
<file path=[Content_Types].xml><?xml version="1.0" encoding="utf-8"?>
<Types xmlns="http://schemas.openxmlformats.org/package/2006/content-types">
  <Override PartName="/ppt/slides/slide47.xml" ContentType="application/vnd.openxmlformats-officedocument.presentationml.slide+xml"/>
  <Override PartName="/ppt/theme/theme5.xml" ContentType="application/vnd.openxmlformats-officedocument.them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Default Extension="xlsx" ContentType="application/vnd.openxmlformats-officedocument.spreadsheetml.sheet"/>
  <Override PartName="/ppt/notesSlides/notesSlide7.xml" ContentType="application/vnd.openxmlformats-officedocument.presentationml.notesSlide+xml"/>
  <Override PartName="/ppt/diagrams/data2.xml" ContentType="application/vnd.openxmlformats-officedocument.drawingml.diagramData+xml"/>
  <Override PartName="/ppt/charts/chart3.xml" ContentType="application/vnd.openxmlformats-officedocument.drawingml.chart+xml"/>
  <Override PartName="/ppt/slideLayouts/slideLayout87.xml" ContentType="application/vnd.openxmlformats-officedocument.presentationml.slideLayout+xml"/>
  <Override PartName="/ppt/theme/theme10.xml" ContentType="application/vnd.openxmlformats-officedocument.theme+xml"/>
  <Override PartName="/ppt/diagrams/colors4.xml" ContentType="application/vnd.openxmlformats-officedocument.drawingml.diagramColors+xml"/>
  <Default Extension="png" ContentType="image/png"/>
  <Override PartName="/ppt/slides/slide19.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diagrams/quickStyle3.xml" ContentType="application/vnd.openxmlformats-officedocument.drawingml.diagramStyle+xml"/>
  <Default Extension="emf" ContentType="image/x-emf"/>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diagrams/layout6.xml" ContentType="application/vnd.openxmlformats-officedocument.drawingml.diagramLayout+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notesSlides/notesSlide13.xml" ContentType="application/vnd.openxmlformats-officedocument.presentationml.notesSlide+xml"/>
  <Override PartName="/ppt/diagrams/data7.xml" ContentType="application/vnd.openxmlformats-officedocument.drawingml.diagramData+xml"/>
  <Override PartName="/ppt/slideLayouts/slideLayout10.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diagrams/colors1.xml" ContentType="application/vnd.openxmlformats-officedocument.drawingml.diagramColors+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notesSlides/notesSlide18.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notesSlides/notesSlide43.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notesSlides/notesSlide21.xml" ContentType="application/vnd.openxmlformats-officedocument.presentationml.notesSlide+xml"/>
  <Override PartName="/ppt/diagrams/data4.xml" ContentType="application/vnd.openxmlformats-officedocument.drawingml.diagramData+xml"/>
  <Override PartName="/ppt/slideLayouts/slideLayout89.xml" ContentType="application/vnd.openxmlformats-officedocument.presentationml.slideLayout+xml"/>
  <Override PartName="/ppt/notesSlides/notesSlide10.xml" ContentType="application/vnd.openxmlformats-officedocument.presentationml.notesSlide+xml"/>
  <Override PartName="/ppt/diagrams/colors6.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diagrams/drawing5.xml" ContentType="application/vnd.ms-office.drawingml.diagramDrawing+xml"/>
  <Override PartName="/ppt/slideMasters/slideMaster2.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diagrams/quickStyle5.xml" ContentType="application/vnd.openxmlformats-officedocument.drawingml.diagramStyle+xml"/>
  <Override PartName="/ppt/slides/slide46.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Layouts/slideLayout97.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charts/chart2.xml" ContentType="application/vnd.openxmlformats-officedocument.drawingml.char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diagrams/quickStyle2.xml" ContentType="application/vnd.openxmlformats-officedocument.drawingml.diagramStyle+xml"/>
  <Override PartName="/customXml/itemProps1.xml" ContentType="application/vnd.openxmlformats-officedocument.customXmlProperties+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diagrams/layout5.xml" ContentType="application/vnd.openxmlformats-officedocument.drawingml.diagramLayout+xml"/>
  <Override PartName="/ppt/diagrams/data6.xml" ContentType="application/vnd.openxmlformats-officedocument.drawingml.diagramData+xml"/>
  <Override PartName="/docProps/custom.xml" ContentType="application/vnd.openxmlformats-officedocument.custom-properties+xml"/>
  <Override PartName="/ppt/notesSlides/notesSlide12.xml" ContentType="application/vnd.openxmlformats-officedocument.presentationml.notesSlide+xml"/>
  <Override PartName="/ppt/diagrams/drawing7.xml" ContentType="application/vnd.ms-office.drawingml.diagramDrawing+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diagrams/quickStyle7.xml" ContentType="application/vnd.openxmlformats-officedocument.drawingml.diagramStyle+xml"/>
  <Override PartName="/ppt/slides/slide48.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Default Extension="wdp" ContentType="image/vnd.ms-photo"/>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Default Extension="vml" ContentType="application/vnd.openxmlformats-officedocument.vmlDrawing"/>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diagrams/data3.xml" ContentType="application/vnd.openxmlformats-officedocument.drawingml.diagramData+xml"/>
  <Override PartName="/ppt/diagrams/colors5.xml" ContentType="application/vnd.openxmlformats-officedocument.drawingml.diagramColors+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diagrams/quickStyle4.xml" ContentType="application/vnd.openxmlformats-officedocument.drawingml.diagramStyle+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Default Extension="xls" ContentType="application/vnd.ms-excel"/>
  <Default Extension="rels" ContentType="application/vnd.openxmlformats-package.relationships+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notesSlides/notesSlide36.xml" ContentType="application/vnd.openxmlformats-officedocument.presentationml.notesSlide+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diagrams/layout7.xml" ContentType="application/vnd.openxmlformats-officedocument.drawingml.diagramLayout+xml"/>
  <Default Extension="pptx" ContentType="application/vnd.openxmlformats-officedocument.presentationml.presentation"/>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drawings/drawing1.xml" ContentType="application/vnd.openxmlformats-officedocument.drawingml.chartshapes+xml"/>
  <Default Extension="jpeg" ContentType="image/jpeg"/>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diagrams/quickStyle1.xml" ContentType="application/vnd.openxmlformats-officedocument.drawingml.diagramStyl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s/slide20.xml" ContentType="application/vnd.openxmlformats-officedocument.presentationml.slide+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diagrams/layout4.xml" ContentType="application/vnd.openxmlformats-officedocument.drawingml.diagramLayout+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diagrams/drawing6.xml" ContentType="application/vnd.ms-office.drawingml.diagramDrawing+xml"/>
  <Default Extension="jpg" ContentType="image/jpeg"/>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diagrams/quickStyle6.xml" ContentType="application/vnd.openxmlformats-officedocument.drawingml.diagramStyle+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tableStyles.xml" ContentType="application/vnd.openxmlformats-officedocument.presentationml.tableStyles+xml"/>
  <Override PartName="/ppt/notesSlides/notesSlide30.xml" ContentType="application/vnd.openxmlformats-officedocument.presentationml.notesSlide+xml"/>
  <Override PartName="/ppt/diagrams/layout1.xml" ContentType="application/vnd.openxmlformats-officedocument.drawingml.diagramLayout+xml"/>
  <Override PartName="/ppt/slideLayouts/slideLayout98.xml" ContentType="application/vnd.openxmlformats-officedocument.presentationml.slideLayout+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diagrams/drawing3.xml" ContentType="application/vnd.ms-office.drawingml.diagramDrawing+xml"/>
  <Override PartName="/customXml/itemProps2.xml" ContentType="application/vnd.openxmlformats-officedocument.customXmlProperties+xml"/>
  <Override PartName="/ppt/slides/slide55.xml" ContentType="application/vnd.openxmlformats-officedocument.presentationml.slide+xml"/>
  <Override PartName="/ppt/slideLayouts/slideLayout10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49" r:id="rId2"/>
    <p:sldMasterId id="2147483863" r:id="rId3"/>
    <p:sldMasterId id="2147483877" r:id="rId4"/>
    <p:sldMasterId id="2147483889" r:id="rId5"/>
    <p:sldMasterId id="2147483902" r:id="rId6"/>
    <p:sldMasterId id="2147483914" r:id="rId7"/>
    <p:sldMasterId id="2147483928" r:id="rId8"/>
  </p:sldMasterIdLst>
  <p:notesMasterIdLst>
    <p:notesMasterId r:id="rId67"/>
  </p:notesMasterIdLst>
  <p:handoutMasterIdLst>
    <p:handoutMasterId r:id="rId68"/>
  </p:handoutMasterIdLst>
  <p:sldIdLst>
    <p:sldId id="412" r:id="rId9"/>
    <p:sldId id="411" r:id="rId10"/>
    <p:sldId id="413" r:id="rId11"/>
    <p:sldId id="366" r:id="rId12"/>
    <p:sldId id="369" r:id="rId13"/>
    <p:sldId id="375" r:id="rId14"/>
    <p:sldId id="371" r:id="rId15"/>
    <p:sldId id="376" r:id="rId16"/>
    <p:sldId id="377" r:id="rId17"/>
    <p:sldId id="378" r:id="rId18"/>
    <p:sldId id="342" r:id="rId19"/>
    <p:sldId id="379" r:id="rId20"/>
    <p:sldId id="380" r:id="rId21"/>
    <p:sldId id="381" r:id="rId22"/>
    <p:sldId id="382" r:id="rId23"/>
    <p:sldId id="383" r:id="rId24"/>
    <p:sldId id="384" r:id="rId25"/>
    <p:sldId id="385" r:id="rId26"/>
    <p:sldId id="386" r:id="rId27"/>
    <p:sldId id="387" r:id="rId28"/>
    <p:sldId id="388" r:id="rId29"/>
    <p:sldId id="389" r:id="rId30"/>
    <p:sldId id="390" r:id="rId31"/>
    <p:sldId id="391" r:id="rId32"/>
    <p:sldId id="392" r:id="rId33"/>
    <p:sldId id="393" r:id="rId34"/>
    <p:sldId id="394" r:id="rId35"/>
    <p:sldId id="395" r:id="rId36"/>
    <p:sldId id="396" r:id="rId37"/>
    <p:sldId id="397" r:id="rId38"/>
    <p:sldId id="398" r:id="rId39"/>
    <p:sldId id="399" r:id="rId40"/>
    <p:sldId id="400" r:id="rId41"/>
    <p:sldId id="401" r:id="rId42"/>
    <p:sldId id="402" r:id="rId43"/>
    <p:sldId id="403" r:id="rId44"/>
    <p:sldId id="404" r:id="rId45"/>
    <p:sldId id="405" r:id="rId46"/>
    <p:sldId id="406" r:id="rId47"/>
    <p:sldId id="407" r:id="rId48"/>
    <p:sldId id="408" r:id="rId49"/>
    <p:sldId id="409" r:id="rId50"/>
    <p:sldId id="410" r:id="rId51"/>
    <p:sldId id="414" r:id="rId52"/>
    <p:sldId id="415" r:id="rId53"/>
    <p:sldId id="428" r:id="rId54"/>
    <p:sldId id="429" r:id="rId55"/>
    <p:sldId id="430" r:id="rId56"/>
    <p:sldId id="419" r:id="rId57"/>
    <p:sldId id="420" r:id="rId58"/>
    <p:sldId id="433" r:id="rId59"/>
    <p:sldId id="425" r:id="rId60"/>
    <p:sldId id="431" r:id="rId61"/>
    <p:sldId id="432" r:id="rId62"/>
    <p:sldId id="426" r:id="rId63"/>
    <p:sldId id="421" r:id="rId64"/>
    <p:sldId id="422" r:id="rId65"/>
    <p:sldId id="423" r:id="rId66"/>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C39A2D"/>
    <a:srgbClr val="336600"/>
    <a:srgbClr val="97885F"/>
    <a:srgbClr val="FFFFCC"/>
    <a:srgbClr val="31859C"/>
    <a:srgbClr val="A50021"/>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35" autoAdjust="0"/>
    <p:restoredTop sz="94660"/>
  </p:normalViewPr>
  <p:slideViewPr>
    <p:cSldViewPr>
      <p:cViewPr>
        <p:scale>
          <a:sx n="100" d="100"/>
          <a:sy n="100" d="100"/>
        </p:scale>
        <p:origin x="-330" y="-168"/>
      </p:cViewPr>
      <p:guideLst>
        <p:guide orient="horz" pos="2160"/>
        <p:guide pos="2880"/>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customXml" Target="../customXml/item2.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viewProps" Target="viewProps.xml"/><Relationship Id="rId75"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7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xlsx"/></Relationships>
</file>

<file path=ppt/charts/_rels/chart3.xml.rels><?xml version="1.0" encoding="UTF-8" standalone="yes"?>
<Relationships xmlns="http://schemas.openxmlformats.org/package/2006/relationships"><Relationship Id="rId1" Type="http://schemas.openxmlformats.org/officeDocument/2006/relationships/oleObject" Target="file:///C:\Users\jason.christensen\AppData\Local\Microsoft\Windows\Temporary%20Internet%20Files\Content.Outlook\NN53PAY5\SOFWIC_Data_Scienc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[SOFWIC_Data_Science.xlsx]SOFWIC_Charts!PivotTable1</c:name>
    <c:fmtId val="-1"/>
  </c:pivotSource>
  <c:chart>
    <c:title>
      <c:tx>
        <c:rich>
          <a:bodyPr/>
          <a:lstStyle/>
          <a:p>
            <a:pPr>
              <a:defRPr sz="2000"/>
            </a:pPr>
            <a:r>
              <a:rPr lang="en-US" sz="2000" dirty="0" smtClean="0"/>
              <a:t>Submitted Papers </a:t>
            </a:r>
            <a:r>
              <a:rPr lang="en-US" sz="2000" dirty="0"/>
              <a:t>by Commodity Area</a:t>
            </a:r>
          </a:p>
        </c:rich>
      </c:tx>
      <c:layout>
        <c:manualLayout>
          <c:xMode val="edge"/>
          <c:yMode val="edge"/>
          <c:x val="6.5330981154728143E-2"/>
          <c:y val="3.3960813137104973E-2"/>
        </c:manualLayout>
      </c:layout>
      <c:overlay val="0"/>
    </c:title>
    <c:autoTitleDeleted val="0"/>
    <c:pivotFmts>
      <c:pivotFmt>
        <c:idx val="0"/>
        <c:marker>
          <c:symbol val="none"/>
        </c:marker>
      </c:pivotFmt>
      <c:pivotFmt>
        <c:idx val="1"/>
        <c:marker>
          <c:symbol val="none"/>
        </c:marker>
        <c:dLbl>
          <c:idx val="0"/>
          <c:spPr/>
          <c:txPr>
            <a:bodyPr/>
            <a:lstStyle/>
            <a:p>
              <a:pPr>
                <a:defRPr sz="1100" b="1"/>
              </a:pPr>
              <a:endParaRPr lang="en-US"/>
            </a:p>
          </c:txPr>
          <c:showLegendKey val="0"/>
          <c:showVal val="1"/>
          <c:showCatName val="0"/>
          <c:showSerName val="0"/>
          <c:showPercent val="0"/>
          <c:showBubbleSize val="0"/>
        </c:dLbl>
      </c:pivotFmt>
      <c:pivotFmt>
        <c:idx val="2"/>
      </c:pivotFmt>
      <c:pivotFmt>
        <c:idx val="3"/>
      </c:pivotFmt>
      <c:pivotFmt>
        <c:idx val="4"/>
      </c:pivotFmt>
      <c:pivotFmt>
        <c:idx val="5"/>
      </c:pivotFmt>
      <c:pivotFmt>
        <c:idx val="6"/>
      </c:pivotFmt>
      <c:pivotFmt>
        <c:idx val="7"/>
        <c:marker>
          <c:symbol val="none"/>
        </c:marker>
        <c:dLbl>
          <c:idx val="0"/>
          <c:spPr/>
          <c:txPr>
            <a:bodyPr/>
            <a:lstStyle/>
            <a:p>
              <a:pPr>
                <a:defRPr sz="1100" b="1"/>
              </a:pPr>
              <a:endParaRPr lang="en-US"/>
            </a:p>
          </c:txPr>
          <c:showLegendKey val="0"/>
          <c:showVal val="1"/>
          <c:showCatName val="0"/>
          <c:showSerName val="0"/>
          <c:showPercent val="0"/>
          <c:showBubbleSize val="0"/>
        </c:dLbl>
      </c:pivotFmt>
      <c:pivotFmt>
        <c:idx val="8"/>
        <c:marker>
          <c:symbol val="none"/>
        </c:marker>
        <c:dLbl>
          <c:idx val="0"/>
          <c:spPr/>
          <c:txPr>
            <a:bodyPr/>
            <a:lstStyle/>
            <a:p>
              <a:pPr>
                <a:defRPr sz="1100" b="1"/>
              </a:pPr>
              <a:endParaRPr lang="en-US"/>
            </a:p>
          </c:txPr>
          <c:showLegendKey val="0"/>
          <c:showVal val="1"/>
          <c:showCatName val="0"/>
          <c:showSerName val="0"/>
          <c:showPercent val="0"/>
          <c:showBubbleSize val="0"/>
        </c:dLbl>
      </c:pivotFmt>
    </c:pivotFmts>
    <c:plotArea>
      <c:layout>
        <c:manualLayout>
          <c:layoutTarget val="inner"/>
          <c:xMode val="edge"/>
          <c:yMode val="edge"/>
          <c:x val="1.60452660734989E-2"/>
          <c:y val="0.14826717696680106"/>
          <c:w val="0.4575088972463176"/>
          <c:h val="0.79443713356287671"/>
        </c:manualLayout>
      </c:layout>
      <c:pieChart>
        <c:varyColors val="1"/>
        <c:ser>
          <c:idx val="0"/>
          <c:order val="0"/>
          <c:tx>
            <c:strRef>
              <c:f>SOFWIC_Charts!$B$1</c:f>
              <c:strCache>
                <c:ptCount val="1"/>
                <c:pt idx="0">
                  <c:v>Total</c:v>
                </c:pt>
              </c:strCache>
            </c:strRef>
          </c:tx>
          <c:dLbls>
            <c:showLegendKey val="0"/>
            <c:showVal val="1"/>
            <c:showCatName val="0"/>
            <c:showSerName val="0"/>
            <c:showPercent val="0"/>
            <c:showBubbleSize val="0"/>
            <c:showLeaderLines val="1"/>
          </c:dLbls>
          <c:cat>
            <c:strRef>
              <c:f>SOFWIC_Charts!$A$2:$A$21</c:f>
              <c:strCache>
                <c:ptCount val="19"/>
                <c:pt idx="0">
                  <c:v>•Intelligence, Surveillance and Reconnaissance</c:v>
                </c:pt>
                <c:pt idx="1">
                  <c:v>•Communications</c:v>
                </c:pt>
                <c:pt idx="2">
                  <c:v>•N/A Attend General Session Only</c:v>
                </c:pt>
                <c:pt idx="3">
                  <c:v>•Find, Fix, Finish, Exploitation and Analyze</c:v>
                </c:pt>
                <c:pt idx="4">
                  <c:v>•Visual Augmentation Systems</c:v>
                </c:pt>
                <c:pt idx="5">
                  <c:v>•Soldier Protection, Survival and Equipment Systems</c:v>
                </c:pt>
                <c:pt idx="6">
                  <c:v>•Electronic Warfare</c:v>
                </c:pt>
                <c:pt idx="7">
                  <c:v>•Mobility</c:v>
                </c:pt>
                <c:pt idx="8">
                  <c:v>•Tactical Combat Casualty Care Medical Systems</c:v>
                </c:pt>
                <c:pt idx="9">
                  <c:v>•Ammunition/Demolition</c:v>
                </c:pt>
                <c:pt idx="10">
                  <c:v>•Lighten the Load</c:v>
                </c:pt>
                <c:pt idx="11">
                  <c:v>•Scalable Effects Engagement/Non-Lethal</c:v>
                </c:pt>
                <c:pt idx="12">
                  <c:v>•Information Technology</c:v>
                </c:pt>
                <c:pt idx="13">
                  <c:v>•Weapon Systems</c:v>
                </c:pt>
                <c:pt idx="14">
                  <c:v>•Target Engagement</c:v>
                </c:pt>
                <c:pt idx="15">
                  <c:v>•Breaching</c:v>
                </c:pt>
                <c:pt idx="16">
                  <c:v>•Knowledge Management</c:v>
                </c:pt>
                <c:pt idx="17">
                  <c:v>•Fire Support</c:v>
                </c:pt>
                <c:pt idx="18">
                  <c:v>(blank)</c:v>
                </c:pt>
              </c:strCache>
            </c:strRef>
          </c:cat>
          <c:val>
            <c:numRef>
              <c:f>SOFWIC_Charts!$B$2:$B$21</c:f>
              <c:numCache>
                <c:formatCode>General</c:formatCode>
                <c:ptCount val="19"/>
                <c:pt idx="0">
                  <c:v>26</c:v>
                </c:pt>
                <c:pt idx="1">
                  <c:v>22</c:v>
                </c:pt>
                <c:pt idx="2">
                  <c:v>21</c:v>
                </c:pt>
                <c:pt idx="3">
                  <c:v>15</c:v>
                </c:pt>
                <c:pt idx="4">
                  <c:v>14</c:v>
                </c:pt>
                <c:pt idx="5">
                  <c:v>9</c:v>
                </c:pt>
                <c:pt idx="6">
                  <c:v>8</c:v>
                </c:pt>
                <c:pt idx="7">
                  <c:v>7</c:v>
                </c:pt>
                <c:pt idx="8">
                  <c:v>3</c:v>
                </c:pt>
                <c:pt idx="9">
                  <c:v>3</c:v>
                </c:pt>
                <c:pt idx="10">
                  <c:v>3</c:v>
                </c:pt>
                <c:pt idx="11">
                  <c:v>2</c:v>
                </c:pt>
                <c:pt idx="12">
                  <c:v>2</c:v>
                </c:pt>
                <c:pt idx="13">
                  <c:v>2</c:v>
                </c:pt>
                <c:pt idx="14">
                  <c:v>1</c:v>
                </c:pt>
                <c:pt idx="15">
                  <c:v>1</c:v>
                </c:pt>
                <c:pt idx="16">
                  <c:v>1</c:v>
                </c:pt>
                <c:pt idx="17">
                  <c:v>1</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48940350220683804"/>
          <c:y val="0"/>
          <c:w val="0.49925759362773431"/>
          <c:h val="1"/>
        </c:manualLayout>
      </c:layout>
      <c:overlay val="0"/>
      <c:txPr>
        <a:bodyPr/>
        <a:lstStyle/>
        <a:p>
          <a:pPr>
            <a:defRPr sz="1400"/>
          </a:pPr>
          <a:endParaRPr lang="en-US"/>
        </a:p>
      </c:txPr>
    </c:legend>
    <c:plotVisOnly val="1"/>
    <c:dispBlanksAs val="gap"/>
    <c:showDLblsOverMax val="0"/>
  </c:chart>
  <c:txPr>
    <a:bodyPr/>
    <a:lstStyle/>
    <a:p>
      <a:pPr>
        <a:defRPr sz="1100"/>
      </a:pPr>
      <a:endParaRPr lang="en-US"/>
    </a:p>
  </c:txPr>
  <c:externalData r:id="rId1">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[SOFWIC_Data_Science.xlsx]SOFWIC_Charts!PivotTable3</c:name>
    <c:fmtId val="-1"/>
  </c:pivotSource>
  <c:chart>
    <c:title>
      <c:tx>
        <c:rich>
          <a:bodyPr/>
          <a:lstStyle/>
          <a:p>
            <a:pPr>
              <a:defRPr sz="2400"/>
            </a:pPr>
            <a:r>
              <a:rPr lang="en-US" sz="2400"/>
              <a:t>SOFWIC Evaluations by Organization</a:t>
            </a:r>
          </a:p>
        </c:rich>
      </c:tx>
      <c:layout>
        <c:manualLayout>
          <c:xMode val="edge"/>
          <c:yMode val="edge"/>
          <c:x val="0.25867210751449726"/>
          <c:y val="7.599370049638992E-3"/>
        </c:manualLayout>
      </c:layout>
      <c:overlay val="0"/>
    </c:title>
    <c:autoTitleDeleted val="0"/>
    <c:pivotFmts>
      <c:pivotFmt>
        <c:idx val="0"/>
      </c:pivotFmt>
      <c:pivotFmt>
        <c:idx val="1"/>
        <c:dLbl>
          <c:idx val="0"/>
          <c:spPr/>
          <c:txPr>
            <a:bodyPr/>
            <a:lstStyle/>
            <a:p>
              <a:pPr>
                <a:defRPr sz="1050" b="1"/>
              </a:pPr>
              <a:endParaRPr lang="en-US"/>
            </a:p>
          </c:txPr>
          <c:showLegendKey val="1"/>
          <c:showVal val="1"/>
          <c:showCatName val="1"/>
          <c:showSerName val="1"/>
          <c:showPercent val="1"/>
          <c:showBubbleSize val="1"/>
        </c:dLbl>
      </c:pivotFmt>
      <c:pivotFmt>
        <c:idx val="2"/>
        <c:marker>
          <c:symbol val="none"/>
        </c:marker>
        <c:dLbl>
          <c:idx val="0"/>
          <c:spPr/>
          <c:txPr>
            <a:bodyPr/>
            <a:lstStyle/>
            <a:p>
              <a:pPr>
                <a:defRPr sz="1050" b="1"/>
              </a:pPr>
              <a:endParaRPr lang="en-US"/>
            </a:p>
          </c:txPr>
          <c:showLegendKey val="0"/>
          <c:showVal val="1"/>
          <c:showCatName val="0"/>
          <c:showSerName val="0"/>
          <c:showPercent val="0"/>
          <c:showBubbleSize val="0"/>
        </c:dLbl>
      </c:pivotFmt>
      <c:pivotFmt>
        <c:idx val="3"/>
        <c:marker>
          <c:symbol val="none"/>
        </c:marker>
        <c:dLbl>
          <c:idx val="0"/>
          <c:spPr/>
          <c:txPr>
            <a:bodyPr/>
            <a:lstStyle/>
            <a:p>
              <a:pPr>
                <a:defRPr sz="1050" b="1"/>
              </a:pPr>
              <a:endParaRPr lang="en-US"/>
            </a:p>
          </c:txPr>
          <c:showLegendKey val="0"/>
          <c:showVal val="1"/>
          <c:showCatName val="1"/>
          <c:showSerName val="0"/>
          <c:showPercent val="0"/>
          <c:showBubbleSize val="0"/>
        </c:dLbl>
      </c:pivotFmt>
      <c:pivotFmt>
        <c:idx val="4"/>
        <c:dLbl>
          <c:idx val="0"/>
          <c:layout>
            <c:manualLayout>
              <c:x val="3.1060464804171829E-2"/>
              <c:y val="2.9832425097511776E-2"/>
            </c:manualLayout>
          </c:layout>
          <c:showLegendKey val="0"/>
          <c:showVal val="1"/>
          <c:showCatName val="1"/>
          <c:showSerName val="0"/>
          <c:showPercent val="0"/>
          <c:showBubbleSize val="0"/>
        </c:dLbl>
      </c:pivotFmt>
      <c:pivotFmt>
        <c:idx val="5"/>
        <c:dLbl>
          <c:idx val="0"/>
          <c:layout>
            <c:manualLayout>
              <c:x val="7.7936258329900261E-3"/>
              <c:y val="9.4597153630266561E-3"/>
            </c:manualLayout>
          </c:layout>
          <c:showLegendKey val="0"/>
          <c:showVal val="1"/>
          <c:showCatName val="1"/>
          <c:showSerName val="0"/>
          <c:showPercent val="0"/>
          <c:showBubbleSize val="0"/>
        </c:dLbl>
      </c:pivotFmt>
      <c:pivotFmt>
        <c:idx val="6"/>
        <c:marker>
          <c:symbol val="none"/>
        </c:marker>
        <c:dLbl>
          <c:idx val="0"/>
          <c:spPr/>
          <c:txPr>
            <a:bodyPr/>
            <a:lstStyle/>
            <a:p>
              <a:pPr>
                <a:defRPr sz="1050" b="1"/>
              </a:pPr>
              <a:endParaRPr lang="en-US"/>
            </a:p>
          </c:txPr>
          <c:showLegendKey val="0"/>
          <c:showVal val="1"/>
          <c:showCatName val="1"/>
          <c:showSerName val="0"/>
          <c:showPercent val="0"/>
          <c:showBubbleSize val="0"/>
        </c:dLbl>
      </c:pivotFmt>
      <c:pivotFmt>
        <c:idx val="7"/>
        <c:dLbl>
          <c:idx val="0"/>
          <c:layout>
            <c:manualLayout>
              <c:x val="7.7936258329900261E-3"/>
              <c:y val="9.4597153630266561E-3"/>
            </c:manualLayout>
          </c:layout>
          <c:showLegendKey val="0"/>
          <c:showVal val="1"/>
          <c:showCatName val="1"/>
          <c:showSerName val="0"/>
          <c:showPercent val="0"/>
          <c:showBubbleSize val="0"/>
        </c:dLbl>
      </c:pivotFmt>
      <c:pivotFmt>
        <c:idx val="8"/>
        <c:dLbl>
          <c:idx val="0"/>
          <c:layout>
            <c:manualLayout>
              <c:x val="3.1060464804171829E-2"/>
              <c:y val="2.9832425097511776E-2"/>
            </c:manualLayout>
          </c:layout>
          <c:showLegendKey val="0"/>
          <c:showVal val="1"/>
          <c:showCatName val="1"/>
          <c:showSerName val="0"/>
          <c:showPercent val="0"/>
          <c:showBubbleSize val="0"/>
        </c:dLbl>
      </c:pivotFmt>
      <c:pivotFmt>
        <c:idx val="9"/>
        <c:marker>
          <c:symbol val="none"/>
        </c:marker>
        <c:dLbl>
          <c:idx val="0"/>
          <c:spPr/>
          <c:txPr>
            <a:bodyPr/>
            <a:lstStyle/>
            <a:p>
              <a:pPr>
                <a:defRPr sz="1050" b="1"/>
              </a:pPr>
              <a:endParaRPr lang="en-US"/>
            </a:p>
          </c:txPr>
          <c:showLegendKey val="0"/>
          <c:showVal val="1"/>
          <c:showCatName val="1"/>
          <c:showSerName val="0"/>
          <c:showPercent val="0"/>
          <c:showBubbleSize val="0"/>
        </c:dLbl>
      </c:pivotFmt>
      <c:pivotFmt>
        <c:idx val="10"/>
        <c:dLbl>
          <c:idx val="0"/>
          <c:layout>
            <c:manualLayout>
              <c:x val="7.7936258329900261E-3"/>
              <c:y val="9.4597153630266561E-3"/>
            </c:manualLayout>
          </c:layout>
          <c:showLegendKey val="0"/>
          <c:showVal val="1"/>
          <c:showCatName val="1"/>
          <c:showSerName val="0"/>
          <c:showPercent val="0"/>
          <c:showBubbleSize val="0"/>
        </c:dLbl>
      </c:pivotFmt>
      <c:pivotFmt>
        <c:idx val="11"/>
        <c:dLbl>
          <c:idx val="0"/>
          <c:layout>
            <c:manualLayout>
              <c:x val="3.1060464804171829E-2"/>
              <c:y val="2.9832425097511776E-2"/>
            </c:manualLayout>
          </c:layout>
          <c:showLegendKey val="0"/>
          <c:showVal val="1"/>
          <c:showCatName val="1"/>
          <c:showSerName val="0"/>
          <c:showPercent val="0"/>
          <c:showBubbleSize val="0"/>
        </c:dLbl>
      </c:pivotFmt>
    </c:pivotFmts>
    <c:plotArea>
      <c:layout>
        <c:manualLayout>
          <c:layoutTarget val="inner"/>
          <c:xMode val="edge"/>
          <c:yMode val="edge"/>
          <c:x val="0.15247353455818022"/>
          <c:y val="0.11831894574879463"/>
          <c:w val="0.47980566491688537"/>
          <c:h val="0.75645044714502363"/>
        </c:manualLayout>
      </c:layout>
      <c:pieChart>
        <c:varyColors val="1"/>
        <c:ser>
          <c:idx val="0"/>
          <c:order val="0"/>
          <c:tx>
            <c:strRef>
              <c:f>SOFWIC_Charts!$B$40</c:f>
              <c:strCache>
                <c:ptCount val="1"/>
                <c:pt idx="0">
                  <c:v>Total</c:v>
                </c:pt>
              </c:strCache>
            </c:strRef>
          </c:tx>
          <c:dLbls>
            <c:dLbl>
              <c:idx val="9"/>
              <c:layout>
                <c:manualLayout>
                  <c:x val="7.7936258329900261E-3"/>
                  <c:y val="9.4597153630266561E-3"/>
                </c:manualLayout>
              </c:layout>
              <c:showLegendKey val="0"/>
              <c:showVal val="1"/>
              <c:showCatName val="1"/>
              <c:showSerName val="0"/>
              <c:showPercent val="0"/>
              <c:showBubbleSize val="0"/>
            </c:dLbl>
            <c:dLbl>
              <c:idx val="10"/>
              <c:layout>
                <c:manualLayout>
                  <c:x val="3.1060464804171829E-2"/>
                  <c:y val="2.9832425097511776E-2"/>
                </c:manualLayout>
              </c:layout>
              <c:showLegendKey val="0"/>
              <c:showVal val="1"/>
              <c:showCatName val="1"/>
              <c:showSerName val="0"/>
              <c:showPercent val="0"/>
              <c:showBubbleSize val="0"/>
            </c:dLbl>
            <c:txPr>
              <a:bodyPr/>
              <a:lstStyle/>
              <a:p>
                <a:pPr>
                  <a:defRPr sz="1200" b="1"/>
                </a:pPr>
                <a:endParaRPr lang="en-US"/>
              </a:p>
            </c:txPr>
            <c:showLegendKey val="0"/>
            <c:showVal val="1"/>
            <c:showCatName val="1"/>
            <c:showSerName val="0"/>
            <c:showPercent val="0"/>
            <c:showBubbleSize val="0"/>
            <c:showLeaderLines val="1"/>
          </c:dLbls>
          <c:cat>
            <c:strRef>
              <c:f>SOFWIC_Charts!$A$41:$A$52</c:f>
              <c:strCache>
                <c:ptCount val="11"/>
                <c:pt idx="0">
                  <c:v>TALOS</c:v>
                </c:pt>
                <c:pt idx="1">
                  <c:v>SOF AT&amp;L - ST</c:v>
                </c:pt>
                <c:pt idx="2">
                  <c:v>PM SA</c:v>
                </c:pt>
                <c:pt idx="3">
                  <c:v>WARCOM</c:v>
                </c:pt>
                <c:pt idx="4">
                  <c:v>PEO-SW</c:v>
                </c:pt>
                <c:pt idx="5">
                  <c:v>PM NSW</c:v>
                </c:pt>
                <c:pt idx="6">
                  <c:v>PM SSES</c:v>
                </c:pt>
                <c:pt idx="7">
                  <c:v>PM A&amp;W</c:v>
                </c:pt>
                <c:pt idx="8">
                  <c:v>PM CISS</c:v>
                </c:pt>
                <c:pt idx="9">
                  <c:v>PM FOSOV</c:v>
                </c:pt>
                <c:pt idx="10">
                  <c:v>PM CP</c:v>
                </c:pt>
              </c:strCache>
            </c:strRef>
          </c:cat>
          <c:val>
            <c:numRef>
              <c:f>SOFWIC_Charts!$B$41:$B$52</c:f>
              <c:numCache>
                <c:formatCode>General</c:formatCode>
                <c:ptCount val="11"/>
                <c:pt idx="0">
                  <c:v>118</c:v>
                </c:pt>
                <c:pt idx="1">
                  <c:v>67</c:v>
                </c:pt>
                <c:pt idx="2">
                  <c:v>19</c:v>
                </c:pt>
                <c:pt idx="3">
                  <c:v>16</c:v>
                </c:pt>
                <c:pt idx="4">
                  <c:v>14</c:v>
                </c:pt>
                <c:pt idx="5">
                  <c:v>14</c:v>
                </c:pt>
                <c:pt idx="6">
                  <c:v>12</c:v>
                </c:pt>
                <c:pt idx="7">
                  <c:v>10</c:v>
                </c:pt>
                <c:pt idx="8">
                  <c:v>10</c:v>
                </c:pt>
                <c:pt idx="9">
                  <c:v>7</c:v>
                </c:pt>
                <c:pt idx="10">
                  <c:v>2</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66834755030621174"/>
          <c:y val="0.12488749821548896"/>
          <c:w val="0.32331911636045496"/>
          <c:h val="0.63481748331180421"/>
        </c:manualLayout>
      </c:layout>
      <c:overlay val="0"/>
      <c:txPr>
        <a:bodyPr/>
        <a:lstStyle/>
        <a:p>
          <a:pPr>
            <a:defRPr sz="1800"/>
          </a:pPr>
          <a:endParaRPr lang="en-US"/>
        </a:p>
      </c:txPr>
    </c:legend>
    <c:plotVisOnly val="1"/>
    <c:dispBlanksAs val="gap"/>
    <c:showDLblsOverMax val="0"/>
  </c:chart>
  <c:externalData r:id="rId1">
    <c:autoUpdate val="0"/>
  </c:externalData>
  <c:userShapes r:id="rId2"/>
  <c:extLs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[SOFWIC_Data_Science.xlsx]SOFWIC_Charts!PivotTable5</c:name>
    <c:fmtId val="-1"/>
  </c:pivotSource>
  <c:chart>
    <c:title>
      <c:tx>
        <c:rich>
          <a:bodyPr/>
          <a:lstStyle/>
          <a:p>
            <a:pPr>
              <a:defRPr/>
            </a:pPr>
            <a:r>
              <a:rPr lang="en-US"/>
              <a:t>SOFWIC Evals per Commodity</a:t>
            </a:r>
            <a:r>
              <a:rPr lang="en-US" baseline="0"/>
              <a:t> Area per Organization</a:t>
            </a:r>
            <a:endParaRPr lang="en-US"/>
          </a:p>
        </c:rich>
      </c:tx>
      <c:layout>
        <c:manualLayout>
          <c:xMode val="edge"/>
          <c:yMode val="edge"/>
          <c:x val="0.27691851896244091"/>
          <c:y val="4.332801648290012E-2"/>
        </c:manualLayout>
      </c:layout>
      <c:overlay val="0"/>
    </c:title>
    <c:autoTitleDeleted val="0"/>
    <c:pivotFmts>
      <c:pivotFmt>
        <c:idx val="0"/>
        <c:marker>
          <c:symbol val="none"/>
        </c:marker>
      </c:pivotFmt>
      <c:pivotFmt>
        <c:idx val="1"/>
        <c:marker>
          <c:symbol val="none"/>
        </c:marker>
      </c:pivotFmt>
      <c:pivotFmt>
        <c:idx val="2"/>
        <c:marker>
          <c:symbol val="none"/>
        </c:marker>
      </c:pivotFmt>
      <c:pivotFmt>
        <c:idx val="3"/>
        <c:marker>
          <c:symbol val="none"/>
        </c:marker>
      </c:pivotFmt>
      <c:pivotFmt>
        <c:idx val="4"/>
        <c:marker>
          <c:symbol val="none"/>
        </c:marker>
      </c:pivotFmt>
      <c:pivotFmt>
        <c:idx val="5"/>
        <c:marker>
          <c:symbol val="none"/>
        </c:marker>
      </c:pivotFmt>
      <c:pivotFmt>
        <c:idx val="6"/>
        <c:marker>
          <c:symbol val="none"/>
        </c:marker>
      </c:pivotFmt>
      <c:pivotFmt>
        <c:idx val="7"/>
        <c:marker>
          <c:symbol val="none"/>
        </c:marker>
      </c:pivotFmt>
      <c:pivotFmt>
        <c:idx val="8"/>
        <c:marker>
          <c:symbol val="none"/>
        </c:marker>
      </c:pivotFmt>
      <c:pivotFmt>
        <c:idx val="9"/>
        <c:marker>
          <c:symbol val="none"/>
        </c:marker>
      </c:pivotFmt>
      <c:pivotFmt>
        <c:idx val="10"/>
        <c:marker>
          <c:symbol val="none"/>
        </c:marker>
      </c:pivotFmt>
      <c:pivotFmt>
        <c:idx val="11"/>
        <c:marker>
          <c:symbol val="none"/>
        </c:marker>
      </c:pivotFmt>
      <c:pivotFmt>
        <c:idx val="12"/>
        <c:marker>
          <c:symbol val="none"/>
        </c:marker>
      </c:pivotFmt>
      <c:pivotFmt>
        <c:idx val="13"/>
        <c:marker>
          <c:symbol val="none"/>
        </c:marker>
      </c:pivotFmt>
      <c:pivotFmt>
        <c:idx val="14"/>
        <c:marker>
          <c:symbol val="none"/>
        </c:marker>
      </c:pivotFmt>
      <c:pivotFmt>
        <c:idx val="15"/>
        <c:marker>
          <c:symbol val="none"/>
        </c:marker>
      </c:pivotFmt>
      <c:pivotFmt>
        <c:idx val="16"/>
        <c:marker>
          <c:symbol val="none"/>
        </c:marker>
      </c:pivotFmt>
      <c:pivotFmt>
        <c:idx val="17"/>
        <c:marker>
          <c:symbol val="none"/>
        </c:marker>
      </c:pivotFmt>
      <c:pivotFmt>
        <c:idx val="18"/>
        <c:marker>
          <c:symbol val="none"/>
        </c:marker>
        <c:dLbl>
          <c:idx val="0"/>
          <c:numFmt formatCode="General" sourceLinked="0"/>
          <c:spPr/>
          <c:txPr>
            <a:bodyPr/>
            <a:lstStyle/>
            <a:p>
              <a:pPr>
                <a:defRPr/>
              </a:pPr>
              <a:endParaRPr lang="en-US"/>
            </a:p>
          </c:txPr>
          <c:showLegendKey val="0"/>
          <c:showVal val="1"/>
          <c:showCatName val="0"/>
          <c:showSerName val="0"/>
          <c:showPercent val="0"/>
          <c:showBubbleSize val="0"/>
        </c:dLbl>
      </c:pivotFmt>
      <c:pivotFmt>
        <c:idx val="19"/>
        <c:marker>
          <c:symbol val="none"/>
        </c:marker>
        <c:dLbl>
          <c:idx val="0"/>
          <c:spPr/>
          <c:txPr>
            <a:bodyPr/>
            <a:lstStyle/>
            <a:p>
              <a:pPr>
                <a:defRPr/>
              </a:pPr>
              <a:endParaRPr lang="en-US"/>
            </a:p>
          </c:txPr>
          <c:showLegendKey val="0"/>
          <c:showVal val="1"/>
          <c:showCatName val="0"/>
          <c:showSerName val="0"/>
          <c:showPercent val="0"/>
          <c:showBubbleSize val="0"/>
        </c:dLbl>
      </c:pivotFmt>
      <c:pivotFmt>
        <c:idx val="20"/>
        <c:marker>
          <c:symbol val="none"/>
        </c:marker>
        <c:dLbl>
          <c:idx val="0"/>
          <c:spPr/>
          <c:txPr>
            <a:bodyPr/>
            <a:lstStyle/>
            <a:p>
              <a:pPr>
                <a:defRPr/>
              </a:pPr>
              <a:endParaRPr lang="en-US"/>
            </a:p>
          </c:txPr>
          <c:showLegendKey val="0"/>
          <c:showVal val="1"/>
          <c:showCatName val="0"/>
          <c:showSerName val="0"/>
          <c:showPercent val="0"/>
          <c:showBubbleSize val="0"/>
        </c:dLbl>
      </c:pivotFmt>
      <c:pivotFmt>
        <c:idx val="21"/>
        <c:marker>
          <c:symbol val="none"/>
        </c:marker>
        <c:dLbl>
          <c:idx val="0"/>
          <c:spPr/>
          <c:txPr>
            <a:bodyPr/>
            <a:lstStyle/>
            <a:p>
              <a:pPr>
                <a:defRPr/>
              </a:pPr>
              <a:endParaRPr lang="en-US"/>
            </a:p>
          </c:txPr>
          <c:showLegendKey val="0"/>
          <c:showVal val="1"/>
          <c:showCatName val="0"/>
          <c:showSerName val="0"/>
          <c:showPercent val="0"/>
          <c:showBubbleSize val="0"/>
        </c:dLbl>
      </c:pivotFmt>
      <c:pivotFmt>
        <c:idx val="22"/>
        <c:marker>
          <c:symbol val="none"/>
        </c:marker>
        <c:dLbl>
          <c:idx val="0"/>
          <c:spPr/>
          <c:txPr>
            <a:bodyPr/>
            <a:lstStyle/>
            <a:p>
              <a:pPr>
                <a:defRPr/>
              </a:pPr>
              <a:endParaRPr lang="en-US"/>
            </a:p>
          </c:txPr>
          <c:showLegendKey val="0"/>
          <c:showVal val="1"/>
          <c:showCatName val="0"/>
          <c:showSerName val="0"/>
          <c:showPercent val="0"/>
          <c:showBubbleSize val="0"/>
        </c:dLbl>
      </c:pivotFmt>
      <c:pivotFmt>
        <c:idx val="23"/>
        <c:marker>
          <c:symbol val="none"/>
        </c:marker>
        <c:dLbl>
          <c:idx val="0"/>
          <c:spPr/>
          <c:txPr>
            <a:bodyPr/>
            <a:lstStyle/>
            <a:p>
              <a:pPr>
                <a:defRPr/>
              </a:pPr>
              <a:endParaRPr lang="en-US"/>
            </a:p>
          </c:txPr>
          <c:showLegendKey val="0"/>
          <c:showVal val="1"/>
          <c:showCatName val="0"/>
          <c:showSerName val="0"/>
          <c:showPercent val="0"/>
          <c:showBubbleSize val="0"/>
        </c:dLbl>
      </c:pivotFmt>
      <c:pivotFmt>
        <c:idx val="24"/>
        <c:marker>
          <c:symbol val="none"/>
        </c:marker>
        <c:dLbl>
          <c:idx val="0"/>
          <c:spPr/>
          <c:txPr>
            <a:bodyPr/>
            <a:lstStyle/>
            <a:p>
              <a:pPr>
                <a:defRPr/>
              </a:pPr>
              <a:endParaRPr lang="en-US"/>
            </a:p>
          </c:txPr>
          <c:showLegendKey val="0"/>
          <c:showVal val="1"/>
          <c:showCatName val="0"/>
          <c:showSerName val="0"/>
          <c:showPercent val="0"/>
          <c:showBubbleSize val="0"/>
        </c:dLbl>
      </c:pivotFmt>
      <c:pivotFmt>
        <c:idx val="25"/>
        <c:marker>
          <c:symbol val="none"/>
        </c:marker>
        <c:dLbl>
          <c:idx val="0"/>
          <c:spPr/>
          <c:txPr>
            <a:bodyPr/>
            <a:lstStyle/>
            <a:p>
              <a:pPr>
                <a:defRPr/>
              </a:pPr>
              <a:endParaRPr lang="en-US"/>
            </a:p>
          </c:txPr>
          <c:showLegendKey val="0"/>
          <c:showVal val="1"/>
          <c:showCatName val="0"/>
          <c:showSerName val="0"/>
          <c:showPercent val="0"/>
          <c:showBubbleSize val="0"/>
        </c:dLbl>
      </c:pivotFmt>
      <c:pivotFmt>
        <c:idx val="26"/>
        <c:marker>
          <c:symbol val="none"/>
        </c:marker>
        <c:dLbl>
          <c:idx val="0"/>
          <c:spPr/>
          <c:txPr>
            <a:bodyPr/>
            <a:lstStyle/>
            <a:p>
              <a:pPr>
                <a:defRPr/>
              </a:pPr>
              <a:endParaRPr lang="en-US"/>
            </a:p>
          </c:txPr>
          <c:showLegendKey val="0"/>
          <c:showVal val="1"/>
          <c:showCatName val="0"/>
          <c:showSerName val="0"/>
          <c:showPercent val="0"/>
          <c:showBubbleSize val="0"/>
        </c:dLbl>
      </c:pivotFmt>
      <c:pivotFmt>
        <c:idx val="27"/>
        <c:marker>
          <c:symbol val="none"/>
        </c:marker>
        <c:dLbl>
          <c:idx val="0"/>
          <c:spPr/>
          <c:txPr>
            <a:bodyPr/>
            <a:lstStyle/>
            <a:p>
              <a:pPr>
                <a:defRPr/>
              </a:pPr>
              <a:endParaRPr lang="en-US"/>
            </a:p>
          </c:txPr>
          <c:showLegendKey val="0"/>
          <c:showVal val="1"/>
          <c:showCatName val="0"/>
          <c:showSerName val="0"/>
          <c:showPercent val="0"/>
          <c:showBubbleSize val="0"/>
        </c:dLbl>
      </c:pivotFmt>
      <c:pivotFmt>
        <c:idx val="28"/>
        <c:marker>
          <c:symbol val="none"/>
        </c:marker>
        <c:dLbl>
          <c:idx val="0"/>
          <c:spPr/>
          <c:txPr>
            <a:bodyPr/>
            <a:lstStyle/>
            <a:p>
              <a:pPr>
                <a:defRPr/>
              </a:pPr>
              <a:endParaRPr lang="en-US"/>
            </a:p>
          </c:txPr>
          <c:showLegendKey val="0"/>
          <c:showVal val="1"/>
          <c:showCatName val="0"/>
          <c:showSerName val="0"/>
          <c:showPercent val="0"/>
          <c:showBubbleSize val="0"/>
        </c:dLbl>
      </c:pivotFmt>
      <c:pivotFmt>
        <c:idx val="29"/>
        <c:marker>
          <c:symbol val="none"/>
        </c:marker>
        <c:dLbl>
          <c:idx val="0"/>
          <c:spPr/>
          <c:txPr>
            <a:bodyPr/>
            <a:lstStyle/>
            <a:p>
              <a:pPr>
                <a:defRPr/>
              </a:pPr>
              <a:endParaRPr lang="en-US"/>
            </a:p>
          </c:txPr>
          <c:showLegendKey val="0"/>
          <c:showVal val="1"/>
          <c:showCatName val="0"/>
          <c:showSerName val="0"/>
          <c:showPercent val="0"/>
          <c:showBubbleSize val="0"/>
        </c:dLbl>
      </c:pivotFmt>
      <c:pivotFmt>
        <c:idx val="30"/>
        <c:marker>
          <c:symbol val="none"/>
        </c:marker>
        <c:dLbl>
          <c:idx val="0"/>
          <c:spPr/>
          <c:txPr>
            <a:bodyPr/>
            <a:lstStyle/>
            <a:p>
              <a:pPr>
                <a:defRPr/>
              </a:pPr>
              <a:endParaRPr lang="en-US"/>
            </a:p>
          </c:txPr>
          <c:showLegendKey val="0"/>
          <c:showVal val="1"/>
          <c:showCatName val="0"/>
          <c:showSerName val="0"/>
          <c:showPercent val="0"/>
          <c:showBubbleSize val="0"/>
        </c:dLbl>
      </c:pivotFmt>
      <c:pivotFmt>
        <c:idx val="31"/>
        <c:marker>
          <c:symbol val="none"/>
        </c:marker>
        <c:dLbl>
          <c:idx val="0"/>
          <c:spPr/>
          <c:txPr>
            <a:bodyPr/>
            <a:lstStyle/>
            <a:p>
              <a:pPr>
                <a:defRPr/>
              </a:pPr>
              <a:endParaRPr lang="en-US"/>
            </a:p>
          </c:txPr>
          <c:showLegendKey val="0"/>
          <c:showVal val="1"/>
          <c:showCatName val="0"/>
          <c:showSerName val="0"/>
          <c:showPercent val="0"/>
          <c:showBubbleSize val="0"/>
        </c:dLbl>
      </c:pivotFmt>
      <c:pivotFmt>
        <c:idx val="32"/>
        <c:marker>
          <c:symbol val="none"/>
        </c:marker>
        <c:dLbl>
          <c:idx val="0"/>
          <c:spPr/>
          <c:txPr>
            <a:bodyPr/>
            <a:lstStyle/>
            <a:p>
              <a:pPr>
                <a:defRPr/>
              </a:pPr>
              <a:endParaRPr lang="en-US"/>
            </a:p>
          </c:txPr>
          <c:showLegendKey val="0"/>
          <c:showVal val="1"/>
          <c:showCatName val="0"/>
          <c:showSerName val="0"/>
          <c:showPercent val="0"/>
          <c:showBubbleSize val="0"/>
        </c:dLbl>
      </c:pivotFmt>
      <c:pivotFmt>
        <c:idx val="33"/>
        <c:marker>
          <c:symbol val="none"/>
        </c:marker>
        <c:dLbl>
          <c:idx val="0"/>
          <c:spPr/>
          <c:txPr>
            <a:bodyPr/>
            <a:lstStyle/>
            <a:p>
              <a:pPr>
                <a:defRPr/>
              </a:pPr>
              <a:endParaRPr lang="en-US"/>
            </a:p>
          </c:txPr>
          <c:showLegendKey val="0"/>
          <c:showVal val="1"/>
          <c:showCatName val="0"/>
          <c:showSerName val="0"/>
          <c:showPercent val="0"/>
          <c:showBubbleSize val="0"/>
        </c:dLbl>
      </c:pivotFmt>
      <c:pivotFmt>
        <c:idx val="34"/>
        <c:marker>
          <c:symbol val="none"/>
        </c:marker>
        <c:dLbl>
          <c:idx val="0"/>
          <c:spPr/>
          <c:txPr>
            <a:bodyPr/>
            <a:lstStyle/>
            <a:p>
              <a:pPr>
                <a:defRPr/>
              </a:pPr>
              <a:endParaRPr lang="en-US"/>
            </a:p>
          </c:txPr>
          <c:showLegendKey val="0"/>
          <c:showVal val="1"/>
          <c:showCatName val="0"/>
          <c:showSerName val="0"/>
          <c:showPercent val="0"/>
          <c:showBubbleSize val="0"/>
        </c:dLbl>
      </c:pivotFmt>
      <c:pivotFmt>
        <c:idx val="35"/>
        <c:marker>
          <c:symbol val="none"/>
        </c:marker>
        <c:dLbl>
          <c:idx val="0"/>
          <c:spPr/>
          <c:txPr>
            <a:bodyPr/>
            <a:lstStyle/>
            <a:p>
              <a:pPr>
                <a:defRPr/>
              </a:pPr>
              <a:endParaRPr lang="en-US"/>
            </a:p>
          </c:txPr>
          <c:showLegendKey val="0"/>
          <c:showVal val="1"/>
          <c:showCatName val="0"/>
          <c:showSerName val="0"/>
          <c:showPercent val="0"/>
          <c:showBubbleSize val="0"/>
        </c:dLbl>
      </c:pivotFmt>
      <c:pivotFmt>
        <c:idx val="36"/>
        <c:marker>
          <c:symbol val="none"/>
        </c:marker>
        <c:dLbl>
          <c:idx val="0"/>
          <c:numFmt formatCode="General" sourceLinked="0"/>
          <c:spPr/>
          <c:txPr>
            <a:bodyPr/>
            <a:lstStyle/>
            <a:p>
              <a:pPr>
                <a:defRPr/>
              </a:pPr>
              <a:endParaRPr lang="en-US"/>
            </a:p>
          </c:txPr>
          <c:showLegendKey val="0"/>
          <c:showVal val="1"/>
          <c:showCatName val="0"/>
          <c:showSerName val="0"/>
          <c:showPercent val="0"/>
          <c:showBubbleSize val="0"/>
        </c:dLbl>
      </c:pivotFmt>
      <c:pivotFmt>
        <c:idx val="37"/>
        <c:marker>
          <c:symbol val="none"/>
        </c:marker>
        <c:dLbl>
          <c:idx val="0"/>
          <c:spPr/>
          <c:txPr>
            <a:bodyPr/>
            <a:lstStyle/>
            <a:p>
              <a:pPr>
                <a:defRPr/>
              </a:pPr>
              <a:endParaRPr lang="en-US"/>
            </a:p>
          </c:txPr>
          <c:showLegendKey val="0"/>
          <c:showVal val="1"/>
          <c:showCatName val="0"/>
          <c:showSerName val="0"/>
          <c:showPercent val="0"/>
          <c:showBubbleSize val="0"/>
        </c:dLbl>
      </c:pivotFmt>
      <c:pivotFmt>
        <c:idx val="38"/>
        <c:marker>
          <c:symbol val="none"/>
        </c:marker>
        <c:dLbl>
          <c:idx val="0"/>
          <c:spPr/>
          <c:txPr>
            <a:bodyPr/>
            <a:lstStyle/>
            <a:p>
              <a:pPr>
                <a:defRPr/>
              </a:pPr>
              <a:endParaRPr lang="en-US"/>
            </a:p>
          </c:txPr>
          <c:showLegendKey val="0"/>
          <c:showVal val="1"/>
          <c:showCatName val="0"/>
          <c:showSerName val="0"/>
          <c:showPercent val="0"/>
          <c:showBubbleSize val="0"/>
        </c:dLbl>
      </c:pivotFmt>
      <c:pivotFmt>
        <c:idx val="39"/>
        <c:marker>
          <c:symbol val="none"/>
        </c:marker>
        <c:dLbl>
          <c:idx val="0"/>
          <c:spPr/>
          <c:txPr>
            <a:bodyPr/>
            <a:lstStyle/>
            <a:p>
              <a:pPr>
                <a:defRPr/>
              </a:pPr>
              <a:endParaRPr lang="en-US"/>
            </a:p>
          </c:txPr>
          <c:showLegendKey val="0"/>
          <c:showVal val="1"/>
          <c:showCatName val="0"/>
          <c:showSerName val="0"/>
          <c:showPercent val="0"/>
          <c:showBubbleSize val="0"/>
        </c:dLbl>
      </c:pivotFmt>
      <c:pivotFmt>
        <c:idx val="40"/>
        <c:marker>
          <c:symbol val="none"/>
        </c:marker>
        <c:dLbl>
          <c:idx val="0"/>
          <c:spPr/>
          <c:txPr>
            <a:bodyPr/>
            <a:lstStyle/>
            <a:p>
              <a:pPr>
                <a:defRPr/>
              </a:pPr>
              <a:endParaRPr lang="en-US"/>
            </a:p>
          </c:txPr>
          <c:showLegendKey val="0"/>
          <c:showVal val="1"/>
          <c:showCatName val="0"/>
          <c:showSerName val="0"/>
          <c:showPercent val="0"/>
          <c:showBubbleSize val="0"/>
        </c:dLbl>
      </c:pivotFmt>
      <c:pivotFmt>
        <c:idx val="41"/>
        <c:marker>
          <c:symbol val="none"/>
        </c:marker>
        <c:dLbl>
          <c:idx val="0"/>
          <c:spPr/>
          <c:txPr>
            <a:bodyPr/>
            <a:lstStyle/>
            <a:p>
              <a:pPr>
                <a:defRPr/>
              </a:pPr>
              <a:endParaRPr lang="en-US"/>
            </a:p>
          </c:txPr>
          <c:showLegendKey val="0"/>
          <c:showVal val="1"/>
          <c:showCatName val="0"/>
          <c:showSerName val="0"/>
          <c:showPercent val="0"/>
          <c:showBubbleSize val="0"/>
        </c:dLbl>
      </c:pivotFmt>
      <c:pivotFmt>
        <c:idx val="42"/>
        <c:marker>
          <c:symbol val="none"/>
        </c:marker>
        <c:dLbl>
          <c:idx val="0"/>
          <c:spPr/>
          <c:txPr>
            <a:bodyPr/>
            <a:lstStyle/>
            <a:p>
              <a:pPr>
                <a:defRPr/>
              </a:pPr>
              <a:endParaRPr lang="en-US"/>
            </a:p>
          </c:txPr>
          <c:showLegendKey val="0"/>
          <c:showVal val="1"/>
          <c:showCatName val="0"/>
          <c:showSerName val="0"/>
          <c:showPercent val="0"/>
          <c:showBubbleSize val="0"/>
        </c:dLbl>
      </c:pivotFmt>
      <c:pivotFmt>
        <c:idx val="43"/>
        <c:marker>
          <c:symbol val="none"/>
        </c:marker>
        <c:dLbl>
          <c:idx val="0"/>
          <c:spPr/>
          <c:txPr>
            <a:bodyPr/>
            <a:lstStyle/>
            <a:p>
              <a:pPr>
                <a:defRPr/>
              </a:pPr>
              <a:endParaRPr lang="en-US"/>
            </a:p>
          </c:txPr>
          <c:showLegendKey val="0"/>
          <c:showVal val="1"/>
          <c:showCatName val="0"/>
          <c:showSerName val="0"/>
          <c:showPercent val="0"/>
          <c:showBubbleSize val="0"/>
        </c:dLbl>
      </c:pivotFmt>
      <c:pivotFmt>
        <c:idx val="44"/>
        <c:marker>
          <c:symbol val="none"/>
        </c:marker>
        <c:dLbl>
          <c:idx val="0"/>
          <c:spPr/>
          <c:txPr>
            <a:bodyPr/>
            <a:lstStyle/>
            <a:p>
              <a:pPr>
                <a:defRPr/>
              </a:pPr>
              <a:endParaRPr lang="en-US"/>
            </a:p>
          </c:txPr>
          <c:showLegendKey val="0"/>
          <c:showVal val="1"/>
          <c:showCatName val="0"/>
          <c:showSerName val="0"/>
          <c:showPercent val="0"/>
          <c:showBubbleSize val="0"/>
        </c:dLbl>
      </c:pivotFmt>
      <c:pivotFmt>
        <c:idx val="45"/>
        <c:marker>
          <c:symbol val="none"/>
        </c:marker>
        <c:dLbl>
          <c:idx val="0"/>
          <c:spPr/>
          <c:txPr>
            <a:bodyPr/>
            <a:lstStyle/>
            <a:p>
              <a:pPr>
                <a:defRPr/>
              </a:pPr>
              <a:endParaRPr lang="en-US"/>
            </a:p>
          </c:txPr>
          <c:showLegendKey val="0"/>
          <c:showVal val="1"/>
          <c:showCatName val="0"/>
          <c:showSerName val="0"/>
          <c:showPercent val="0"/>
          <c:showBubbleSize val="0"/>
        </c:dLbl>
      </c:pivotFmt>
      <c:pivotFmt>
        <c:idx val="46"/>
        <c:marker>
          <c:symbol val="none"/>
        </c:marker>
        <c:dLbl>
          <c:idx val="0"/>
          <c:spPr/>
          <c:txPr>
            <a:bodyPr/>
            <a:lstStyle/>
            <a:p>
              <a:pPr>
                <a:defRPr/>
              </a:pPr>
              <a:endParaRPr lang="en-US"/>
            </a:p>
          </c:txPr>
          <c:showLegendKey val="0"/>
          <c:showVal val="1"/>
          <c:showCatName val="0"/>
          <c:showSerName val="0"/>
          <c:showPercent val="0"/>
          <c:showBubbleSize val="0"/>
        </c:dLbl>
      </c:pivotFmt>
      <c:pivotFmt>
        <c:idx val="47"/>
        <c:marker>
          <c:symbol val="none"/>
        </c:marker>
        <c:dLbl>
          <c:idx val="0"/>
          <c:spPr/>
          <c:txPr>
            <a:bodyPr/>
            <a:lstStyle/>
            <a:p>
              <a:pPr>
                <a:defRPr/>
              </a:pPr>
              <a:endParaRPr lang="en-US"/>
            </a:p>
          </c:txPr>
          <c:showLegendKey val="0"/>
          <c:showVal val="1"/>
          <c:showCatName val="0"/>
          <c:showSerName val="0"/>
          <c:showPercent val="0"/>
          <c:showBubbleSize val="0"/>
        </c:dLbl>
      </c:pivotFmt>
      <c:pivotFmt>
        <c:idx val="48"/>
        <c:marker>
          <c:symbol val="none"/>
        </c:marker>
        <c:dLbl>
          <c:idx val="0"/>
          <c:spPr/>
          <c:txPr>
            <a:bodyPr/>
            <a:lstStyle/>
            <a:p>
              <a:pPr>
                <a:defRPr/>
              </a:pPr>
              <a:endParaRPr lang="en-US"/>
            </a:p>
          </c:txPr>
          <c:showLegendKey val="0"/>
          <c:showVal val="1"/>
          <c:showCatName val="0"/>
          <c:showSerName val="0"/>
          <c:showPercent val="0"/>
          <c:showBubbleSize val="0"/>
        </c:dLbl>
      </c:pivotFmt>
      <c:pivotFmt>
        <c:idx val="49"/>
        <c:marker>
          <c:symbol val="none"/>
        </c:marker>
        <c:dLbl>
          <c:idx val="0"/>
          <c:spPr/>
          <c:txPr>
            <a:bodyPr/>
            <a:lstStyle/>
            <a:p>
              <a:pPr>
                <a:defRPr/>
              </a:pPr>
              <a:endParaRPr lang="en-US"/>
            </a:p>
          </c:txPr>
          <c:showLegendKey val="0"/>
          <c:showVal val="1"/>
          <c:showCatName val="0"/>
          <c:showSerName val="0"/>
          <c:showPercent val="0"/>
          <c:showBubbleSize val="0"/>
        </c:dLbl>
      </c:pivotFmt>
      <c:pivotFmt>
        <c:idx val="50"/>
        <c:marker>
          <c:symbol val="none"/>
        </c:marker>
        <c:dLbl>
          <c:idx val="0"/>
          <c:spPr/>
          <c:txPr>
            <a:bodyPr/>
            <a:lstStyle/>
            <a:p>
              <a:pPr>
                <a:defRPr/>
              </a:pPr>
              <a:endParaRPr lang="en-US"/>
            </a:p>
          </c:txPr>
          <c:showLegendKey val="0"/>
          <c:showVal val="1"/>
          <c:showCatName val="0"/>
          <c:showSerName val="0"/>
          <c:showPercent val="0"/>
          <c:showBubbleSize val="0"/>
        </c:dLbl>
      </c:pivotFmt>
      <c:pivotFmt>
        <c:idx val="51"/>
        <c:marker>
          <c:symbol val="none"/>
        </c:marker>
        <c:dLbl>
          <c:idx val="0"/>
          <c:spPr/>
          <c:txPr>
            <a:bodyPr/>
            <a:lstStyle/>
            <a:p>
              <a:pPr>
                <a:defRPr/>
              </a:pPr>
              <a:endParaRPr lang="en-US"/>
            </a:p>
          </c:txPr>
          <c:showLegendKey val="0"/>
          <c:showVal val="1"/>
          <c:showCatName val="0"/>
          <c:showSerName val="0"/>
          <c:showPercent val="0"/>
          <c:showBubbleSize val="0"/>
        </c:dLbl>
      </c:pivotFmt>
      <c:pivotFmt>
        <c:idx val="52"/>
        <c:marker>
          <c:symbol val="none"/>
        </c:marker>
        <c:dLbl>
          <c:idx val="0"/>
          <c:spPr/>
          <c:txPr>
            <a:bodyPr/>
            <a:lstStyle/>
            <a:p>
              <a:pPr>
                <a:defRPr/>
              </a:pPr>
              <a:endParaRPr lang="en-US"/>
            </a:p>
          </c:txPr>
          <c:showLegendKey val="0"/>
          <c:showVal val="1"/>
          <c:showCatName val="0"/>
          <c:showSerName val="0"/>
          <c:showPercent val="0"/>
          <c:showBubbleSize val="0"/>
        </c:dLbl>
      </c:pivotFmt>
      <c:pivotFmt>
        <c:idx val="53"/>
        <c:marker>
          <c:symbol val="none"/>
        </c:marker>
        <c:dLbl>
          <c:idx val="0"/>
          <c:spPr/>
          <c:txPr>
            <a:bodyPr/>
            <a:lstStyle/>
            <a:p>
              <a:pPr>
                <a:defRPr/>
              </a:pPr>
              <a:endParaRPr lang="en-US"/>
            </a:p>
          </c:txPr>
          <c:showLegendKey val="0"/>
          <c:showVal val="1"/>
          <c:showCatName val="0"/>
          <c:showSerName val="0"/>
          <c:showPercent val="0"/>
          <c:showBubbleSize val="0"/>
        </c:dLbl>
      </c:pivotFmt>
      <c:pivotFmt>
        <c:idx val="54"/>
        <c:marker>
          <c:symbol val="none"/>
        </c:marker>
        <c:dLbl>
          <c:idx val="0"/>
          <c:numFmt formatCode="General" sourceLinked="0"/>
          <c:spPr/>
          <c:txPr>
            <a:bodyPr/>
            <a:lstStyle/>
            <a:p>
              <a:pPr>
                <a:defRPr/>
              </a:pPr>
              <a:endParaRPr lang="en-US"/>
            </a:p>
          </c:txPr>
          <c:showLegendKey val="0"/>
          <c:showVal val="1"/>
          <c:showCatName val="0"/>
          <c:showSerName val="0"/>
          <c:showPercent val="0"/>
          <c:showBubbleSize val="0"/>
        </c:dLbl>
      </c:pivotFmt>
      <c:pivotFmt>
        <c:idx val="55"/>
        <c:marker>
          <c:symbol val="none"/>
        </c:marker>
        <c:dLbl>
          <c:idx val="0"/>
          <c:spPr/>
          <c:txPr>
            <a:bodyPr/>
            <a:lstStyle/>
            <a:p>
              <a:pPr>
                <a:defRPr/>
              </a:pPr>
              <a:endParaRPr lang="en-US"/>
            </a:p>
          </c:txPr>
          <c:showLegendKey val="0"/>
          <c:showVal val="1"/>
          <c:showCatName val="0"/>
          <c:showSerName val="0"/>
          <c:showPercent val="0"/>
          <c:showBubbleSize val="0"/>
        </c:dLbl>
      </c:pivotFmt>
      <c:pivotFmt>
        <c:idx val="56"/>
        <c:marker>
          <c:symbol val="none"/>
        </c:marker>
        <c:dLbl>
          <c:idx val="0"/>
          <c:spPr/>
          <c:txPr>
            <a:bodyPr/>
            <a:lstStyle/>
            <a:p>
              <a:pPr>
                <a:defRPr/>
              </a:pPr>
              <a:endParaRPr lang="en-US"/>
            </a:p>
          </c:txPr>
          <c:showLegendKey val="0"/>
          <c:showVal val="1"/>
          <c:showCatName val="0"/>
          <c:showSerName val="0"/>
          <c:showPercent val="0"/>
          <c:showBubbleSize val="0"/>
        </c:dLbl>
      </c:pivotFmt>
      <c:pivotFmt>
        <c:idx val="57"/>
        <c:marker>
          <c:symbol val="none"/>
        </c:marker>
        <c:dLbl>
          <c:idx val="0"/>
          <c:spPr/>
          <c:txPr>
            <a:bodyPr/>
            <a:lstStyle/>
            <a:p>
              <a:pPr>
                <a:defRPr/>
              </a:pPr>
              <a:endParaRPr lang="en-US"/>
            </a:p>
          </c:txPr>
          <c:showLegendKey val="0"/>
          <c:showVal val="1"/>
          <c:showCatName val="0"/>
          <c:showSerName val="0"/>
          <c:showPercent val="0"/>
          <c:showBubbleSize val="0"/>
        </c:dLbl>
      </c:pivotFmt>
      <c:pivotFmt>
        <c:idx val="58"/>
        <c:marker>
          <c:symbol val="none"/>
        </c:marker>
        <c:dLbl>
          <c:idx val="0"/>
          <c:spPr/>
          <c:txPr>
            <a:bodyPr/>
            <a:lstStyle/>
            <a:p>
              <a:pPr>
                <a:defRPr/>
              </a:pPr>
              <a:endParaRPr lang="en-US"/>
            </a:p>
          </c:txPr>
          <c:showLegendKey val="0"/>
          <c:showVal val="1"/>
          <c:showCatName val="0"/>
          <c:showSerName val="0"/>
          <c:showPercent val="0"/>
          <c:showBubbleSize val="0"/>
        </c:dLbl>
      </c:pivotFmt>
      <c:pivotFmt>
        <c:idx val="59"/>
        <c:marker>
          <c:symbol val="none"/>
        </c:marker>
        <c:dLbl>
          <c:idx val="0"/>
          <c:spPr/>
          <c:txPr>
            <a:bodyPr/>
            <a:lstStyle/>
            <a:p>
              <a:pPr>
                <a:defRPr/>
              </a:pPr>
              <a:endParaRPr lang="en-US"/>
            </a:p>
          </c:txPr>
          <c:showLegendKey val="0"/>
          <c:showVal val="1"/>
          <c:showCatName val="0"/>
          <c:showSerName val="0"/>
          <c:showPercent val="0"/>
          <c:showBubbleSize val="0"/>
        </c:dLbl>
      </c:pivotFmt>
      <c:pivotFmt>
        <c:idx val="60"/>
        <c:marker>
          <c:symbol val="none"/>
        </c:marker>
        <c:dLbl>
          <c:idx val="0"/>
          <c:spPr/>
          <c:txPr>
            <a:bodyPr/>
            <a:lstStyle/>
            <a:p>
              <a:pPr>
                <a:defRPr/>
              </a:pPr>
              <a:endParaRPr lang="en-US"/>
            </a:p>
          </c:txPr>
          <c:showLegendKey val="0"/>
          <c:showVal val="1"/>
          <c:showCatName val="0"/>
          <c:showSerName val="0"/>
          <c:showPercent val="0"/>
          <c:showBubbleSize val="0"/>
        </c:dLbl>
      </c:pivotFmt>
      <c:pivotFmt>
        <c:idx val="61"/>
        <c:marker>
          <c:symbol val="none"/>
        </c:marker>
        <c:dLbl>
          <c:idx val="0"/>
          <c:spPr/>
          <c:txPr>
            <a:bodyPr/>
            <a:lstStyle/>
            <a:p>
              <a:pPr>
                <a:defRPr/>
              </a:pPr>
              <a:endParaRPr lang="en-US"/>
            </a:p>
          </c:txPr>
          <c:showLegendKey val="0"/>
          <c:showVal val="1"/>
          <c:showCatName val="0"/>
          <c:showSerName val="0"/>
          <c:showPercent val="0"/>
          <c:showBubbleSize val="0"/>
        </c:dLbl>
      </c:pivotFmt>
      <c:pivotFmt>
        <c:idx val="62"/>
        <c:marker>
          <c:symbol val="none"/>
        </c:marker>
        <c:dLbl>
          <c:idx val="0"/>
          <c:spPr/>
          <c:txPr>
            <a:bodyPr/>
            <a:lstStyle/>
            <a:p>
              <a:pPr>
                <a:defRPr/>
              </a:pPr>
              <a:endParaRPr lang="en-US"/>
            </a:p>
          </c:txPr>
          <c:showLegendKey val="0"/>
          <c:showVal val="1"/>
          <c:showCatName val="0"/>
          <c:showSerName val="0"/>
          <c:showPercent val="0"/>
          <c:showBubbleSize val="0"/>
        </c:dLbl>
      </c:pivotFmt>
      <c:pivotFmt>
        <c:idx val="63"/>
        <c:marker>
          <c:symbol val="none"/>
        </c:marker>
        <c:dLbl>
          <c:idx val="0"/>
          <c:spPr/>
          <c:txPr>
            <a:bodyPr/>
            <a:lstStyle/>
            <a:p>
              <a:pPr>
                <a:defRPr/>
              </a:pPr>
              <a:endParaRPr lang="en-US"/>
            </a:p>
          </c:txPr>
          <c:showLegendKey val="0"/>
          <c:showVal val="1"/>
          <c:showCatName val="0"/>
          <c:showSerName val="0"/>
          <c:showPercent val="0"/>
          <c:showBubbleSize val="0"/>
        </c:dLbl>
      </c:pivotFmt>
      <c:pivotFmt>
        <c:idx val="64"/>
        <c:marker>
          <c:symbol val="none"/>
        </c:marker>
        <c:dLbl>
          <c:idx val="0"/>
          <c:spPr/>
          <c:txPr>
            <a:bodyPr/>
            <a:lstStyle/>
            <a:p>
              <a:pPr>
                <a:defRPr/>
              </a:pPr>
              <a:endParaRPr lang="en-US"/>
            </a:p>
          </c:txPr>
          <c:showLegendKey val="0"/>
          <c:showVal val="1"/>
          <c:showCatName val="0"/>
          <c:showSerName val="0"/>
          <c:showPercent val="0"/>
          <c:showBubbleSize val="0"/>
        </c:dLbl>
      </c:pivotFmt>
      <c:pivotFmt>
        <c:idx val="65"/>
        <c:marker>
          <c:symbol val="none"/>
        </c:marker>
        <c:dLbl>
          <c:idx val="0"/>
          <c:spPr/>
          <c:txPr>
            <a:bodyPr/>
            <a:lstStyle/>
            <a:p>
              <a:pPr>
                <a:defRPr/>
              </a:pPr>
              <a:endParaRPr lang="en-US"/>
            </a:p>
          </c:txPr>
          <c:showLegendKey val="0"/>
          <c:showVal val="1"/>
          <c:showCatName val="0"/>
          <c:showSerName val="0"/>
          <c:showPercent val="0"/>
          <c:showBubbleSize val="0"/>
        </c:dLbl>
      </c:pivotFmt>
      <c:pivotFmt>
        <c:idx val="66"/>
        <c:marker>
          <c:symbol val="none"/>
        </c:marker>
        <c:dLbl>
          <c:idx val="0"/>
          <c:spPr/>
          <c:txPr>
            <a:bodyPr/>
            <a:lstStyle/>
            <a:p>
              <a:pPr>
                <a:defRPr/>
              </a:pPr>
              <a:endParaRPr lang="en-US"/>
            </a:p>
          </c:txPr>
          <c:showLegendKey val="0"/>
          <c:showVal val="1"/>
          <c:showCatName val="0"/>
          <c:showSerName val="0"/>
          <c:showPercent val="0"/>
          <c:showBubbleSize val="0"/>
        </c:dLbl>
      </c:pivotFmt>
      <c:pivotFmt>
        <c:idx val="67"/>
        <c:marker>
          <c:symbol val="none"/>
        </c:marker>
        <c:dLbl>
          <c:idx val="0"/>
          <c:spPr/>
          <c:txPr>
            <a:bodyPr/>
            <a:lstStyle/>
            <a:p>
              <a:pPr>
                <a:defRPr/>
              </a:pPr>
              <a:endParaRPr lang="en-US"/>
            </a:p>
          </c:txPr>
          <c:showLegendKey val="0"/>
          <c:showVal val="1"/>
          <c:showCatName val="0"/>
          <c:showSerName val="0"/>
          <c:showPercent val="0"/>
          <c:showBubbleSize val="0"/>
        </c:dLbl>
      </c:pivotFmt>
      <c:pivotFmt>
        <c:idx val="68"/>
        <c:marker>
          <c:symbol val="none"/>
        </c:marker>
        <c:dLbl>
          <c:idx val="0"/>
          <c:spPr/>
          <c:txPr>
            <a:bodyPr/>
            <a:lstStyle/>
            <a:p>
              <a:pPr>
                <a:defRPr/>
              </a:pPr>
              <a:endParaRPr lang="en-US"/>
            </a:p>
          </c:txPr>
          <c:showLegendKey val="0"/>
          <c:showVal val="1"/>
          <c:showCatName val="0"/>
          <c:showSerName val="0"/>
          <c:showPercent val="0"/>
          <c:showBubbleSize val="0"/>
        </c:dLbl>
      </c:pivotFmt>
      <c:pivotFmt>
        <c:idx val="69"/>
        <c:marker>
          <c:symbol val="none"/>
        </c:marker>
        <c:dLbl>
          <c:idx val="0"/>
          <c:spPr/>
          <c:txPr>
            <a:bodyPr/>
            <a:lstStyle/>
            <a:p>
              <a:pPr>
                <a:defRPr/>
              </a:pPr>
              <a:endParaRPr lang="en-US"/>
            </a:p>
          </c:txPr>
          <c:showLegendKey val="0"/>
          <c:showVal val="1"/>
          <c:showCatName val="0"/>
          <c:showSerName val="0"/>
          <c:showPercent val="0"/>
          <c:showBubbleSize val="0"/>
        </c:dLbl>
      </c:pivotFmt>
      <c:pivotFmt>
        <c:idx val="70"/>
        <c:marker>
          <c:symbol val="none"/>
        </c:marker>
        <c:dLbl>
          <c:idx val="0"/>
          <c:spPr/>
          <c:txPr>
            <a:bodyPr/>
            <a:lstStyle/>
            <a:p>
              <a:pPr>
                <a:defRPr/>
              </a:pPr>
              <a:endParaRPr lang="en-US"/>
            </a:p>
          </c:txPr>
          <c:showLegendKey val="0"/>
          <c:showVal val="1"/>
          <c:showCatName val="0"/>
          <c:showSerName val="0"/>
          <c:showPercent val="0"/>
          <c:showBubbleSize val="0"/>
        </c:dLbl>
      </c:pivotFmt>
      <c:pivotFmt>
        <c:idx val="71"/>
        <c:marker>
          <c:symbol val="none"/>
        </c:marker>
        <c:dLbl>
          <c:idx val="0"/>
          <c:spPr/>
          <c:txPr>
            <a:bodyPr/>
            <a:lstStyle/>
            <a:p>
              <a:pPr>
                <a:defRPr/>
              </a:pPr>
              <a:endParaRPr lang="en-US"/>
            </a:p>
          </c:txPr>
          <c:showLegendKey val="0"/>
          <c:showVal val="1"/>
          <c:showCatName val="0"/>
          <c:showSerName val="0"/>
          <c:showPercent val="0"/>
          <c:showBubbleSize val="0"/>
        </c:dLbl>
      </c:pivotFmt>
    </c:pivotFmts>
    <c:plotArea>
      <c:layout/>
      <c:barChart>
        <c:barDir val="col"/>
        <c:grouping val="stacked"/>
        <c:varyColors val="0"/>
        <c:ser>
          <c:idx val="0"/>
          <c:order val="0"/>
          <c:tx>
            <c:strRef>
              <c:f>SOFWIC_Charts!$B$24:$B$25</c:f>
              <c:strCache>
                <c:ptCount val="1"/>
                <c:pt idx="0">
                  <c:v>•Ammunition/Demolition</c:v>
                </c:pt>
              </c:strCache>
            </c:strRef>
          </c:tx>
          <c:invertIfNegative val="0"/>
          <c:dLbls>
            <c:numFmt formatCode="General" sourceLinked="0"/>
            <c:txPr>
              <a:bodyPr/>
              <a:lstStyle/>
              <a:p>
                <a:pPr>
                  <a:defRPr/>
                </a:pPr>
                <a:endParaRPr lang="en-US"/>
              </a:p>
            </c:txPr>
            <c:showLegendKey val="0"/>
            <c:showVal val="1"/>
            <c:showCatName val="0"/>
            <c:showSerName val="0"/>
            <c:showPercent val="0"/>
            <c:showBubbleSize val="0"/>
            <c:showLeaderLines val="0"/>
          </c:dLbls>
          <c:cat>
            <c:strRef>
              <c:f>SOFWIC_Charts!$A$26:$A$37</c:f>
              <c:strCache>
                <c:ptCount val="11"/>
                <c:pt idx="0">
                  <c:v>PEO-SW</c:v>
                </c:pt>
                <c:pt idx="1">
                  <c:v>PM A&amp;W</c:v>
                </c:pt>
                <c:pt idx="2">
                  <c:v>PM CISS</c:v>
                </c:pt>
                <c:pt idx="3">
                  <c:v>PM CP</c:v>
                </c:pt>
                <c:pt idx="4">
                  <c:v>PM FOSOV</c:v>
                </c:pt>
                <c:pt idx="5">
                  <c:v>PM NSW</c:v>
                </c:pt>
                <c:pt idx="6">
                  <c:v>PM SA</c:v>
                </c:pt>
                <c:pt idx="7">
                  <c:v>PM SSES</c:v>
                </c:pt>
                <c:pt idx="8">
                  <c:v>SOF AT&amp;L - ST</c:v>
                </c:pt>
                <c:pt idx="9">
                  <c:v>TALOS</c:v>
                </c:pt>
                <c:pt idx="10">
                  <c:v>WARCOM</c:v>
                </c:pt>
              </c:strCache>
            </c:strRef>
          </c:cat>
          <c:val>
            <c:numRef>
              <c:f>SOFWIC_Charts!$B$26:$B$37</c:f>
              <c:numCache>
                <c:formatCode>General</c:formatCode>
                <c:ptCount val="11"/>
                <c:pt idx="1">
                  <c:v>3</c:v>
                </c:pt>
                <c:pt idx="5">
                  <c:v>1</c:v>
                </c:pt>
                <c:pt idx="9">
                  <c:v>3</c:v>
                </c:pt>
                <c:pt idx="10">
                  <c:v>1</c:v>
                </c:pt>
              </c:numCache>
            </c:numRef>
          </c:val>
        </c:ser>
        <c:ser>
          <c:idx val="1"/>
          <c:order val="1"/>
          <c:tx>
            <c:strRef>
              <c:f>SOFWIC_Charts!$C$24:$C$25</c:f>
              <c:strCache>
                <c:ptCount val="1"/>
                <c:pt idx="0">
                  <c:v>•Breaching</c:v>
                </c:pt>
              </c:strCache>
            </c:strRef>
          </c:tx>
          <c:invertIfNegative val="0"/>
          <c:cat>
            <c:strRef>
              <c:f>SOFWIC_Charts!$A$26:$A$37</c:f>
              <c:strCache>
                <c:ptCount val="11"/>
                <c:pt idx="0">
                  <c:v>PEO-SW</c:v>
                </c:pt>
                <c:pt idx="1">
                  <c:v>PM A&amp;W</c:v>
                </c:pt>
                <c:pt idx="2">
                  <c:v>PM CISS</c:v>
                </c:pt>
                <c:pt idx="3">
                  <c:v>PM CP</c:v>
                </c:pt>
                <c:pt idx="4">
                  <c:v>PM FOSOV</c:v>
                </c:pt>
                <c:pt idx="5">
                  <c:v>PM NSW</c:v>
                </c:pt>
                <c:pt idx="6">
                  <c:v>PM SA</c:v>
                </c:pt>
                <c:pt idx="7">
                  <c:v>PM SSES</c:v>
                </c:pt>
                <c:pt idx="8">
                  <c:v>SOF AT&amp;L - ST</c:v>
                </c:pt>
                <c:pt idx="9">
                  <c:v>TALOS</c:v>
                </c:pt>
                <c:pt idx="10">
                  <c:v>WARCOM</c:v>
                </c:pt>
              </c:strCache>
            </c:strRef>
          </c:cat>
          <c:val>
            <c:numRef>
              <c:f>SOFWIC_Charts!$C$26:$C$37</c:f>
              <c:numCache>
                <c:formatCode>General</c:formatCode>
                <c:ptCount val="11"/>
                <c:pt idx="1">
                  <c:v>1</c:v>
                </c:pt>
                <c:pt idx="3">
                  <c:v>1</c:v>
                </c:pt>
                <c:pt idx="9">
                  <c:v>1</c:v>
                </c:pt>
              </c:numCache>
            </c:numRef>
          </c:val>
        </c:ser>
        <c:ser>
          <c:idx val="2"/>
          <c:order val="2"/>
          <c:tx>
            <c:strRef>
              <c:f>SOFWIC_Charts!$D$24:$D$25</c:f>
              <c:strCache>
                <c:ptCount val="1"/>
                <c:pt idx="0">
                  <c:v>•Communications</c:v>
                </c:pt>
              </c:strCache>
            </c:strRef>
          </c:tx>
          <c:invertIfNegative val="0"/>
          <c:cat>
            <c:strRef>
              <c:f>SOFWIC_Charts!$A$26:$A$37</c:f>
              <c:strCache>
                <c:ptCount val="11"/>
                <c:pt idx="0">
                  <c:v>PEO-SW</c:v>
                </c:pt>
                <c:pt idx="1">
                  <c:v>PM A&amp;W</c:v>
                </c:pt>
                <c:pt idx="2">
                  <c:v>PM CISS</c:v>
                </c:pt>
                <c:pt idx="3">
                  <c:v>PM CP</c:v>
                </c:pt>
                <c:pt idx="4">
                  <c:v>PM FOSOV</c:v>
                </c:pt>
                <c:pt idx="5">
                  <c:v>PM NSW</c:v>
                </c:pt>
                <c:pt idx="6">
                  <c:v>PM SA</c:v>
                </c:pt>
                <c:pt idx="7">
                  <c:v>PM SSES</c:v>
                </c:pt>
                <c:pt idx="8">
                  <c:v>SOF AT&amp;L - ST</c:v>
                </c:pt>
                <c:pt idx="9">
                  <c:v>TALOS</c:v>
                </c:pt>
                <c:pt idx="10">
                  <c:v>WARCOM</c:v>
                </c:pt>
              </c:strCache>
            </c:strRef>
          </c:cat>
          <c:val>
            <c:numRef>
              <c:f>SOFWIC_Charts!$D$26:$D$37</c:f>
              <c:numCache>
                <c:formatCode>General</c:formatCode>
                <c:ptCount val="11"/>
                <c:pt idx="0">
                  <c:v>1</c:v>
                </c:pt>
                <c:pt idx="5">
                  <c:v>2</c:v>
                </c:pt>
                <c:pt idx="6">
                  <c:v>2</c:v>
                </c:pt>
                <c:pt idx="8">
                  <c:v>38</c:v>
                </c:pt>
                <c:pt idx="9">
                  <c:v>21</c:v>
                </c:pt>
                <c:pt idx="10">
                  <c:v>2</c:v>
                </c:pt>
              </c:numCache>
            </c:numRef>
          </c:val>
        </c:ser>
        <c:ser>
          <c:idx val="3"/>
          <c:order val="3"/>
          <c:tx>
            <c:strRef>
              <c:f>SOFWIC_Charts!$E$24:$E$25</c:f>
              <c:strCache>
                <c:ptCount val="1"/>
                <c:pt idx="0">
                  <c:v>•Electronic Warfare</c:v>
                </c:pt>
              </c:strCache>
            </c:strRef>
          </c:tx>
          <c:invertIfNegative val="0"/>
          <c:cat>
            <c:strRef>
              <c:f>SOFWIC_Charts!$A$26:$A$37</c:f>
              <c:strCache>
                <c:ptCount val="11"/>
                <c:pt idx="0">
                  <c:v>PEO-SW</c:v>
                </c:pt>
                <c:pt idx="1">
                  <c:v>PM A&amp;W</c:v>
                </c:pt>
                <c:pt idx="2">
                  <c:v>PM CISS</c:v>
                </c:pt>
                <c:pt idx="3">
                  <c:v>PM CP</c:v>
                </c:pt>
                <c:pt idx="4">
                  <c:v>PM FOSOV</c:v>
                </c:pt>
                <c:pt idx="5">
                  <c:v>PM NSW</c:v>
                </c:pt>
                <c:pt idx="6">
                  <c:v>PM SA</c:v>
                </c:pt>
                <c:pt idx="7">
                  <c:v>PM SSES</c:v>
                </c:pt>
                <c:pt idx="8">
                  <c:v>SOF AT&amp;L - ST</c:v>
                </c:pt>
                <c:pt idx="9">
                  <c:v>TALOS</c:v>
                </c:pt>
                <c:pt idx="10">
                  <c:v>WARCOM</c:v>
                </c:pt>
              </c:strCache>
            </c:strRef>
          </c:cat>
          <c:val>
            <c:numRef>
              <c:f>SOFWIC_Charts!$E$26:$E$37</c:f>
              <c:numCache>
                <c:formatCode>General</c:formatCode>
                <c:ptCount val="11"/>
                <c:pt idx="2">
                  <c:v>2</c:v>
                </c:pt>
                <c:pt idx="5">
                  <c:v>1</c:v>
                </c:pt>
                <c:pt idx="6">
                  <c:v>2</c:v>
                </c:pt>
                <c:pt idx="8">
                  <c:v>3</c:v>
                </c:pt>
                <c:pt idx="9">
                  <c:v>8</c:v>
                </c:pt>
                <c:pt idx="10">
                  <c:v>2</c:v>
                </c:pt>
              </c:numCache>
            </c:numRef>
          </c:val>
        </c:ser>
        <c:ser>
          <c:idx val="4"/>
          <c:order val="4"/>
          <c:tx>
            <c:strRef>
              <c:f>SOFWIC_Charts!$F$24:$F$25</c:f>
              <c:strCache>
                <c:ptCount val="1"/>
                <c:pt idx="0">
                  <c:v>•Find, Fix, Finish, Exploitation and Analyze</c:v>
                </c:pt>
              </c:strCache>
            </c:strRef>
          </c:tx>
          <c:invertIfNegative val="0"/>
          <c:cat>
            <c:strRef>
              <c:f>SOFWIC_Charts!$A$26:$A$37</c:f>
              <c:strCache>
                <c:ptCount val="11"/>
                <c:pt idx="0">
                  <c:v>PEO-SW</c:v>
                </c:pt>
                <c:pt idx="1">
                  <c:v>PM A&amp;W</c:v>
                </c:pt>
                <c:pt idx="2">
                  <c:v>PM CISS</c:v>
                </c:pt>
                <c:pt idx="3">
                  <c:v>PM CP</c:v>
                </c:pt>
                <c:pt idx="4">
                  <c:v>PM FOSOV</c:v>
                </c:pt>
                <c:pt idx="5">
                  <c:v>PM NSW</c:v>
                </c:pt>
                <c:pt idx="6">
                  <c:v>PM SA</c:v>
                </c:pt>
                <c:pt idx="7">
                  <c:v>PM SSES</c:v>
                </c:pt>
                <c:pt idx="8">
                  <c:v>SOF AT&amp;L - ST</c:v>
                </c:pt>
                <c:pt idx="9">
                  <c:v>TALOS</c:v>
                </c:pt>
                <c:pt idx="10">
                  <c:v>WARCOM</c:v>
                </c:pt>
              </c:strCache>
            </c:strRef>
          </c:cat>
          <c:val>
            <c:numRef>
              <c:f>SOFWIC_Charts!$F$26:$F$37</c:f>
              <c:numCache>
                <c:formatCode>General</c:formatCode>
                <c:ptCount val="11"/>
                <c:pt idx="2">
                  <c:v>3</c:v>
                </c:pt>
                <c:pt idx="6">
                  <c:v>3</c:v>
                </c:pt>
                <c:pt idx="9">
                  <c:v>15</c:v>
                </c:pt>
                <c:pt idx="10">
                  <c:v>1</c:v>
                </c:pt>
              </c:numCache>
            </c:numRef>
          </c:val>
        </c:ser>
        <c:ser>
          <c:idx val="5"/>
          <c:order val="5"/>
          <c:tx>
            <c:strRef>
              <c:f>SOFWIC_Charts!$G$24:$G$25</c:f>
              <c:strCache>
                <c:ptCount val="1"/>
                <c:pt idx="0">
                  <c:v>•Fire Support</c:v>
                </c:pt>
              </c:strCache>
            </c:strRef>
          </c:tx>
          <c:invertIfNegative val="0"/>
          <c:cat>
            <c:strRef>
              <c:f>SOFWIC_Charts!$A$26:$A$37</c:f>
              <c:strCache>
                <c:ptCount val="11"/>
                <c:pt idx="0">
                  <c:v>PEO-SW</c:v>
                </c:pt>
                <c:pt idx="1">
                  <c:v>PM A&amp;W</c:v>
                </c:pt>
                <c:pt idx="2">
                  <c:v>PM CISS</c:v>
                </c:pt>
                <c:pt idx="3">
                  <c:v>PM CP</c:v>
                </c:pt>
                <c:pt idx="4">
                  <c:v>PM FOSOV</c:v>
                </c:pt>
                <c:pt idx="5">
                  <c:v>PM NSW</c:v>
                </c:pt>
                <c:pt idx="6">
                  <c:v>PM SA</c:v>
                </c:pt>
                <c:pt idx="7">
                  <c:v>PM SSES</c:v>
                </c:pt>
                <c:pt idx="8">
                  <c:v>SOF AT&amp;L - ST</c:v>
                </c:pt>
                <c:pt idx="9">
                  <c:v>TALOS</c:v>
                </c:pt>
                <c:pt idx="10">
                  <c:v>WARCOM</c:v>
                </c:pt>
              </c:strCache>
            </c:strRef>
          </c:cat>
          <c:val>
            <c:numRef>
              <c:f>SOFWIC_Charts!$G$26:$G$37</c:f>
              <c:numCache>
                <c:formatCode>General</c:formatCode>
                <c:ptCount val="11"/>
                <c:pt idx="1">
                  <c:v>1</c:v>
                </c:pt>
                <c:pt idx="9">
                  <c:v>1</c:v>
                </c:pt>
              </c:numCache>
            </c:numRef>
          </c:val>
        </c:ser>
        <c:ser>
          <c:idx val="6"/>
          <c:order val="6"/>
          <c:tx>
            <c:strRef>
              <c:f>SOFWIC_Charts!$H$24:$H$25</c:f>
              <c:strCache>
                <c:ptCount val="1"/>
                <c:pt idx="0">
                  <c:v>•Information Technology</c:v>
                </c:pt>
              </c:strCache>
            </c:strRef>
          </c:tx>
          <c:invertIfNegative val="0"/>
          <c:cat>
            <c:strRef>
              <c:f>SOFWIC_Charts!$A$26:$A$37</c:f>
              <c:strCache>
                <c:ptCount val="11"/>
                <c:pt idx="0">
                  <c:v>PEO-SW</c:v>
                </c:pt>
                <c:pt idx="1">
                  <c:v>PM A&amp;W</c:v>
                </c:pt>
                <c:pt idx="2">
                  <c:v>PM CISS</c:v>
                </c:pt>
                <c:pt idx="3">
                  <c:v>PM CP</c:v>
                </c:pt>
                <c:pt idx="4">
                  <c:v>PM FOSOV</c:v>
                </c:pt>
                <c:pt idx="5">
                  <c:v>PM NSW</c:v>
                </c:pt>
                <c:pt idx="6">
                  <c:v>PM SA</c:v>
                </c:pt>
                <c:pt idx="7">
                  <c:v>PM SSES</c:v>
                </c:pt>
                <c:pt idx="8">
                  <c:v>SOF AT&amp;L - ST</c:v>
                </c:pt>
                <c:pt idx="9">
                  <c:v>TALOS</c:v>
                </c:pt>
                <c:pt idx="10">
                  <c:v>WARCOM</c:v>
                </c:pt>
              </c:strCache>
            </c:strRef>
          </c:cat>
          <c:val>
            <c:numRef>
              <c:f>SOFWIC_Charts!$H$26:$H$37</c:f>
              <c:numCache>
                <c:formatCode>General</c:formatCode>
                <c:ptCount val="11"/>
                <c:pt idx="6">
                  <c:v>2</c:v>
                </c:pt>
                <c:pt idx="8">
                  <c:v>2</c:v>
                </c:pt>
                <c:pt idx="9">
                  <c:v>2</c:v>
                </c:pt>
              </c:numCache>
            </c:numRef>
          </c:val>
        </c:ser>
        <c:ser>
          <c:idx val="7"/>
          <c:order val="7"/>
          <c:tx>
            <c:strRef>
              <c:f>SOFWIC_Charts!$I$24:$I$25</c:f>
              <c:strCache>
                <c:ptCount val="1"/>
                <c:pt idx="0">
                  <c:v>•Intelligence, Surveillance and Reconnaissance</c:v>
                </c:pt>
              </c:strCache>
            </c:strRef>
          </c:tx>
          <c:invertIfNegative val="0"/>
          <c:cat>
            <c:strRef>
              <c:f>SOFWIC_Charts!$A$26:$A$37</c:f>
              <c:strCache>
                <c:ptCount val="11"/>
                <c:pt idx="0">
                  <c:v>PEO-SW</c:v>
                </c:pt>
                <c:pt idx="1">
                  <c:v>PM A&amp;W</c:v>
                </c:pt>
                <c:pt idx="2">
                  <c:v>PM CISS</c:v>
                </c:pt>
                <c:pt idx="3">
                  <c:v>PM CP</c:v>
                </c:pt>
                <c:pt idx="4">
                  <c:v>PM FOSOV</c:v>
                </c:pt>
                <c:pt idx="5">
                  <c:v>PM NSW</c:v>
                </c:pt>
                <c:pt idx="6">
                  <c:v>PM SA</c:v>
                </c:pt>
                <c:pt idx="7">
                  <c:v>PM SSES</c:v>
                </c:pt>
                <c:pt idx="8">
                  <c:v>SOF AT&amp;L - ST</c:v>
                </c:pt>
                <c:pt idx="9">
                  <c:v>TALOS</c:v>
                </c:pt>
                <c:pt idx="10">
                  <c:v>WARCOM</c:v>
                </c:pt>
              </c:strCache>
            </c:strRef>
          </c:cat>
          <c:val>
            <c:numRef>
              <c:f>SOFWIC_Charts!$I$26:$I$37</c:f>
              <c:numCache>
                <c:formatCode>General</c:formatCode>
                <c:ptCount val="11"/>
                <c:pt idx="2">
                  <c:v>5</c:v>
                </c:pt>
                <c:pt idx="5">
                  <c:v>7</c:v>
                </c:pt>
                <c:pt idx="6">
                  <c:v>10</c:v>
                </c:pt>
                <c:pt idx="8">
                  <c:v>4</c:v>
                </c:pt>
                <c:pt idx="9">
                  <c:v>26</c:v>
                </c:pt>
                <c:pt idx="10">
                  <c:v>7</c:v>
                </c:pt>
              </c:numCache>
            </c:numRef>
          </c:val>
        </c:ser>
        <c:ser>
          <c:idx val="8"/>
          <c:order val="8"/>
          <c:tx>
            <c:strRef>
              <c:f>SOFWIC_Charts!$J$24:$J$25</c:f>
              <c:strCache>
                <c:ptCount val="1"/>
                <c:pt idx="0">
                  <c:v>•Knowledge Management</c:v>
                </c:pt>
              </c:strCache>
            </c:strRef>
          </c:tx>
          <c:invertIfNegative val="0"/>
          <c:cat>
            <c:strRef>
              <c:f>SOFWIC_Charts!$A$26:$A$37</c:f>
              <c:strCache>
                <c:ptCount val="11"/>
                <c:pt idx="0">
                  <c:v>PEO-SW</c:v>
                </c:pt>
                <c:pt idx="1">
                  <c:v>PM A&amp;W</c:v>
                </c:pt>
                <c:pt idx="2">
                  <c:v>PM CISS</c:v>
                </c:pt>
                <c:pt idx="3">
                  <c:v>PM CP</c:v>
                </c:pt>
                <c:pt idx="4">
                  <c:v>PM FOSOV</c:v>
                </c:pt>
                <c:pt idx="5">
                  <c:v>PM NSW</c:v>
                </c:pt>
                <c:pt idx="6">
                  <c:v>PM SA</c:v>
                </c:pt>
                <c:pt idx="7">
                  <c:v>PM SSES</c:v>
                </c:pt>
                <c:pt idx="8">
                  <c:v>SOF AT&amp;L - ST</c:v>
                </c:pt>
                <c:pt idx="9">
                  <c:v>TALOS</c:v>
                </c:pt>
                <c:pt idx="10">
                  <c:v>WARCOM</c:v>
                </c:pt>
              </c:strCache>
            </c:strRef>
          </c:cat>
          <c:val>
            <c:numRef>
              <c:f>SOFWIC_Charts!$J$26:$J$37</c:f>
              <c:numCache>
                <c:formatCode>General</c:formatCode>
                <c:ptCount val="11"/>
                <c:pt idx="9">
                  <c:v>1</c:v>
                </c:pt>
              </c:numCache>
            </c:numRef>
          </c:val>
        </c:ser>
        <c:ser>
          <c:idx val="9"/>
          <c:order val="9"/>
          <c:tx>
            <c:strRef>
              <c:f>SOFWIC_Charts!$K$24:$K$25</c:f>
              <c:strCache>
                <c:ptCount val="1"/>
                <c:pt idx="0">
                  <c:v>•Lighten the Load</c:v>
                </c:pt>
              </c:strCache>
            </c:strRef>
          </c:tx>
          <c:invertIfNegative val="0"/>
          <c:cat>
            <c:strRef>
              <c:f>SOFWIC_Charts!$A$26:$A$37</c:f>
              <c:strCache>
                <c:ptCount val="11"/>
                <c:pt idx="0">
                  <c:v>PEO-SW</c:v>
                </c:pt>
                <c:pt idx="1">
                  <c:v>PM A&amp;W</c:v>
                </c:pt>
                <c:pt idx="2">
                  <c:v>PM CISS</c:v>
                </c:pt>
                <c:pt idx="3">
                  <c:v>PM CP</c:v>
                </c:pt>
                <c:pt idx="4">
                  <c:v>PM FOSOV</c:v>
                </c:pt>
                <c:pt idx="5">
                  <c:v>PM NSW</c:v>
                </c:pt>
                <c:pt idx="6">
                  <c:v>PM SA</c:v>
                </c:pt>
                <c:pt idx="7">
                  <c:v>PM SSES</c:v>
                </c:pt>
                <c:pt idx="8">
                  <c:v>SOF AT&amp;L - ST</c:v>
                </c:pt>
                <c:pt idx="9">
                  <c:v>TALOS</c:v>
                </c:pt>
                <c:pt idx="10">
                  <c:v>WARCOM</c:v>
                </c:pt>
              </c:strCache>
            </c:strRef>
          </c:cat>
          <c:val>
            <c:numRef>
              <c:f>SOFWIC_Charts!$K$26:$K$37</c:f>
              <c:numCache>
                <c:formatCode>General</c:formatCode>
                <c:ptCount val="11"/>
                <c:pt idx="7">
                  <c:v>2</c:v>
                </c:pt>
                <c:pt idx="8">
                  <c:v>1</c:v>
                </c:pt>
                <c:pt idx="9">
                  <c:v>3</c:v>
                </c:pt>
              </c:numCache>
            </c:numRef>
          </c:val>
        </c:ser>
        <c:ser>
          <c:idx val="10"/>
          <c:order val="10"/>
          <c:tx>
            <c:strRef>
              <c:f>SOFWIC_Charts!$L$24:$L$25</c:f>
              <c:strCache>
                <c:ptCount val="1"/>
                <c:pt idx="0">
                  <c:v>•Mobility</c:v>
                </c:pt>
              </c:strCache>
            </c:strRef>
          </c:tx>
          <c:invertIfNegative val="0"/>
          <c:cat>
            <c:strRef>
              <c:f>SOFWIC_Charts!$A$26:$A$37</c:f>
              <c:strCache>
                <c:ptCount val="11"/>
                <c:pt idx="0">
                  <c:v>PEO-SW</c:v>
                </c:pt>
                <c:pt idx="1">
                  <c:v>PM A&amp;W</c:v>
                </c:pt>
                <c:pt idx="2">
                  <c:v>PM CISS</c:v>
                </c:pt>
                <c:pt idx="3">
                  <c:v>PM CP</c:v>
                </c:pt>
                <c:pt idx="4">
                  <c:v>PM FOSOV</c:v>
                </c:pt>
                <c:pt idx="5">
                  <c:v>PM NSW</c:v>
                </c:pt>
                <c:pt idx="6">
                  <c:v>PM SA</c:v>
                </c:pt>
                <c:pt idx="7">
                  <c:v>PM SSES</c:v>
                </c:pt>
                <c:pt idx="8">
                  <c:v>SOF AT&amp;L - ST</c:v>
                </c:pt>
                <c:pt idx="9">
                  <c:v>TALOS</c:v>
                </c:pt>
                <c:pt idx="10">
                  <c:v>WARCOM</c:v>
                </c:pt>
              </c:strCache>
            </c:strRef>
          </c:cat>
          <c:val>
            <c:numRef>
              <c:f>SOFWIC_Charts!$L$26:$L$37</c:f>
              <c:numCache>
                <c:formatCode>General</c:formatCode>
                <c:ptCount val="11"/>
                <c:pt idx="4">
                  <c:v>6</c:v>
                </c:pt>
                <c:pt idx="5">
                  <c:v>2</c:v>
                </c:pt>
                <c:pt idx="8">
                  <c:v>3</c:v>
                </c:pt>
                <c:pt idx="9">
                  <c:v>7</c:v>
                </c:pt>
                <c:pt idx="10">
                  <c:v>2</c:v>
                </c:pt>
              </c:numCache>
            </c:numRef>
          </c:val>
        </c:ser>
        <c:ser>
          <c:idx val="11"/>
          <c:order val="11"/>
          <c:tx>
            <c:strRef>
              <c:f>SOFWIC_Charts!$M$24:$M$25</c:f>
              <c:strCache>
                <c:ptCount val="1"/>
                <c:pt idx="0">
                  <c:v>•N/A Attend General Session Only</c:v>
                </c:pt>
              </c:strCache>
            </c:strRef>
          </c:tx>
          <c:invertIfNegative val="0"/>
          <c:cat>
            <c:strRef>
              <c:f>SOFWIC_Charts!$A$26:$A$37</c:f>
              <c:strCache>
                <c:ptCount val="11"/>
                <c:pt idx="0">
                  <c:v>PEO-SW</c:v>
                </c:pt>
                <c:pt idx="1">
                  <c:v>PM A&amp;W</c:v>
                </c:pt>
                <c:pt idx="2">
                  <c:v>PM CISS</c:v>
                </c:pt>
                <c:pt idx="3">
                  <c:v>PM CP</c:v>
                </c:pt>
                <c:pt idx="4">
                  <c:v>PM FOSOV</c:v>
                </c:pt>
                <c:pt idx="5">
                  <c:v>PM NSW</c:v>
                </c:pt>
                <c:pt idx="6">
                  <c:v>PM SA</c:v>
                </c:pt>
                <c:pt idx="7">
                  <c:v>PM SSES</c:v>
                </c:pt>
                <c:pt idx="8">
                  <c:v>SOF AT&amp;L - ST</c:v>
                </c:pt>
                <c:pt idx="9">
                  <c:v>TALOS</c:v>
                </c:pt>
                <c:pt idx="10">
                  <c:v>WARCOM</c:v>
                </c:pt>
              </c:strCache>
            </c:strRef>
          </c:cat>
          <c:val>
            <c:numRef>
              <c:f>SOFWIC_Charts!$M$26:$M$37</c:f>
              <c:numCache>
                <c:formatCode>General</c:formatCode>
                <c:ptCount val="11"/>
                <c:pt idx="4">
                  <c:v>1</c:v>
                </c:pt>
              </c:numCache>
            </c:numRef>
          </c:val>
        </c:ser>
        <c:ser>
          <c:idx val="12"/>
          <c:order val="12"/>
          <c:tx>
            <c:strRef>
              <c:f>SOFWIC_Charts!$N$24:$N$25</c:f>
              <c:strCache>
                <c:ptCount val="1"/>
                <c:pt idx="0">
                  <c:v>•Scalable Effects Engagement/Non-Lethal</c:v>
                </c:pt>
              </c:strCache>
            </c:strRef>
          </c:tx>
          <c:invertIfNegative val="0"/>
          <c:cat>
            <c:strRef>
              <c:f>SOFWIC_Charts!$A$26:$A$37</c:f>
              <c:strCache>
                <c:ptCount val="11"/>
                <c:pt idx="0">
                  <c:v>PEO-SW</c:v>
                </c:pt>
                <c:pt idx="1">
                  <c:v>PM A&amp;W</c:v>
                </c:pt>
                <c:pt idx="2">
                  <c:v>PM CISS</c:v>
                </c:pt>
                <c:pt idx="3">
                  <c:v>PM CP</c:v>
                </c:pt>
                <c:pt idx="4">
                  <c:v>PM FOSOV</c:v>
                </c:pt>
                <c:pt idx="5">
                  <c:v>PM NSW</c:v>
                </c:pt>
                <c:pt idx="6">
                  <c:v>PM SA</c:v>
                </c:pt>
                <c:pt idx="7">
                  <c:v>PM SSES</c:v>
                </c:pt>
                <c:pt idx="8">
                  <c:v>SOF AT&amp;L - ST</c:v>
                </c:pt>
                <c:pt idx="9">
                  <c:v>TALOS</c:v>
                </c:pt>
                <c:pt idx="10">
                  <c:v>WARCOM</c:v>
                </c:pt>
              </c:strCache>
            </c:strRef>
          </c:cat>
          <c:val>
            <c:numRef>
              <c:f>SOFWIC_Charts!$N$26:$N$37</c:f>
              <c:numCache>
                <c:formatCode>General</c:formatCode>
                <c:ptCount val="11"/>
                <c:pt idx="1">
                  <c:v>2</c:v>
                </c:pt>
                <c:pt idx="8">
                  <c:v>2</c:v>
                </c:pt>
                <c:pt idx="9">
                  <c:v>2</c:v>
                </c:pt>
              </c:numCache>
            </c:numRef>
          </c:val>
        </c:ser>
        <c:ser>
          <c:idx val="13"/>
          <c:order val="13"/>
          <c:tx>
            <c:strRef>
              <c:f>SOFWIC_Charts!$O$24:$O$25</c:f>
              <c:strCache>
                <c:ptCount val="1"/>
                <c:pt idx="0">
                  <c:v>•Soldier Protection, Survival and Equipment Systems</c:v>
                </c:pt>
              </c:strCache>
            </c:strRef>
          </c:tx>
          <c:invertIfNegative val="0"/>
          <c:cat>
            <c:strRef>
              <c:f>SOFWIC_Charts!$A$26:$A$37</c:f>
              <c:strCache>
                <c:ptCount val="11"/>
                <c:pt idx="0">
                  <c:v>PEO-SW</c:v>
                </c:pt>
                <c:pt idx="1">
                  <c:v>PM A&amp;W</c:v>
                </c:pt>
                <c:pt idx="2">
                  <c:v>PM CISS</c:v>
                </c:pt>
                <c:pt idx="3">
                  <c:v>PM CP</c:v>
                </c:pt>
                <c:pt idx="4">
                  <c:v>PM FOSOV</c:v>
                </c:pt>
                <c:pt idx="5">
                  <c:v>PM NSW</c:v>
                </c:pt>
                <c:pt idx="6">
                  <c:v>PM SA</c:v>
                </c:pt>
                <c:pt idx="7">
                  <c:v>PM SSES</c:v>
                </c:pt>
                <c:pt idx="8">
                  <c:v>SOF AT&amp;L - ST</c:v>
                </c:pt>
                <c:pt idx="9">
                  <c:v>TALOS</c:v>
                </c:pt>
                <c:pt idx="10">
                  <c:v>WARCOM</c:v>
                </c:pt>
              </c:strCache>
            </c:strRef>
          </c:cat>
          <c:val>
            <c:numRef>
              <c:f>SOFWIC_Charts!$O$26:$O$37</c:f>
              <c:numCache>
                <c:formatCode>General</c:formatCode>
                <c:ptCount val="11"/>
                <c:pt idx="3">
                  <c:v>1</c:v>
                </c:pt>
                <c:pt idx="7">
                  <c:v>7</c:v>
                </c:pt>
                <c:pt idx="8">
                  <c:v>6</c:v>
                </c:pt>
                <c:pt idx="9">
                  <c:v>8</c:v>
                </c:pt>
              </c:numCache>
            </c:numRef>
          </c:val>
        </c:ser>
        <c:ser>
          <c:idx val="14"/>
          <c:order val="14"/>
          <c:tx>
            <c:strRef>
              <c:f>SOFWIC_Charts!$P$24:$P$25</c:f>
              <c:strCache>
                <c:ptCount val="1"/>
                <c:pt idx="0">
                  <c:v>•Tactical Combat Casualty Care Medical Systems</c:v>
                </c:pt>
              </c:strCache>
            </c:strRef>
          </c:tx>
          <c:invertIfNegative val="0"/>
          <c:cat>
            <c:strRef>
              <c:f>SOFWIC_Charts!$A$26:$A$37</c:f>
              <c:strCache>
                <c:ptCount val="11"/>
                <c:pt idx="0">
                  <c:v>PEO-SW</c:v>
                </c:pt>
                <c:pt idx="1">
                  <c:v>PM A&amp;W</c:v>
                </c:pt>
                <c:pt idx="2">
                  <c:v>PM CISS</c:v>
                </c:pt>
                <c:pt idx="3">
                  <c:v>PM CP</c:v>
                </c:pt>
                <c:pt idx="4">
                  <c:v>PM FOSOV</c:v>
                </c:pt>
                <c:pt idx="5">
                  <c:v>PM NSW</c:v>
                </c:pt>
                <c:pt idx="6">
                  <c:v>PM SA</c:v>
                </c:pt>
                <c:pt idx="7">
                  <c:v>PM SSES</c:v>
                </c:pt>
                <c:pt idx="8">
                  <c:v>SOF AT&amp;L - ST</c:v>
                </c:pt>
                <c:pt idx="9">
                  <c:v>TALOS</c:v>
                </c:pt>
                <c:pt idx="10">
                  <c:v>WARCOM</c:v>
                </c:pt>
              </c:strCache>
            </c:strRef>
          </c:cat>
          <c:val>
            <c:numRef>
              <c:f>SOFWIC_Charts!$P$26:$P$37</c:f>
              <c:numCache>
                <c:formatCode>General</c:formatCode>
                <c:ptCount val="11"/>
                <c:pt idx="7">
                  <c:v>3</c:v>
                </c:pt>
                <c:pt idx="8">
                  <c:v>8</c:v>
                </c:pt>
                <c:pt idx="9">
                  <c:v>3</c:v>
                </c:pt>
              </c:numCache>
            </c:numRef>
          </c:val>
        </c:ser>
        <c:ser>
          <c:idx val="15"/>
          <c:order val="15"/>
          <c:tx>
            <c:strRef>
              <c:f>SOFWIC_Charts!$Q$24:$Q$25</c:f>
              <c:strCache>
                <c:ptCount val="1"/>
                <c:pt idx="0">
                  <c:v>•Target Engagement</c:v>
                </c:pt>
              </c:strCache>
            </c:strRef>
          </c:tx>
          <c:invertIfNegative val="0"/>
          <c:cat>
            <c:strRef>
              <c:f>SOFWIC_Charts!$A$26:$A$37</c:f>
              <c:strCache>
                <c:ptCount val="11"/>
                <c:pt idx="0">
                  <c:v>PEO-SW</c:v>
                </c:pt>
                <c:pt idx="1">
                  <c:v>PM A&amp;W</c:v>
                </c:pt>
                <c:pt idx="2">
                  <c:v>PM CISS</c:v>
                </c:pt>
                <c:pt idx="3">
                  <c:v>PM CP</c:v>
                </c:pt>
                <c:pt idx="4">
                  <c:v>PM FOSOV</c:v>
                </c:pt>
                <c:pt idx="5">
                  <c:v>PM NSW</c:v>
                </c:pt>
                <c:pt idx="6">
                  <c:v>PM SA</c:v>
                </c:pt>
                <c:pt idx="7">
                  <c:v>PM SSES</c:v>
                </c:pt>
                <c:pt idx="8">
                  <c:v>SOF AT&amp;L - ST</c:v>
                </c:pt>
                <c:pt idx="9">
                  <c:v>TALOS</c:v>
                </c:pt>
                <c:pt idx="10">
                  <c:v>WARCOM</c:v>
                </c:pt>
              </c:strCache>
            </c:strRef>
          </c:cat>
          <c:val>
            <c:numRef>
              <c:f>SOFWIC_Charts!$Q$26:$Q$37</c:f>
              <c:numCache>
                <c:formatCode>General</c:formatCode>
                <c:ptCount val="11"/>
                <c:pt idx="0">
                  <c:v>1</c:v>
                </c:pt>
                <c:pt idx="9">
                  <c:v>1</c:v>
                </c:pt>
              </c:numCache>
            </c:numRef>
          </c:val>
        </c:ser>
        <c:ser>
          <c:idx val="16"/>
          <c:order val="16"/>
          <c:tx>
            <c:strRef>
              <c:f>SOFWIC_Charts!$R$24:$R$25</c:f>
              <c:strCache>
                <c:ptCount val="1"/>
                <c:pt idx="0">
                  <c:v>•Visual Augmentation Systems</c:v>
                </c:pt>
              </c:strCache>
            </c:strRef>
          </c:tx>
          <c:invertIfNegative val="0"/>
          <c:cat>
            <c:strRef>
              <c:f>SOFWIC_Charts!$A$26:$A$37</c:f>
              <c:strCache>
                <c:ptCount val="11"/>
                <c:pt idx="0">
                  <c:v>PEO-SW</c:v>
                </c:pt>
                <c:pt idx="1">
                  <c:v>PM A&amp;W</c:v>
                </c:pt>
                <c:pt idx="2">
                  <c:v>PM CISS</c:v>
                </c:pt>
                <c:pt idx="3">
                  <c:v>PM CP</c:v>
                </c:pt>
                <c:pt idx="4">
                  <c:v>PM FOSOV</c:v>
                </c:pt>
                <c:pt idx="5">
                  <c:v>PM NSW</c:v>
                </c:pt>
                <c:pt idx="6">
                  <c:v>PM SA</c:v>
                </c:pt>
                <c:pt idx="7">
                  <c:v>PM SSES</c:v>
                </c:pt>
                <c:pt idx="8">
                  <c:v>SOF AT&amp;L - ST</c:v>
                </c:pt>
                <c:pt idx="9">
                  <c:v>TALOS</c:v>
                </c:pt>
                <c:pt idx="10">
                  <c:v>WARCOM</c:v>
                </c:pt>
              </c:strCache>
            </c:strRef>
          </c:cat>
          <c:val>
            <c:numRef>
              <c:f>SOFWIC_Charts!$R$26:$R$37</c:f>
              <c:numCache>
                <c:formatCode>General</c:formatCode>
                <c:ptCount val="11"/>
                <c:pt idx="0">
                  <c:v>12</c:v>
                </c:pt>
                <c:pt idx="1">
                  <c:v>1</c:v>
                </c:pt>
                <c:pt idx="5">
                  <c:v>1</c:v>
                </c:pt>
                <c:pt idx="9">
                  <c:v>14</c:v>
                </c:pt>
                <c:pt idx="10">
                  <c:v>1</c:v>
                </c:pt>
              </c:numCache>
            </c:numRef>
          </c:val>
        </c:ser>
        <c:ser>
          <c:idx val="17"/>
          <c:order val="17"/>
          <c:tx>
            <c:strRef>
              <c:f>SOFWIC_Charts!$S$24:$S$25</c:f>
              <c:strCache>
                <c:ptCount val="1"/>
                <c:pt idx="0">
                  <c:v>•Weapon Systems</c:v>
                </c:pt>
              </c:strCache>
            </c:strRef>
          </c:tx>
          <c:invertIfNegative val="0"/>
          <c:cat>
            <c:strRef>
              <c:f>SOFWIC_Charts!$A$26:$A$37</c:f>
              <c:strCache>
                <c:ptCount val="11"/>
                <c:pt idx="0">
                  <c:v>PEO-SW</c:v>
                </c:pt>
                <c:pt idx="1">
                  <c:v>PM A&amp;W</c:v>
                </c:pt>
                <c:pt idx="2">
                  <c:v>PM CISS</c:v>
                </c:pt>
                <c:pt idx="3">
                  <c:v>PM CP</c:v>
                </c:pt>
                <c:pt idx="4">
                  <c:v>PM FOSOV</c:v>
                </c:pt>
                <c:pt idx="5">
                  <c:v>PM NSW</c:v>
                </c:pt>
                <c:pt idx="6">
                  <c:v>PM SA</c:v>
                </c:pt>
                <c:pt idx="7">
                  <c:v>PM SSES</c:v>
                </c:pt>
                <c:pt idx="8">
                  <c:v>SOF AT&amp;L - ST</c:v>
                </c:pt>
                <c:pt idx="9">
                  <c:v>TALOS</c:v>
                </c:pt>
                <c:pt idx="10">
                  <c:v>WARCOM</c:v>
                </c:pt>
              </c:strCache>
            </c:strRef>
          </c:cat>
          <c:val>
            <c:numRef>
              <c:f>SOFWIC_Charts!$S$26:$S$37</c:f>
              <c:numCache>
                <c:formatCode>General</c:formatCode>
                <c:ptCount val="11"/>
                <c:pt idx="1">
                  <c:v>2</c:v>
                </c:pt>
                <c:pt idx="9">
                  <c:v>2</c:v>
                </c:pt>
              </c:numCache>
            </c:numRef>
          </c:val>
        </c:ser>
        <c:dLbls>
          <c:showLegendKey val="0"/>
          <c:showVal val="1"/>
          <c:showCatName val="0"/>
          <c:showSerName val="0"/>
          <c:showPercent val="0"/>
          <c:showBubbleSize val="0"/>
        </c:dLbls>
        <c:gapWidth val="55"/>
        <c:overlap val="100"/>
        <c:axId val="255549440"/>
        <c:axId val="255550976"/>
      </c:barChart>
      <c:catAx>
        <c:axId val="255549440"/>
        <c:scaling>
          <c:orientation val="minMax"/>
        </c:scaling>
        <c:delete val="0"/>
        <c:axPos val="b"/>
        <c:majorTickMark val="none"/>
        <c:minorTickMark val="none"/>
        <c:tickLblPos val="nextTo"/>
        <c:crossAx val="255550976"/>
        <c:crosses val="autoZero"/>
        <c:auto val="1"/>
        <c:lblAlgn val="ctr"/>
        <c:lblOffset val="100"/>
        <c:noMultiLvlLbl val="0"/>
      </c:catAx>
      <c:valAx>
        <c:axId val="255550976"/>
        <c:scaling>
          <c:orientation val="minMax"/>
        </c:scaling>
        <c:delete val="0"/>
        <c:axPos val="l"/>
        <c:majorGridlines/>
        <c:numFmt formatCode="General" sourceLinked="1"/>
        <c:majorTickMark val="none"/>
        <c:minorTickMark val="none"/>
        <c:tickLblPos val="nextTo"/>
        <c:crossAx val="255549440"/>
        <c:crosses val="autoZero"/>
        <c:crossBetween val="between"/>
      </c:valAx>
    </c:plotArea>
    <c:legend>
      <c:legendPos val="r"/>
      <c:layout>
        <c:manualLayout>
          <c:xMode val="edge"/>
          <c:yMode val="edge"/>
          <c:x val="0.65928628401771083"/>
          <c:y val="0.10297492978422518"/>
          <c:w val="0.33490306528127417"/>
          <c:h val="0.85815740544997843"/>
        </c:manualLayout>
      </c:layout>
      <c:overlay val="0"/>
      <c:txPr>
        <a:bodyPr/>
        <a:lstStyle/>
        <a:p>
          <a:pPr>
            <a:defRPr sz="1000"/>
          </a:pPr>
          <a:endParaRPr lang="en-US"/>
        </a:p>
      </c:txPr>
    </c:legend>
    <c:plotVisOnly val="1"/>
    <c:dispBlanksAs val="gap"/>
    <c:showDLblsOverMax val="0"/>
  </c:chart>
  <c:externalData r:id="rId1">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429991-5A0C-4201-81AF-3E9E2F515448}"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B8601D66-DE1A-47FE-8321-E66C8B9D2FA8}">
      <dgm:prSet phldrT="[Text]" custT="1">
        <dgm:style>
          <a:lnRef idx="3">
            <a:schemeClr val="lt1"/>
          </a:lnRef>
          <a:fillRef idx="1">
            <a:schemeClr val="accent1"/>
          </a:fillRef>
          <a:effectRef idx="1">
            <a:schemeClr val="accent1"/>
          </a:effectRef>
          <a:fontRef idx="minor">
            <a:schemeClr val="lt1"/>
          </a:fontRef>
        </dgm:style>
      </dgm:prSet>
      <dgm:spPr>
        <a:effectLst>
          <a:outerShdw blurRad="50800" dist="38100" dir="2700000" algn="tl" rotWithShape="0">
            <a:prstClr val="black">
              <a:alpha val="40000"/>
            </a:prstClr>
          </a:outerShdw>
        </a:effectLst>
      </dgm:spPr>
      <dgm:t>
        <a:bodyPr/>
        <a:lstStyle/>
        <a:p>
          <a:r>
            <a:rPr lang="en-US" sz="2600" b="1" dirty="0" smtClean="0">
              <a:latin typeface="Arial" panose="020B0604020202020204" pitchFamily="34" charset="0"/>
              <a:cs typeface="Arial" panose="020B0604020202020204" pitchFamily="34" charset="0"/>
            </a:rPr>
            <a:t>Discover</a:t>
          </a:r>
          <a:endParaRPr lang="en-US" sz="2600" b="1" dirty="0">
            <a:latin typeface="Arial" panose="020B0604020202020204" pitchFamily="34" charset="0"/>
            <a:cs typeface="Arial" panose="020B0604020202020204" pitchFamily="34" charset="0"/>
          </a:endParaRPr>
        </a:p>
      </dgm:t>
    </dgm:pt>
    <dgm:pt modelId="{22B019FF-CDBF-4680-9992-756B7BE6B679}" type="parTrans" cxnId="{19560579-4E00-4ED6-B4C5-79DD9A3E8A9F}">
      <dgm:prSet/>
      <dgm:spPr/>
      <dgm:t>
        <a:bodyPr/>
        <a:lstStyle/>
        <a:p>
          <a:endParaRPr lang="en-US"/>
        </a:p>
      </dgm:t>
    </dgm:pt>
    <dgm:pt modelId="{B26FDD3A-EA09-48DD-A764-C9C2FB3AFDB8}" type="sibTrans" cxnId="{19560579-4E00-4ED6-B4C5-79DD9A3E8A9F}">
      <dgm:prSet/>
      <dgm:spPr/>
      <dgm:t>
        <a:bodyPr/>
        <a:lstStyle/>
        <a:p>
          <a:endParaRPr lang="en-US"/>
        </a:p>
      </dgm:t>
    </dgm:pt>
    <dgm:pt modelId="{E96D5A6D-A43E-4A2B-8622-4CC007F18B30}">
      <dgm:prSet phldrT="[Text]" custT="1">
        <dgm:style>
          <a:lnRef idx="1">
            <a:schemeClr val="dk1"/>
          </a:lnRef>
          <a:fillRef idx="2">
            <a:schemeClr val="dk1"/>
          </a:fillRef>
          <a:effectRef idx="1">
            <a:schemeClr val="dk1"/>
          </a:effectRef>
          <a:fontRef idx="minor">
            <a:schemeClr val="dk1"/>
          </a:fontRef>
        </dgm:style>
      </dgm:prSet>
      <dgm:spPr>
        <a:gradFill flip="none" rotWithShape="0">
          <a:gsLst>
            <a:gs pos="0">
              <a:schemeClr val="dk1">
                <a:tint val="50000"/>
                <a:satMod val="300000"/>
              </a:schemeClr>
            </a:gs>
            <a:gs pos="35000">
              <a:schemeClr val="dk1">
                <a:tint val="37000"/>
                <a:satMod val="300000"/>
              </a:schemeClr>
            </a:gs>
            <a:gs pos="100000">
              <a:schemeClr val="dk1">
                <a:tint val="15000"/>
                <a:satMod val="350000"/>
              </a:schemeClr>
            </a:gs>
          </a:gsLst>
          <a:lin ang="5400000" scaled="1"/>
          <a:tileRect/>
        </a:gradFill>
        <a:effectLst>
          <a:outerShdw blurRad="50800" dist="38100" dir="2700000" algn="tl" rotWithShape="0">
            <a:prstClr val="black">
              <a:alpha val="40000"/>
            </a:prstClr>
          </a:outerShdw>
        </a:effectLst>
        <a:scene3d>
          <a:camera prst="orthographicFront"/>
          <a:lightRig rig="threePt" dir="t"/>
        </a:scene3d>
        <a:sp3d>
          <a:bevelT/>
        </a:sp3d>
      </dgm:spPr>
      <dgm:t>
        <a:bodyPr anchor="ctr"/>
        <a:lstStyle/>
        <a:p>
          <a:pPr marL="171450" indent="-111125">
            <a:spcAft>
              <a:spcPts val="0"/>
            </a:spcAft>
          </a:pPr>
          <a:r>
            <a:rPr lang="en-US" sz="1600" b="1" dirty="0" smtClean="0">
              <a:latin typeface="Arial" panose="020B0604020202020204" pitchFamily="34" charset="0"/>
              <a:cs typeface="Arial" panose="020B0604020202020204" pitchFamily="34" charset="0"/>
            </a:rPr>
            <a:t>Scouting</a:t>
          </a:r>
          <a:endParaRPr lang="en-US" sz="1600" b="1" dirty="0">
            <a:latin typeface="Arial" panose="020B0604020202020204" pitchFamily="34" charset="0"/>
            <a:cs typeface="Arial" panose="020B0604020202020204" pitchFamily="34" charset="0"/>
          </a:endParaRPr>
        </a:p>
      </dgm:t>
    </dgm:pt>
    <dgm:pt modelId="{D962975D-72FB-4194-A0E6-02000BB091BE}" type="parTrans" cxnId="{1548537F-43E4-4776-B0AD-B46E863C102B}">
      <dgm:prSet/>
      <dgm:spPr/>
      <dgm:t>
        <a:bodyPr/>
        <a:lstStyle/>
        <a:p>
          <a:endParaRPr lang="en-US"/>
        </a:p>
      </dgm:t>
    </dgm:pt>
    <dgm:pt modelId="{BBB0A887-686A-49C6-BDE5-2F825C3B43DD}" type="sibTrans" cxnId="{1548537F-43E4-4776-B0AD-B46E863C102B}">
      <dgm:prSet/>
      <dgm:spPr/>
      <dgm:t>
        <a:bodyPr/>
        <a:lstStyle/>
        <a:p>
          <a:endParaRPr lang="en-US"/>
        </a:p>
      </dgm:t>
    </dgm:pt>
    <dgm:pt modelId="{F3A195C2-66FF-4845-BBC1-D7C5295E71AE}">
      <dgm:prSet phldrT="[Text]" custT="1">
        <dgm:style>
          <a:lnRef idx="3">
            <a:schemeClr val="lt1"/>
          </a:lnRef>
          <a:fillRef idx="1">
            <a:schemeClr val="accent1"/>
          </a:fillRef>
          <a:effectRef idx="1">
            <a:schemeClr val="accent1"/>
          </a:effectRef>
          <a:fontRef idx="minor">
            <a:schemeClr val="lt1"/>
          </a:fontRef>
        </dgm:style>
      </dgm:prSet>
      <dgm:spPr>
        <a:effectLst>
          <a:outerShdw blurRad="50800" dist="38100" dir="2700000" algn="tl" rotWithShape="0">
            <a:prstClr val="black">
              <a:alpha val="40000"/>
            </a:prstClr>
          </a:outerShdw>
        </a:effectLst>
      </dgm:spPr>
      <dgm:t>
        <a:bodyPr/>
        <a:lstStyle/>
        <a:p>
          <a:r>
            <a:rPr lang="en-US" sz="2600" b="1" dirty="0" smtClean="0">
              <a:latin typeface="Arial" panose="020B0604020202020204" pitchFamily="34" charset="0"/>
              <a:cs typeface="Arial" panose="020B0604020202020204" pitchFamily="34" charset="0"/>
            </a:rPr>
            <a:t>Enable</a:t>
          </a:r>
          <a:endParaRPr lang="en-US" sz="2600" b="1" dirty="0">
            <a:latin typeface="Arial" panose="020B0604020202020204" pitchFamily="34" charset="0"/>
            <a:cs typeface="Arial" panose="020B0604020202020204" pitchFamily="34" charset="0"/>
          </a:endParaRPr>
        </a:p>
      </dgm:t>
    </dgm:pt>
    <dgm:pt modelId="{14793225-9D9C-4889-A91E-5A46DDDA86EB}" type="parTrans" cxnId="{B0FA4C1D-D94A-4E01-B10E-091BA80FA1C0}">
      <dgm:prSet/>
      <dgm:spPr/>
      <dgm:t>
        <a:bodyPr/>
        <a:lstStyle/>
        <a:p>
          <a:endParaRPr lang="en-US"/>
        </a:p>
      </dgm:t>
    </dgm:pt>
    <dgm:pt modelId="{F8C622A8-955A-4CE1-B5F3-DD1CD5BD871B}" type="sibTrans" cxnId="{B0FA4C1D-D94A-4E01-B10E-091BA80FA1C0}">
      <dgm:prSet/>
      <dgm:spPr/>
      <dgm:t>
        <a:bodyPr/>
        <a:lstStyle/>
        <a:p>
          <a:endParaRPr lang="en-US"/>
        </a:p>
      </dgm:t>
    </dgm:pt>
    <dgm:pt modelId="{0F00592D-9D90-4E9B-BEF8-498E2CCDEA01}">
      <dgm:prSet phldrT="[Text]" custT="1">
        <dgm:style>
          <a:lnRef idx="1">
            <a:schemeClr val="dk1"/>
          </a:lnRef>
          <a:fillRef idx="2">
            <a:schemeClr val="dk1"/>
          </a:fillRef>
          <a:effectRef idx="1">
            <a:schemeClr val="dk1"/>
          </a:effectRef>
          <a:fontRef idx="minor">
            <a:schemeClr val="dk1"/>
          </a:fontRef>
        </dgm:style>
      </dgm:prSet>
      <dgm:spPr>
        <a:gradFill flip="none" rotWithShape="0">
          <a:gsLst>
            <a:gs pos="0">
              <a:schemeClr val="dk1">
                <a:tint val="50000"/>
                <a:satMod val="300000"/>
              </a:schemeClr>
            </a:gs>
            <a:gs pos="35000">
              <a:schemeClr val="dk1">
                <a:tint val="37000"/>
                <a:satMod val="300000"/>
              </a:schemeClr>
            </a:gs>
            <a:gs pos="100000">
              <a:schemeClr val="dk1">
                <a:tint val="15000"/>
                <a:satMod val="350000"/>
              </a:schemeClr>
            </a:gs>
          </a:gsLst>
          <a:lin ang="5400000" scaled="1"/>
          <a:tileRect/>
        </a:gradFill>
        <a:effectLst>
          <a:outerShdw blurRad="50800" dist="38100" dir="2700000" algn="tl" rotWithShape="0">
            <a:prstClr val="black">
              <a:alpha val="40000"/>
            </a:prstClr>
          </a:outerShdw>
        </a:effectLst>
        <a:scene3d>
          <a:camera prst="orthographicFront"/>
          <a:lightRig rig="threePt" dir="t"/>
        </a:scene3d>
        <a:sp3d>
          <a:bevelT/>
        </a:sp3d>
      </dgm:spPr>
      <dgm:t>
        <a:bodyPr anchor="ctr"/>
        <a:lstStyle/>
        <a:p>
          <a:pPr marL="171450" indent="-111125">
            <a:spcAft>
              <a:spcPts val="0"/>
            </a:spcAft>
          </a:pPr>
          <a:r>
            <a:rPr lang="en-US" sz="1500" b="1" dirty="0" smtClean="0">
              <a:latin typeface="Arial" panose="020B0604020202020204" pitchFamily="34" charset="0"/>
              <a:cs typeface="Arial" panose="020B0604020202020204" pitchFamily="34" charset="0"/>
            </a:rPr>
            <a:t>Internal Projects</a:t>
          </a:r>
          <a:endParaRPr lang="en-US" sz="1500" b="1" dirty="0">
            <a:latin typeface="Arial" panose="020B0604020202020204" pitchFamily="34" charset="0"/>
            <a:cs typeface="Arial" panose="020B0604020202020204" pitchFamily="34" charset="0"/>
          </a:endParaRPr>
        </a:p>
      </dgm:t>
    </dgm:pt>
    <dgm:pt modelId="{235C0828-C7AA-40B2-B923-BE85849C3B1D}" type="parTrans" cxnId="{3DC72F8F-4CF9-4CE0-B276-9987137E3559}">
      <dgm:prSet/>
      <dgm:spPr/>
      <dgm:t>
        <a:bodyPr/>
        <a:lstStyle/>
        <a:p>
          <a:endParaRPr lang="en-US"/>
        </a:p>
      </dgm:t>
    </dgm:pt>
    <dgm:pt modelId="{B62CE02B-2BB6-4159-A2A2-69D3470720DD}" type="sibTrans" cxnId="{3DC72F8F-4CF9-4CE0-B276-9987137E3559}">
      <dgm:prSet/>
      <dgm:spPr/>
      <dgm:t>
        <a:bodyPr/>
        <a:lstStyle/>
        <a:p>
          <a:endParaRPr lang="en-US"/>
        </a:p>
      </dgm:t>
    </dgm:pt>
    <dgm:pt modelId="{B3E7C386-5D94-41BD-954A-BAF5F3227C7A}">
      <dgm:prSet phldrT="[Text]" custT="1">
        <dgm:style>
          <a:lnRef idx="1">
            <a:schemeClr val="dk1"/>
          </a:lnRef>
          <a:fillRef idx="2">
            <a:schemeClr val="dk1"/>
          </a:fillRef>
          <a:effectRef idx="1">
            <a:schemeClr val="dk1"/>
          </a:effectRef>
          <a:fontRef idx="minor">
            <a:schemeClr val="dk1"/>
          </a:fontRef>
        </dgm:style>
      </dgm:prSet>
      <dgm:spPr>
        <a:gradFill flip="none" rotWithShape="0">
          <a:gsLst>
            <a:gs pos="0">
              <a:schemeClr val="dk1">
                <a:tint val="50000"/>
                <a:satMod val="300000"/>
              </a:schemeClr>
            </a:gs>
            <a:gs pos="35000">
              <a:schemeClr val="dk1">
                <a:tint val="37000"/>
                <a:satMod val="300000"/>
              </a:schemeClr>
            </a:gs>
            <a:gs pos="100000">
              <a:schemeClr val="dk1">
                <a:tint val="15000"/>
                <a:satMod val="350000"/>
              </a:schemeClr>
            </a:gs>
          </a:gsLst>
          <a:lin ang="5400000" scaled="1"/>
          <a:tileRect/>
        </a:gradFill>
        <a:effectLst>
          <a:outerShdw blurRad="50800" dist="38100" dir="2700000" algn="tl" rotWithShape="0">
            <a:prstClr val="black">
              <a:alpha val="40000"/>
            </a:prstClr>
          </a:outerShdw>
        </a:effectLst>
        <a:scene3d>
          <a:camera prst="orthographicFront"/>
          <a:lightRig rig="threePt" dir="t"/>
        </a:scene3d>
        <a:sp3d>
          <a:bevelT/>
        </a:sp3d>
      </dgm:spPr>
      <dgm:t>
        <a:bodyPr anchor="ctr"/>
        <a:lstStyle/>
        <a:p>
          <a:pPr marL="171450" indent="-111125">
            <a:spcAft>
              <a:spcPts val="0"/>
            </a:spcAft>
          </a:pPr>
          <a:r>
            <a:rPr lang="en-US" sz="1600" b="1" dirty="0" smtClean="0">
              <a:latin typeface="Arial" panose="020B0604020202020204" pitchFamily="34" charset="0"/>
              <a:cs typeface="Arial" panose="020B0604020202020204" pitchFamily="34" charset="0"/>
            </a:rPr>
            <a:t>Roadmaps</a:t>
          </a:r>
          <a:endParaRPr lang="en-US" sz="1600" b="1" dirty="0">
            <a:latin typeface="Arial" panose="020B0604020202020204" pitchFamily="34" charset="0"/>
            <a:cs typeface="Arial" panose="020B0604020202020204" pitchFamily="34" charset="0"/>
          </a:endParaRPr>
        </a:p>
      </dgm:t>
    </dgm:pt>
    <dgm:pt modelId="{D42C79D5-D475-4861-B669-C2E7EC53FA7D}" type="parTrans" cxnId="{F10FD704-A5CA-4BC1-A0B7-74A71904703E}">
      <dgm:prSet/>
      <dgm:spPr/>
      <dgm:t>
        <a:bodyPr/>
        <a:lstStyle/>
        <a:p>
          <a:endParaRPr lang="en-US"/>
        </a:p>
      </dgm:t>
    </dgm:pt>
    <dgm:pt modelId="{C74CBE57-015F-4405-8CF5-11C0C0047849}" type="sibTrans" cxnId="{F10FD704-A5CA-4BC1-A0B7-74A71904703E}">
      <dgm:prSet/>
      <dgm:spPr/>
      <dgm:t>
        <a:bodyPr/>
        <a:lstStyle/>
        <a:p>
          <a:endParaRPr lang="en-US"/>
        </a:p>
      </dgm:t>
    </dgm:pt>
    <dgm:pt modelId="{9FD9B14C-623A-4043-A522-AC85A1ACC8E7}">
      <dgm:prSet phldrT="[Text]" custT="1">
        <dgm:style>
          <a:lnRef idx="1">
            <a:schemeClr val="dk1"/>
          </a:lnRef>
          <a:fillRef idx="2">
            <a:schemeClr val="dk1"/>
          </a:fillRef>
          <a:effectRef idx="1">
            <a:schemeClr val="dk1"/>
          </a:effectRef>
          <a:fontRef idx="minor">
            <a:schemeClr val="dk1"/>
          </a:fontRef>
        </dgm:style>
      </dgm:prSet>
      <dgm:spPr>
        <a:gradFill flip="none" rotWithShape="0">
          <a:gsLst>
            <a:gs pos="0">
              <a:schemeClr val="dk1">
                <a:tint val="50000"/>
                <a:satMod val="300000"/>
              </a:schemeClr>
            </a:gs>
            <a:gs pos="35000">
              <a:schemeClr val="dk1">
                <a:tint val="37000"/>
                <a:satMod val="300000"/>
              </a:schemeClr>
            </a:gs>
            <a:gs pos="100000">
              <a:schemeClr val="dk1">
                <a:tint val="15000"/>
                <a:satMod val="350000"/>
              </a:schemeClr>
            </a:gs>
          </a:gsLst>
          <a:lin ang="5400000" scaled="1"/>
          <a:tileRect/>
        </a:gradFill>
        <a:effectLst>
          <a:outerShdw blurRad="50800" dist="38100" dir="2700000" algn="tl" rotWithShape="0">
            <a:prstClr val="black">
              <a:alpha val="40000"/>
            </a:prstClr>
          </a:outerShdw>
        </a:effectLst>
        <a:scene3d>
          <a:camera prst="orthographicFront"/>
          <a:lightRig rig="threePt" dir="t"/>
        </a:scene3d>
        <a:sp3d>
          <a:bevelT/>
        </a:sp3d>
      </dgm:spPr>
      <dgm:t>
        <a:bodyPr anchor="ctr"/>
        <a:lstStyle/>
        <a:p>
          <a:pPr marL="171450" indent="-111125">
            <a:spcAft>
              <a:spcPts val="0"/>
            </a:spcAft>
          </a:pPr>
          <a:r>
            <a:rPr lang="en-US" sz="1600" b="1" dirty="0" smtClean="0">
              <a:latin typeface="Arial" panose="020B0604020202020204" pitchFamily="34" charset="0"/>
              <a:cs typeface="Arial" panose="020B0604020202020204" pitchFamily="34" charset="0"/>
            </a:rPr>
            <a:t>Red Team</a:t>
          </a:r>
          <a:endParaRPr lang="en-US" sz="1600" b="1" dirty="0">
            <a:latin typeface="Arial" panose="020B0604020202020204" pitchFamily="34" charset="0"/>
            <a:cs typeface="Arial" panose="020B0604020202020204" pitchFamily="34" charset="0"/>
          </a:endParaRPr>
        </a:p>
      </dgm:t>
    </dgm:pt>
    <dgm:pt modelId="{BE1B5BA1-FDAF-417F-8DE8-757C8D793DC8}" type="parTrans" cxnId="{2CE813C2-E2C6-4F99-8042-B0EBA24A6F50}">
      <dgm:prSet/>
      <dgm:spPr/>
      <dgm:t>
        <a:bodyPr/>
        <a:lstStyle/>
        <a:p>
          <a:endParaRPr lang="en-US"/>
        </a:p>
      </dgm:t>
    </dgm:pt>
    <dgm:pt modelId="{74C14AF1-9084-4058-9E1C-600FF809AC24}" type="sibTrans" cxnId="{2CE813C2-E2C6-4F99-8042-B0EBA24A6F50}">
      <dgm:prSet/>
      <dgm:spPr/>
      <dgm:t>
        <a:bodyPr/>
        <a:lstStyle/>
        <a:p>
          <a:endParaRPr lang="en-US"/>
        </a:p>
      </dgm:t>
    </dgm:pt>
    <dgm:pt modelId="{E7378A14-D813-43FD-9F79-AF03F53C38F4}">
      <dgm:prSet phldrT="[Text]" custT="1">
        <dgm:style>
          <a:lnRef idx="1">
            <a:schemeClr val="dk1"/>
          </a:lnRef>
          <a:fillRef idx="2">
            <a:schemeClr val="dk1"/>
          </a:fillRef>
          <a:effectRef idx="1">
            <a:schemeClr val="dk1"/>
          </a:effectRef>
          <a:fontRef idx="minor">
            <a:schemeClr val="dk1"/>
          </a:fontRef>
        </dgm:style>
      </dgm:prSet>
      <dgm:spPr>
        <a:gradFill flip="none" rotWithShape="0">
          <a:gsLst>
            <a:gs pos="0">
              <a:schemeClr val="dk1">
                <a:tint val="50000"/>
                <a:satMod val="300000"/>
              </a:schemeClr>
            </a:gs>
            <a:gs pos="35000">
              <a:schemeClr val="dk1">
                <a:tint val="37000"/>
                <a:satMod val="300000"/>
              </a:schemeClr>
            </a:gs>
            <a:gs pos="100000">
              <a:schemeClr val="dk1">
                <a:tint val="15000"/>
                <a:satMod val="350000"/>
              </a:schemeClr>
            </a:gs>
          </a:gsLst>
          <a:lin ang="5400000" scaled="1"/>
          <a:tileRect/>
        </a:gradFill>
        <a:effectLst>
          <a:outerShdw blurRad="50800" dist="38100" dir="2700000" algn="tl" rotWithShape="0">
            <a:prstClr val="black">
              <a:alpha val="40000"/>
            </a:prstClr>
          </a:outerShdw>
        </a:effectLst>
        <a:scene3d>
          <a:camera prst="orthographicFront"/>
          <a:lightRig rig="threePt" dir="t"/>
        </a:scene3d>
        <a:sp3d>
          <a:bevelT/>
        </a:sp3d>
      </dgm:spPr>
      <dgm:t>
        <a:bodyPr anchor="ctr"/>
        <a:lstStyle/>
        <a:p>
          <a:pPr marL="171450" indent="-111125">
            <a:spcAft>
              <a:spcPts val="0"/>
            </a:spcAft>
          </a:pPr>
          <a:r>
            <a:rPr lang="en-US" sz="1500" b="1" dirty="0" smtClean="0">
              <a:latin typeface="Arial" panose="020B0604020202020204" pitchFamily="34" charset="0"/>
              <a:cs typeface="Arial" panose="020B0604020202020204" pitchFamily="34" charset="0"/>
            </a:rPr>
            <a:t>External Projects</a:t>
          </a:r>
          <a:endParaRPr lang="en-US" sz="1500" b="1" dirty="0">
            <a:latin typeface="Arial" panose="020B0604020202020204" pitchFamily="34" charset="0"/>
            <a:cs typeface="Arial" panose="020B0604020202020204" pitchFamily="34" charset="0"/>
          </a:endParaRPr>
        </a:p>
      </dgm:t>
    </dgm:pt>
    <dgm:pt modelId="{E7F30984-6F47-4D6F-89EE-4D4279E075CF}" type="parTrans" cxnId="{920D6D4D-F1C4-4850-AB76-53C2D8371C85}">
      <dgm:prSet/>
      <dgm:spPr/>
      <dgm:t>
        <a:bodyPr/>
        <a:lstStyle/>
        <a:p>
          <a:endParaRPr lang="en-US"/>
        </a:p>
      </dgm:t>
    </dgm:pt>
    <dgm:pt modelId="{67FCAFC0-9A8E-4622-B7D1-193D2C27B422}" type="sibTrans" cxnId="{920D6D4D-F1C4-4850-AB76-53C2D8371C85}">
      <dgm:prSet/>
      <dgm:spPr/>
      <dgm:t>
        <a:bodyPr/>
        <a:lstStyle/>
        <a:p>
          <a:endParaRPr lang="en-US"/>
        </a:p>
      </dgm:t>
    </dgm:pt>
    <dgm:pt modelId="{A8AD5CDD-AD15-4D98-8E85-75CD88D96BB7}">
      <dgm:prSet phldrT="[Text]" custT="1">
        <dgm:style>
          <a:lnRef idx="1">
            <a:schemeClr val="dk1"/>
          </a:lnRef>
          <a:fillRef idx="2">
            <a:schemeClr val="dk1"/>
          </a:fillRef>
          <a:effectRef idx="1">
            <a:schemeClr val="dk1"/>
          </a:effectRef>
          <a:fontRef idx="minor">
            <a:schemeClr val="dk1"/>
          </a:fontRef>
        </dgm:style>
      </dgm:prSet>
      <dgm:spPr>
        <a:gradFill flip="none" rotWithShape="0">
          <a:gsLst>
            <a:gs pos="0">
              <a:schemeClr val="dk1">
                <a:tint val="50000"/>
                <a:satMod val="300000"/>
              </a:schemeClr>
            </a:gs>
            <a:gs pos="35000">
              <a:schemeClr val="dk1">
                <a:tint val="37000"/>
                <a:satMod val="300000"/>
              </a:schemeClr>
            </a:gs>
            <a:gs pos="100000">
              <a:schemeClr val="dk1">
                <a:tint val="15000"/>
                <a:satMod val="350000"/>
              </a:schemeClr>
            </a:gs>
          </a:gsLst>
          <a:lin ang="5400000" scaled="1"/>
          <a:tileRect/>
        </a:gradFill>
        <a:effectLst>
          <a:outerShdw blurRad="50800" dist="38100" dir="2700000" algn="tl" rotWithShape="0">
            <a:prstClr val="black">
              <a:alpha val="40000"/>
            </a:prstClr>
          </a:outerShdw>
        </a:effectLst>
        <a:scene3d>
          <a:camera prst="orthographicFront"/>
          <a:lightRig rig="threePt" dir="t"/>
        </a:scene3d>
        <a:sp3d>
          <a:bevelT/>
        </a:sp3d>
      </dgm:spPr>
      <dgm:t>
        <a:bodyPr anchor="ctr"/>
        <a:lstStyle/>
        <a:p>
          <a:pPr marL="171450" indent="-111125">
            <a:spcAft>
              <a:spcPts val="0"/>
            </a:spcAft>
          </a:pPr>
          <a:r>
            <a:rPr lang="en-US" sz="1500" b="1" dirty="0" smtClean="0">
              <a:latin typeface="Arial" panose="020B0604020202020204" pitchFamily="34" charset="0"/>
              <a:cs typeface="Arial" panose="020B0604020202020204" pitchFamily="34" charset="0"/>
            </a:rPr>
            <a:t>Studies</a:t>
          </a:r>
          <a:endParaRPr lang="en-US" sz="1500" b="1" dirty="0">
            <a:latin typeface="Arial" panose="020B0604020202020204" pitchFamily="34" charset="0"/>
            <a:cs typeface="Arial" panose="020B0604020202020204" pitchFamily="34" charset="0"/>
          </a:endParaRPr>
        </a:p>
      </dgm:t>
    </dgm:pt>
    <dgm:pt modelId="{43D850F5-D7B9-4E9D-BF2E-01836EE449F0}" type="parTrans" cxnId="{CB3BAF56-A84F-4CC7-9AF1-B11A88D1CC3E}">
      <dgm:prSet/>
      <dgm:spPr/>
      <dgm:t>
        <a:bodyPr/>
        <a:lstStyle/>
        <a:p>
          <a:endParaRPr lang="en-US"/>
        </a:p>
      </dgm:t>
    </dgm:pt>
    <dgm:pt modelId="{3070772B-8963-4732-876D-F4826A38A7F0}" type="sibTrans" cxnId="{CB3BAF56-A84F-4CC7-9AF1-B11A88D1CC3E}">
      <dgm:prSet/>
      <dgm:spPr/>
      <dgm:t>
        <a:bodyPr/>
        <a:lstStyle/>
        <a:p>
          <a:endParaRPr lang="en-US"/>
        </a:p>
      </dgm:t>
    </dgm:pt>
    <dgm:pt modelId="{E82BFF1D-E42C-45F3-9A0A-30A4F1BA707B}">
      <dgm:prSet phldrT="[Text]" custT="1">
        <dgm:style>
          <a:lnRef idx="3">
            <a:schemeClr val="lt1"/>
          </a:lnRef>
          <a:fillRef idx="1">
            <a:schemeClr val="accent1"/>
          </a:fillRef>
          <a:effectRef idx="1">
            <a:schemeClr val="accent1"/>
          </a:effectRef>
          <a:fontRef idx="minor">
            <a:schemeClr val="lt1"/>
          </a:fontRef>
        </dgm:style>
      </dgm:prSet>
      <dgm:spPr>
        <a:effectLst>
          <a:outerShdw blurRad="50800" dist="38100" dir="2700000" algn="tl" rotWithShape="0">
            <a:prstClr val="black">
              <a:alpha val="40000"/>
            </a:prstClr>
          </a:outerShdw>
        </a:effectLst>
      </dgm:spPr>
      <dgm:t>
        <a:bodyPr/>
        <a:lstStyle/>
        <a:p>
          <a:r>
            <a:rPr lang="en-US" sz="2600" b="1" dirty="0" smtClean="0">
              <a:latin typeface="Arial" panose="020B0604020202020204" pitchFamily="34" charset="0"/>
              <a:cs typeface="Arial" panose="020B0604020202020204" pitchFamily="34" charset="0"/>
            </a:rPr>
            <a:t>Transition</a:t>
          </a:r>
          <a:endParaRPr lang="en-US" sz="2600" b="1" dirty="0">
            <a:latin typeface="Arial" panose="020B0604020202020204" pitchFamily="34" charset="0"/>
            <a:cs typeface="Arial" panose="020B0604020202020204" pitchFamily="34" charset="0"/>
          </a:endParaRPr>
        </a:p>
      </dgm:t>
    </dgm:pt>
    <dgm:pt modelId="{40E81B49-7131-4974-A243-A297344C95BC}" type="parTrans" cxnId="{EF8F3FBE-EBE4-406A-9A8A-709FF6701361}">
      <dgm:prSet/>
      <dgm:spPr/>
      <dgm:t>
        <a:bodyPr/>
        <a:lstStyle/>
        <a:p>
          <a:endParaRPr lang="en-US"/>
        </a:p>
      </dgm:t>
    </dgm:pt>
    <dgm:pt modelId="{A7BCA5EE-F786-48A7-A406-89C13A350344}" type="sibTrans" cxnId="{EF8F3FBE-EBE4-406A-9A8A-709FF6701361}">
      <dgm:prSet/>
      <dgm:spPr/>
      <dgm:t>
        <a:bodyPr/>
        <a:lstStyle/>
        <a:p>
          <a:endParaRPr lang="en-US"/>
        </a:p>
      </dgm:t>
    </dgm:pt>
    <dgm:pt modelId="{D7FDF47E-17CC-4F44-ADAE-38E9487470B1}">
      <dgm:prSet phldrT="[Text]" custT="1">
        <dgm:style>
          <a:lnRef idx="1">
            <a:schemeClr val="dk1"/>
          </a:lnRef>
          <a:fillRef idx="2">
            <a:schemeClr val="dk1"/>
          </a:fillRef>
          <a:effectRef idx="1">
            <a:schemeClr val="dk1"/>
          </a:effectRef>
          <a:fontRef idx="minor">
            <a:schemeClr val="dk1"/>
          </a:fontRef>
        </dgm:style>
      </dgm:prSet>
      <dgm:spPr>
        <a:gradFill flip="none" rotWithShape="0">
          <a:gsLst>
            <a:gs pos="0">
              <a:schemeClr val="dk1">
                <a:tint val="50000"/>
                <a:satMod val="300000"/>
              </a:schemeClr>
            </a:gs>
            <a:gs pos="35000">
              <a:schemeClr val="dk1">
                <a:tint val="37000"/>
                <a:satMod val="300000"/>
              </a:schemeClr>
            </a:gs>
            <a:gs pos="100000">
              <a:schemeClr val="dk1">
                <a:tint val="15000"/>
                <a:satMod val="350000"/>
              </a:schemeClr>
            </a:gs>
          </a:gsLst>
          <a:lin ang="5400000" scaled="1"/>
          <a:tileRect/>
        </a:gradFill>
        <a:effectLst>
          <a:outerShdw blurRad="50800" dist="38100" dir="2700000" algn="tl" rotWithShape="0">
            <a:prstClr val="black">
              <a:alpha val="40000"/>
            </a:prstClr>
          </a:outerShdw>
        </a:effectLst>
        <a:scene3d>
          <a:camera prst="orthographicFront"/>
          <a:lightRig rig="threePt" dir="t"/>
        </a:scene3d>
        <a:sp3d>
          <a:bevelT/>
        </a:sp3d>
      </dgm:spPr>
      <dgm:t>
        <a:bodyPr rIns="0" anchor="ctr"/>
        <a:lstStyle/>
        <a:p>
          <a:pPr marL="171450" indent="-111125">
            <a:spcAft>
              <a:spcPts val="0"/>
            </a:spcAft>
          </a:pPr>
          <a:r>
            <a:rPr lang="en-US" sz="1500" b="1" dirty="0" smtClean="0">
              <a:latin typeface="Arial" panose="020B0604020202020204" pitchFamily="34" charset="0"/>
              <a:cs typeface="Arial" panose="020B0604020202020204" pitchFamily="34" charset="0"/>
            </a:rPr>
            <a:t>PEOs</a:t>
          </a:r>
          <a:endParaRPr lang="en-US" sz="1500" b="1" dirty="0">
            <a:latin typeface="Arial" panose="020B0604020202020204" pitchFamily="34" charset="0"/>
            <a:cs typeface="Arial" panose="020B0604020202020204" pitchFamily="34" charset="0"/>
          </a:endParaRPr>
        </a:p>
      </dgm:t>
    </dgm:pt>
    <dgm:pt modelId="{72C29DDA-02D0-4C5D-8A98-8D25530E57FE}" type="parTrans" cxnId="{98CD4D1C-57EB-4CB9-AFE1-3FCB54CC183D}">
      <dgm:prSet/>
      <dgm:spPr/>
      <dgm:t>
        <a:bodyPr/>
        <a:lstStyle/>
        <a:p>
          <a:endParaRPr lang="en-US"/>
        </a:p>
      </dgm:t>
    </dgm:pt>
    <dgm:pt modelId="{29E0BC5D-3BD2-46E0-9D59-1D2C034BA274}" type="sibTrans" cxnId="{98CD4D1C-57EB-4CB9-AFE1-3FCB54CC183D}">
      <dgm:prSet/>
      <dgm:spPr/>
      <dgm:t>
        <a:bodyPr/>
        <a:lstStyle/>
        <a:p>
          <a:endParaRPr lang="en-US"/>
        </a:p>
      </dgm:t>
    </dgm:pt>
    <dgm:pt modelId="{39EB9316-63C0-40CC-8040-F4140C401AAE}">
      <dgm:prSet phldrT="[Text]" custT="1">
        <dgm:style>
          <a:lnRef idx="1">
            <a:schemeClr val="dk1"/>
          </a:lnRef>
          <a:fillRef idx="2">
            <a:schemeClr val="dk1"/>
          </a:fillRef>
          <a:effectRef idx="1">
            <a:schemeClr val="dk1"/>
          </a:effectRef>
          <a:fontRef idx="minor">
            <a:schemeClr val="dk1"/>
          </a:fontRef>
        </dgm:style>
      </dgm:prSet>
      <dgm:spPr>
        <a:gradFill flip="none" rotWithShape="0">
          <a:gsLst>
            <a:gs pos="0">
              <a:schemeClr val="dk1">
                <a:tint val="50000"/>
                <a:satMod val="300000"/>
              </a:schemeClr>
            </a:gs>
            <a:gs pos="35000">
              <a:schemeClr val="dk1">
                <a:tint val="37000"/>
                <a:satMod val="300000"/>
              </a:schemeClr>
            </a:gs>
            <a:gs pos="100000">
              <a:schemeClr val="dk1">
                <a:tint val="15000"/>
                <a:satMod val="350000"/>
              </a:schemeClr>
            </a:gs>
          </a:gsLst>
          <a:lin ang="5400000" scaled="1"/>
          <a:tileRect/>
        </a:gradFill>
        <a:effectLst>
          <a:outerShdw blurRad="50800" dist="38100" dir="2700000" algn="tl" rotWithShape="0">
            <a:prstClr val="black">
              <a:alpha val="40000"/>
            </a:prstClr>
          </a:outerShdw>
        </a:effectLst>
        <a:scene3d>
          <a:camera prst="orthographicFront"/>
          <a:lightRig rig="threePt" dir="t"/>
        </a:scene3d>
        <a:sp3d>
          <a:bevelT/>
        </a:sp3d>
      </dgm:spPr>
      <dgm:t>
        <a:bodyPr rIns="0" anchor="ctr"/>
        <a:lstStyle/>
        <a:p>
          <a:pPr marL="171450" indent="-111125">
            <a:spcAft>
              <a:spcPts val="0"/>
            </a:spcAft>
          </a:pPr>
          <a:r>
            <a:rPr lang="en-US" sz="1500" b="1" dirty="0" smtClean="0">
              <a:latin typeface="Arial" panose="020B0604020202020204" pitchFamily="34" charset="0"/>
              <a:cs typeface="Arial" panose="020B0604020202020204" pitchFamily="34" charset="0"/>
            </a:rPr>
            <a:t>Military Services</a:t>
          </a:r>
          <a:endParaRPr lang="en-US" sz="1500" b="1" dirty="0">
            <a:latin typeface="Arial" panose="020B0604020202020204" pitchFamily="34" charset="0"/>
            <a:cs typeface="Arial" panose="020B0604020202020204" pitchFamily="34" charset="0"/>
          </a:endParaRPr>
        </a:p>
      </dgm:t>
    </dgm:pt>
    <dgm:pt modelId="{18BA9AC5-82F7-4B0B-924B-F17D52164BAC}" type="parTrans" cxnId="{31FFC5FC-DE38-4C56-9C7E-F84C104AC1AB}">
      <dgm:prSet/>
      <dgm:spPr/>
      <dgm:t>
        <a:bodyPr/>
        <a:lstStyle/>
        <a:p>
          <a:endParaRPr lang="en-US"/>
        </a:p>
      </dgm:t>
    </dgm:pt>
    <dgm:pt modelId="{3BC69ED6-9EA2-4035-9017-C4DC72B2FA8B}" type="sibTrans" cxnId="{31FFC5FC-DE38-4C56-9C7E-F84C104AC1AB}">
      <dgm:prSet/>
      <dgm:spPr/>
      <dgm:t>
        <a:bodyPr/>
        <a:lstStyle/>
        <a:p>
          <a:endParaRPr lang="en-US"/>
        </a:p>
      </dgm:t>
    </dgm:pt>
    <dgm:pt modelId="{C0F0A415-A58E-4698-8C62-F629F1679855}">
      <dgm:prSet phldrT="[Text]" custT="1">
        <dgm:style>
          <a:lnRef idx="1">
            <a:schemeClr val="dk1"/>
          </a:lnRef>
          <a:fillRef idx="2">
            <a:schemeClr val="dk1"/>
          </a:fillRef>
          <a:effectRef idx="1">
            <a:schemeClr val="dk1"/>
          </a:effectRef>
          <a:fontRef idx="minor">
            <a:schemeClr val="dk1"/>
          </a:fontRef>
        </dgm:style>
      </dgm:prSet>
      <dgm:spPr>
        <a:gradFill flip="none" rotWithShape="0">
          <a:gsLst>
            <a:gs pos="0">
              <a:schemeClr val="dk1">
                <a:tint val="50000"/>
                <a:satMod val="300000"/>
              </a:schemeClr>
            </a:gs>
            <a:gs pos="35000">
              <a:schemeClr val="dk1">
                <a:tint val="37000"/>
                <a:satMod val="300000"/>
              </a:schemeClr>
            </a:gs>
            <a:gs pos="100000">
              <a:schemeClr val="dk1">
                <a:tint val="15000"/>
                <a:satMod val="350000"/>
              </a:schemeClr>
            </a:gs>
          </a:gsLst>
          <a:lin ang="5400000" scaled="1"/>
          <a:tileRect/>
        </a:gradFill>
        <a:effectLst>
          <a:outerShdw blurRad="50800" dist="38100" dir="2700000" algn="tl" rotWithShape="0">
            <a:prstClr val="black">
              <a:alpha val="40000"/>
            </a:prstClr>
          </a:outerShdw>
        </a:effectLst>
        <a:scene3d>
          <a:camera prst="orthographicFront"/>
          <a:lightRig rig="threePt" dir="t"/>
        </a:scene3d>
        <a:sp3d>
          <a:bevelT/>
        </a:sp3d>
      </dgm:spPr>
      <dgm:t>
        <a:bodyPr rIns="0" anchor="ctr"/>
        <a:lstStyle/>
        <a:p>
          <a:pPr marL="171450" indent="-111125">
            <a:spcAft>
              <a:spcPts val="0"/>
            </a:spcAft>
          </a:pPr>
          <a:r>
            <a:rPr lang="en-US" sz="1500" b="1" dirty="0" smtClean="0">
              <a:latin typeface="Arial" panose="020B0604020202020204" pitchFamily="34" charset="0"/>
              <a:cs typeface="Arial" panose="020B0604020202020204" pitchFamily="34" charset="0"/>
            </a:rPr>
            <a:t>Enablers, COI, OGA, DoD</a:t>
          </a:r>
          <a:endParaRPr lang="en-US" sz="1500" b="1" dirty="0">
            <a:latin typeface="Arial" panose="020B0604020202020204" pitchFamily="34" charset="0"/>
            <a:cs typeface="Arial" panose="020B0604020202020204" pitchFamily="34" charset="0"/>
          </a:endParaRPr>
        </a:p>
      </dgm:t>
    </dgm:pt>
    <dgm:pt modelId="{28EAC4BE-83DD-4525-9E2E-B336354C07D1}" type="parTrans" cxnId="{FA5BC846-673F-4B8F-BAAB-0ED3F1F3F8B4}">
      <dgm:prSet/>
      <dgm:spPr/>
      <dgm:t>
        <a:bodyPr/>
        <a:lstStyle/>
        <a:p>
          <a:endParaRPr lang="en-US"/>
        </a:p>
      </dgm:t>
    </dgm:pt>
    <dgm:pt modelId="{6DA8C14C-B805-41B1-B668-A00891A952B9}" type="sibTrans" cxnId="{FA5BC846-673F-4B8F-BAAB-0ED3F1F3F8B4}">
      <dgm:prSet/>
      <dgm:spPr/>
      <dgm:t>
        <a:bodyPr/>
        <a:lstStyle/>
        <a:p>
          <a:endParaRPr lang="en-US"/>
        </a:p>
      </dgm:t>
    </dgm:pt>
    <dgm:pt modelId="{9C4B50F2-9DE3-4EE9-BA15-E9875408B0B7}" type="pres">
      <dgm:prSet presAssocID="{25429991-5A0C-4201-81AF-3E9E2F515448}" presName="Name0" presStyleCnt="0">
        <dgm:presLayoutVars>
          <dgm:dir/>
          <dgm:animLvl val="lvl"/>
          <dgm:resizeHandles/>
        </dgm:presLayoutVars>
      </dgm:prSet>
      <dgm:spPr/>
      <dgm:t>
        <a:bodyPr/>
        <a:lstStyle/>
        <a:p>
          <a:endParaRPr lang="en-US"/>
        </a:p>
      </dgm:t>
    </dgm:pt>
    <dgm:pt modelId="{45399C16-B2A4-47E8-8938-142DA4F9B6A0}" type="pres">
      <dgm:prSet presAssocID="{B8601D66-DE1A-47FE-8321-E66C8B9D2FA8}" presName="linNode" presStyleCnt="0"/>
      <dgm:spPr/>
    </dgm:pt>
    <dgm:pt modelId="{EB0DA269-E9C1-429E-B451-37B221BD1F3D}" type="pres">
      <dgm:prSet presAssocID="{B8601D66-DE1A-47FE-8321-E66C8B9D2FA8}" presName="parentShp" presStyleLbl="node1" presStyleIdx="0" presStyleCnt="3" custScaleX="100000" custLinFactNeighborX="-678">
        <dgm:presLayoutVars>
          <dgm:bulletEnabled val="1"/>
        </dgm:presLayoutVars>
      </dgm:prSet>
      <dgm:spPr/>
      <dgm:t>
        <a:bodyPr/>
        <a:lstStyle/>
        <a:p>
          <a:endParaRPr lang="en-US"/>
        </a:p>
      </dgm:t>
    </dgm:pt>
    <dgm:pt modelId="{47DABB70-7994-4CB1-A9BE-B35293F986E9}" type="pres">
      <dgm:prSet presAssocID="{B8601D66-DE1A-47FE-8321-E66C8B9D2FA8}" presName="childShp" presStyleLbl="bgAccFollowNode1" presStyleIdx="0" presStyleCnt="3" custScaleX="98517">
        <dgm:presLayoutVars>
          <dgm:bulletEnabled val="1"/>
        </dgm:presLayoutVars>
      </dgm:prSet>
      <dgm:spPr/>
      <dgm:t>
        <a:bodyPr/>
        <a:lstStyle/>
        <a:p>
          <a:endParaRPr lang="en-US"/>
        </a:p>
      </dgm:t>
    </dgm:pt>
    <dgm:pt modelId="{5D864387-C23A-40E8-8579-D1CD5CFE2F38}" type="pres">
      <dgm:prSet presAssocID="{B26FDD3A-EA09-48DD-A764-C9C2FB3AFDB8}" presName="spacing" presStyleCnt="0"/>
      <dgm:spPr/>
    </dgm:pt>
    <dgm:pt modelId="{B565E301-E271-406A-925F-8A571D81232A}" type="pres">
      <dgm:prSet presAssocID="{F3A195C2-66FF-4845-BBC1-D7C5295E71AE}" presName="linNode" presStyleCnt="0"/>
      <dgm:spPr/>
    </dgm:pt>
    <dgm:pt modelId="{4477BD6A-8D40-42F6-8D08-2212B781FAF3}" type="pres">
      <dgm:prSet presAssocID="{F3A195C2-66FF-4845-BBC1-D7C5295E71AE}" presName="parentShp" presStyleLbl="node1" presStyleIdx="1" presStyleCnt="3" custLinFactNeighborX="-678">
        <dgm:presLayoutVars>
          <dgm:bulletEnabled val="1"/>
        </dgm:presLayoutVars>
      </dgm:prSet>
      <dgm:spPr/>
      <dgm:t>
        <a:bodyPr/>
        <a:lstStyle/>
        <a:p>
          <a:endParaRPr lang="en-US"/>
        </a:p>
      </dgm:t>
    </dgm:pt>
    <dgm:pt modelId="{62FA08E3-C996-4F00-9F7A-7E838CF163A6}" type="pres">
      <dgm:prSet presAssocID="{F3A195C2-66FF-4845-BBC1-D7C5295E71AE}" presName="childShp" presStyleLbl="bgAccFollowNode1" presStyleIdx="1" presStyleCnt="3" custScaleX="98517">
        <dgm:presLayoutVars>
          <dgm:bulletEnabled val="1"/>
        </dgm:presLayoutVars>
      </dgm:prSet>
      <dgm:spPr/>
      <dgm:t>
        <a:bodyPr/>
        <a:lstStyle/>
        <a:p>
          <a:endParaRPr lang="en-US"/>
        </a:p>
      </dgm:t>
    </dgm:pt>
    <dgm:pt modelId="{5E3D0985-4356-419C-984C-CFA6EEDB3B84}" type="pres">
      <dgm:prSet presAssocID="{F8C622A8-955A-4CE1-B5F3-DD1CD5BD871B}" presName="spacing" presStyleCnt="0"/>
      <dgm:spPr/>
    </dgm:pt>
    <dgm:pt modelId="{0E0E8704-3919-4AC7-9D5A-100C7C0F4644}" type="pres">
      <dgm:prSet presAssocID="{E82BFF1D-E42C-45F3-9A0A-30A4F1BA707B}" presName="linNode" presStyleCnt="0"/>
      <dgm:spPr/>
    </dgm:pt>
    <dgm:pt modelId="{C29BF91A-B826-4B23-8D8F-AE11687F365A}" type="pres">
      <dgm:prSet presAssocID="{E82BFF1D-E42C-45F3-9A0A-30A4F1BA707B}" presName="parentShp" presStyleLbl="node1" presStyleIdx="2" presStyleCnt="3" custLinFactNeighborX="-678">
        <dgm:presLayoutVars>
          <dgm:bulletEnabled val="1"/>
        </dgm:presLayoutVars>
      </dgm:prSet>
      <dgm:spPr/>
      <dgm:t>
        <a:bodyPr/>
        <a:lstStyle/>
        <a:p>
          <a:endParaRPr lang="en-US"/>
        </a:p>
      </dgm:t>
    </dgm:pt>
    <dgm:pt modelId="{3029CEEA-228C-4F13-AA75-BA94E29648AE}" type="pres">
      <dgm:prSet presAssocID="{E82BFF1D-E42C-45F3-9A0A-30A4F1BA707B}" presName="childShp" presStyleLbl="bgAccFollowNode1" presStyleIdx="2" presStyleCnt="3" custScaleX="98517">
        <dgm:presLayoutVars>
          <dgm:bulletEnabled val="1"/>
        </dgm:presLayoutVars>
      </dgm:prSet>
      <dgm:spPr/>
      <dgm:t>
        <a:bodyPr/>
        <a:lstStyle/>
        <a:p>
          <a:endParaRPr lang="en-US"/>
        </a:p>
      </dgm:t>
    </dgm:pt>
  </dgm:ptLst>
  <dgm:cxnLst>
    <dgm:cxn modelId="{3D63DE3F-253C-42E5-BCAD-D08EC6A87D81}" type="presOf" srcId="{A8AD5CDD-AD15-4D98-8E85-75CD88D96BB7}" destId="{62FA08E3-C996-4F00-9F7A-7E838CF163A6}" srcOrd="0" destOrd="2" presId="urn:microsoft.com/office/officeart/2005/8/layout/vList6"/>
    <dgm:cxn modelId="{2CE813C2-E2C6-4F99-8042-B0EBA24A6F50}" srcId="{B8601D66-DE1A-47FE-8321-E66C8B9D2FA8}" destId="{9FD9B14C-623A-4043-A522-AC85A1ACC8E7}" srcOrd="2" destOrd="0" parTransId="{BE1B5BA1-FDAF-417F-8DE8-757C8D793DC8}" sibTransId="{74C14AF1-9084-4058-9E1C-600FF809AC24}"/>
    <dgm:cxn modelId="{E80C34EE-95C0-449C-8D01-21261D6DBFA4}" type="presOf" srcId="{B3E7C386-5D94-41BD-954A-BAF5F3227C7A}" destId="{47DABB70-7994-4CB1-A9BE-B35293F986E9}" srcOrd="0" destOrd="1" presId="urn:microsoft.com/office/officeart/2005/8/layout/vList6"/>
    <dgm:cxn modelId="{22F9968B-344E-4F99-88E6-CEE29D94E6F8}" type="presOf" srcId="{25429991-5A0C-4201-81AF-3E9E2F515448}" destId="{9C4B50F2-9DE3-4EE9-BA15-E9875408B0B7}" srcOrd="0" destOrd="0" presId="urn:microsoft.com/office/officeart/2005/8/layout/vList6"/>
    <dgm:cxn modelId="{E66993D9-EB96-48BD-9496-439F4D177963}" type="presOf" srcId="{39EB9316-63C0-40CC-8040-F4140C401AAE}" destId="{3029CEEA-228C-4F13-AA75-BA94E29648AE}" srcOrd="0" destOrd="1" presId="urn:microsoft.com/office/officeart/2005/8/layout/vList6"/>
    <dgm:cxn modelId="{FA5BC846-673F-4B8F-BAAB-0ED3F1F3F8B4}" srcId="{E82BFF1D-E42C-45F3-9A0A-30A4F1BA707B}" destId="{C0F0A415-A58E-4698-8C62-F629F1679855}" srcOrd="2" destOrd="0" parTransId="{28EAC4BE-83DD-4525-9E2E-B336354C07D1}" sibTransId="{6DA8C14C-B805-41B1-B668-A00891A952B9}"/>
    <dgm:cxn modelId="{31FFC5FC-DE38-4C56-9C7E-F84C104AC1AB}" srcId="{E82BFF1D-E42C-45F3-9A0A-30A4F1BA707B}" destId="{39EB9316-63C0-40CC-8040-F4140C401AAE}" srcOrd="1" destOrd="0" parTransId="{18BA9AC5-82F7-4B0B-924B-F17D52164BAC}" sibTransId="{3BC69ED6-9EA2-4035-9017-C4DC72B2FA8B}"/>
    <dgm:cxn modelId="{3DC72F8F-4CF9-4CE0-B276-9987137E3559}" srcId="{F3A195C2-66FF-4845-BBC1-D7C5295E71AE}" destId="{0F00592D-9D90-4E9B-BEF8-498E2CCDEA01}" srcOrd="0" destOrd="0" parTransId="{235C0828-C7AA-40B2-B923-BE85849C3B1D}" sibTransId="{B62CE02B-2BB6-4159-A2A2-69D3470720DD}"/>
    <dgm:cxn modelId="{EF8F3FBE-EBE4-406A-9A8A-709FF6701361}" srcId="{25429991-5A0C-4201-81AF-3E9E2F515448}" destId="{E82BFF1D-E42C-45F3-9A0A-30A4F1BA707B}" srcOrd="2" destOrd="0" parTransId="{40E81B49-7131-4974-A243-A297344C95BC}" sibTransId="{A7BCA5EE-F786-48A7-A406-89C13A350344}"/>
    <dgm:cxn modelId="{B5B51CEE-30EC-46A4-9AA0-E94C13AFD3A8}" type="presOf" srcId="{F3A195C2-66FF-4845-BBC1-D7C5295E71AE}" destId="{4477BD6A-8D40-42F6-8D08-2212B781FAF3}" srcOrd="0" destOrd="0" presId="urn:microsoft.com/office/officeart/2005/8/layout/vList6"/>
    <dgm:cxn modelId="{3B233AFA-658B-412B-91D4-53302D40ED68}" type="presOf" srcId="{9FD9B14C-623A-4043-A522-AC85A1ACC8E7}" destId="{47DABB70-7994-4CB1-A9BE-B35293F986E9}" srcOrd="0" destOrd="2" presId="urn:microsoft.com/office/officeart/2005/8/layout/vList6"/>
    <dgm:cxn modelId="{EEADCAB1-ED88-402F-B2FD-40774D4A442F}" type="presOf" srcId="{C0F0A415-A58E-4698-8C62-F629F1679855}" destId="{3029CEEA-228C-4F13-AA75-BA94E29648AE}" srcOrd="0" destOrd="2" presId="urn:microsoft.com/office/officeart/2005/8/layout/vList6"/>
    <dgm:cxn modelId="{CB3BAF56-A84F-4CC7-9AF1-B11A88D1CC3E}" srcId="{F3A195C2-66FF-4845-BBC1-D7C5295E71AE}" destId="{A8AD5CDD-AD15-4D98-8E85-75CD88D96BB7}" srcOrd="2" destOrd="0" parTransId="{43D850F5-D7B9-4E9D-BF2E-01836EE449F0}" sibTransId="{3070772B-8963-4732-876D-F4826A38A7F0}"/>
    <dgm:cxn modelId="{B3F298EC-F9C1-414C-8BB1-F9697FBDD6E7}" type="presOf" srcId="{0F00592D-9D90-4E9B-BEF8-498E2CCDEA01}" destId="{62FA08E3-C996-4F00-9F7A-7E838CF163A6}" srcOrd="0" destOrd="0" presId="urn:microsoft.com/office/officeart/2005/8/layout/vList6"/>
    <dgm:cxn modelId="{F10FD704-A5CA-4BC1-A0B7-74A71904703E}" srcId="{B8601D66-DE1A-47FE-8321-E66C8B9D2FA8}" destId="{B3E7C386-5D94-41BD-954A-BAF5F3227C7A}" srcOrd="1" destOrd="0" parTransId="{D42C79D5-D475-4861-B669-C2E7EC53FA7D}" sibTransId="{C74CBE57-015F-4405-8CF5-11C0C0047849}"/>
    <dgm:cxn modelId="{B0FA4C1D-D94A-4E01-B10E-091BA80FA1C0}" srcId="{25429991-5A0C-4201-81AF-3E9E2F515448}" destId="{F3A195C2-66FF-4845-BBC1-D7C5295E71AE}" srcOrd="1" destOrd="0" parTransId="{14793225-9D9C-4889-A91E-5A46DDDA86EB}" sibTransId="{F8C622A8-955A-4CE1-B5F3-DD1CD5BD871B}"/>
    <dgm:cxn modelId="{61069D13-C4AE-4769-8914-7F37BAE991DC}" type="presOf" srcId="{E96D5A6D-A43E-4A2B-8622-4CC007F18B30}" destId="{47DABB70-7994-4CB1-A9BE-B35293F986E9}" srcOrd="0" destOrd="0" presId="urn:microsoft.com/office/officeart/2005/8/layout/vList6"/>
    <dgm:cxn modelId="{7FD02371-B3ED-44C7-9A6E-85B8787181DF}" type="presOf" srcId="{E82BFF1D-E42C-45F3-9A0A-30A4F1BA707B}" destId="{C29BF91A-B826-4B23-8D8F-AE11687F365A}" srcOrd="0" destOrd="0" presId="urn:microsoft.com/office/officeart/2005/8/layout/vList6"/>
    <dgm:cxn modelId="{920D6D4D-F1C4-4850-AB76-53C2D8371C85}" srcId="{F3A195C2-66FF-4845-BBC1-D7C5295E71AE}" destId="{E7378A14-D813-43FD-9F79-AF03F53C38F4}" srcOrd="1" destOrd="0" parTransId="{E7F30984-6F47-4D6F-89EE-4D4279E075CF}" sibTransId="{67FCAFC0-9A8E-4622-B7D1-193D2C27B422}"/>
    <dgm:cxn modelId="{C9A659FE-88CB-488F-9276-763FDD4157A3}" type="presOf" srcId="{D7FDF47E-17CC-4F44-ADAE-38E9487470B1}" destId="{3029CEEA-228C-4F13-AA75-BA94E29648AE}" srcOrd="0" destOrd="0" presId="urn:microsoft.com/office/officeart/2005/8/layout/vList6"/>
    <dgm:cxn modelId="{294FEC85-3184-4B2F-BF5E-432A26233ACF}" type="presOf" srcId="{E7378A14-D813-43FD-9F79-AF03F53C38F4}" destId="{62FA08E3-C996-4F00-9F7A-7E838CF163A6}" srcOrd="0" destOrd="1" presId="urn:microsoft.com/office/officeart/2005/8/layout/vList6"/>
    <dgm:cxn modelId="{98CD4D1C-57EB-4CB9-AFE1-3FCB54CC183D}" srcId="{E82BFF1D-E42C-45F3-9A0A-30A4F1BA707B}" destId="{D7FDF47E-17CC-4F44-ADAE-38E9487470B1}" srcOrd="0" destOrd="0" parTransId="{72C29DDA-02D0-4C5D-8A98-8D25530E57FE}" sibTransId="{29E0BC5D-3BD2-46E0-9D59-1D2C034BA274}"/>
    <dgm:cxn modelId="{B9423F2F-EF2C-4D88-AEA1-BE5589FBFCEB}" type="presOf" srcId="{B8601D66-DE1A-47FE-8321-E66C8B9D2FA8}" destId="{EB0DA269-E9C1-429E-B451-37B221BD1F3D}" srcOrd="0" destOrd="0" presId="urn:microsoft.com/office/officeart/2005/8/layout/vList6"/>
    <dgm:cxn modelId="{1548537F-43E4-4776-B0AD-B46E863C102B}" srcId="{B8601D66-DE1A-47FE-8321-E66C8B9D2FA8}" destId="{E96D5A6D-A43E-4A2B-8622-4CC007F18B30}" srcOrd="0" destOrd="0" parTransId="{D962975D-72FB-4194-A0E6-02000BB091BE}" sibTransId="{BBB0A887-686A-49C6-BDE5-2F825C3B43DD}"/>
    <dgm:cxn modelId="{19560579-4E00-4ED6-B4C5-79DD9A3E8A9F}" srcId="{25429991-5A0C-4201-81AF-3E9E2F515448}" destId="{B8601D66-DE1A-47FE-8321-E66C8B9D2FA8}" srcOrd="0" destOrd="0" parTransId="{22B019FF-CDBF-4680-9992-756B7BE6B679}" sibTransId="{B26FDD3A-EA09-48DD-A764-C9C2FB3AFDB8}"/>
    <dgm:cxn modelId="{EC60C299-9500-447B-916C-E1C74A9B9E61}" type="presParOf" srcId="{9C4B50F2-9DE3-4EE9-BA15-E9875408B0B7}" destId="{45399C16-B2A4-47E8-8938-142DA4F9B6A0}" srcOrd="0" destOrd="0" presId="urn:microsoft.com/office/officeart/2005/8/layout/vList6"/>
    <dgm:cxn modelId="{43FBD97C-95D4-4A77-870F-8F49880723BC}" type="presParOf" srcId="{45399C16-B2A4-47E8-8938-142DA4F9B6A0}" destId="{EB0DA269-E9C1-429E-B451-37B221BD1F3D}" srcOrd="0" destOrd="0" presId="urn:microsoft.com/office/officeart/2005/8/layout/vList6"/>
    <dgm:cxn modelId="{265F6CD5-48CC-4143-8E3F-C1AA56E77D16}" type="presParOf" srcId="{45399C16-B2A4-47E8-8938-142DA4F9B6A0}" destId="{47DABB70-7994-4CB1-A9BE-B35293F986E9}" srcOrd="1" destOrd="0" presId="urn:microsoft.com/office/officeart/2005/8/layout/vList6"/>
    <dgm:cxn modelId="{43EA3F07-BA6E-4633-9C24-EECF1ED3D6FE}" type="presParOf" srcId="{9C4B50F2-9DE3-4EE9-BA15-E9875408B0B7}" destId="{5D864387-C23A-40E8-8579-D1CD5CFE2F38}" srcOrd="1" destOrd="0" presId="urn:microsoft.com/office/officeart/2005/8/layout/vList6"/>
    <dgm:cxn modelId="{EFECA434-E1E2-4F71-AEF0-C4D620DBBF9B}" type="presParOf" srcId="{9C4B50F2-9DE3-4EE9-BA15-E9875408B0B7}" destId="{B565E301-E271-406A-925F-8A571D81232A}" srcOrd="2" destOrd="0" presId="urn:microsoft.com/office/officeart/2005/8/layout/vList6"/>
    <dgm:cxn modelId="{9E58145A-0FF1-4276-950D-417E58189298}" type="presParOf" srcId="{B565E301-E271-406A-925F-8A571D81232A}" destId="{4477BD6A-8D40-42F6-8D08-2212B781FAF3}" srcOrd="0" destOrd="0" presId="urn:microsoft.com/office/officeart/2005/8/layout/vList6"/>
    <dgm:cxn modelId="{84ED74C7-1E5D-4DCD-A9C5-E4A93DD0DEB0}" type="presParOf" srcId="{B565E301-E271-406A-925F-8A571D81232A}" destId="{62FA08E3-C996-4F00-9F7A-7E838CF163A6}" srcOrd="1" destOrd="0" presId="urn:microsoft.com/office/officeart/2005/8/layout/vList6"/>
    <dgm:cxn modelId="{C95E7D0C-3683-49C8-98F7-911DEB9DE5F6}" type="presParOf" srcId="{9C4B50F2-9DE3-4EE9-BA15-E9875408B0B7}" destId="{5E3D0985-4356-419C-984C-CFA6EEDB3B84}" srcOrd="3" destOrd="0" presId="urn:microsoft.com/office/officeart/2005/8/layout/vList6"/>
    <dgm:cxn modelId="{06B9037A-55DF-44D1-8A08-2B0C41B7D0F6}" type="presParOf" srcId="{9C4B50F2-9DE3-4EE9-BA15-E9875408B0B7}" destId="{0E0E8704-3919-4AC7-9D5A-100C7C0F4644}" srcOrd="4" destOrd="0" presId="urn:microsoft.com/office/officeart/2005/8/layout/vList6"/>
    <dgm:cxn modelId="{C44927AA-E99D-467F-A347-AFE4D4A17A75}" type="presParOf" srcId="{0E0E8704-3919-4AC7-9D5A-100C7C0F4644}" destId="{C29BF91A-B826-4B23-8D8F-AE11687F365A}" srcOrd="0" destOrd="0" presId="urn:microsoft.com/office/officeart/2005/8/layout/vList6"/>
    <dgm:cxn modelId="{41C8565C-C357-4884-9F2B-CBB2B8BBED7E}" type="presParOf" srcId="{0E0E8704-3919-4AC7-9D5A-100C7C0F4644}" destId="{3029CEEA-228C-4F13-AA75-BA94E29648AE}"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44603D-2577-4204-9B2C-B40EFEBA1398}" type="doc">
      <dgm:prSet loTypeId="urn:microsoft.com/office/officeart/2005/8/layout/hProcess9" loCatId="process" qsTypeId="urn:microsoft.com/office/officeart/2005/8/quickstyle/simple1" qsCatId="simple" csTypeId="urn:microsoft.com/office/officeart/2005/8/colors/accent0_1" csCatId="mainScheme" phldr="1"/>
      <dgm:spPr/>
    </dgm:pt>
    <dgm:pt modelId="{4F6BF266-3453-4BAE-B554-8A67AC44BA46}">
      <dgm:prSet phldrT="[Text]" custT="1"/>
      <dgm:spPr/>
      <dgm:t>
        <a:bodyPr/>
        <a:lstStyle/>
        <a:p>
          <a:r>
            <a:rPr lang="en-US" sz="2000" b="1" dirty="0" smtClean="0">
              <a:latin typeface="Arial" panose="020B0604020202020204" pitchFamily="34" charset="0"/>
              <a:cs typeface="Arial" panose="020B0604020202020204" pitchFamily="34" charset="0"/>
            </a:rPr>
            <a:t>Understand Gaps</a:t>
          </a:r>
          <a:endParaRPr lang="en-US" sz="2000" b="1" dirty="0">
            <a:latin typeface="Arial" panose="020B0604020202020204" pitchFamily="34" charset="0"/>
            <a:cs typeface="Arial" panose="020B0604020202020204" pitchFamily="34" charset="0"/>
          </a:endParaRPr>
        </a:p>
      </dgm:t>
    </dgm:pt>
    <dgm:pt modelId="{5C47823A-CB5E-4F3C-A263-3E86D513EF41}" type="parTrans" cxnId="{621F5EB9-49F4-4040-9156-6DA0ED6531B6}">
      <dgm:prSet/>
      <dgm:spPr/>
      <dgm:t>
        <a:bodyPr/>
        <a:lstStyle/>
        <a:p>
          <a:endParaRPr lang="en-US"/>
        </a:p>
      </dgm:t>
    </dgm:pt>
    <dgm:pt modelId="{8846179D-100A-4460-803E-33ADFE6FDE71}" type="sibTrans" cxnId="{621F5EB9-49F4-4040-9156-6DA0ED6531B6}">
      <dgm:prSet/>
      <dgm:spPr/>
      <dgm:t>
        <a:bodyPr/>
        <a:lstStyle/>
        <a:p>
          <a:endParaRPr lang="en-US"/>
        </a:p>
      </dgm:t>
    </dgm:pt>
    <dgm:pt modelId="{5CC51529-F591-4E4C-85C8-065F4FBA517F}">
      <dgm:prSet phldrT="[Text]" custT="1"/>
      <dgm:spPr/>
      <dgm:t>
        <a:bodyPr/>
        <a:lstStyle/>
        <a:p>
          <a:r>
            <a:rPr lang="en-US" sz="2000" b="1" dirty="0" smtClean="0">
              <a:latin typeface="Arial" panose="020B0604020202020204" pitchFamily="34" charset="0"/>
              <a:cs typeface="Arial" panose="020B0604020202020204" pitchFamily="34" charset="0"/>
            </a:rPr>
            <a:t>Understand Technology</a:t>
          </a:r>
          <a:endParaRPr lang="en-US" sz="2000" b="1" dirty="0">
            <a:latin typeface="Arial" panose="020B0604020202020204" pitchFamily="34" charset="0"/>
            <a:cs typeface="Arial" panose="020B0604020202020204" pitchFamily="34" charset="0"/>
          </a:endParaRPr>
        </a:p>
      </dgm:t>
    </dgm:pt>
    <dgm:pt modelId="{1C62844A-B7FE-4347-B78D-E1F86923C643}" type="parTrans" cxnId="{65FF334F-C865-4A24-8200-F1B44EF6A127}">
      <dgm:prSet/>
      <dgm:spPr/>
      <dgm:t>
        <a:bodyPr/>
        <a:lstStyle/>
        <a:p>
          <a:endParaRPr lang="en-US"/>
        </a:p>
      </dgm:t>
    </dgm:pt>
    <dgm:pt modelId="{75755CF8-2EB8-4261-BAC1-48612DBB7DF7}" type="sibTrans" cxnId="{65FF334F-C865-4A24-8200-F1B44EF6A127}">
      <dgm:prSet/>
      <dgm:spPr/>
      <dgm:t>
        <a:bodyPr/>
        <a:lstStyle/>
        <a:p>
          <a:endParaRPr lang="en-US"/>
        </a:p>
      </dgm:t>
    </dgm:pt>
    <dgm:pt modelId="{2E36D217-FC45-4AB2-8563-B8295841770B}">
      <dgm:prSet phldrT="[Text]" custT="1"/>
      <dgm:spPr/>
      <dgm:t>
        <a:bodyPr/>
        <a:lstStyle/>
        <a:p>
          <a:r>
            <a:rPr lang="en-US" sz="2000" b="1" dirty="0" smtClean="0">
              <a:latin typeface="Arial" panose="020B0604020202020204" pitchFamily="34" charset="0"/>
              <a:cs typeface="Arial" panose="020B0604020202020204" pitchFamily="34" charset="0"/>
            </a:rPr>
            <a:t>Develop Solutions</a:t>
          </a:r>
          <a:endParaRPr lang="en-US" sz="2000" b="1" dirty="0">
            <a:latin typeface="Arial" panose="020B0604020202020204" pitchFamily="34" charset="0"/>
            <a:cs typeface="Arial" panose="020B0604020202020204" pitchFamily="34" charset="0"/>
          </a:endParaRPr>
        </a:p>
      </dgm:t>
    </dgm:pt>
    <dgm:pt modelId="{F4571FE2-2485-40CA-ABA2-4C5A2D4294F5}" type="parTrans" cxnId="{6BACACBE-4FB5-4E00-B0AE-BD8D3F0AF0A7}">
      <dgm:prSet/>
      <dgm:spPr/>
      <dgm:t>
        <a:bodyPr/>
        <a:lstStyle/>
        <a:p>
          <a:endParaRPr lang="en-US"/>
        </a:p>
      </dgm:t>
    </dgm:pt>
    <dgm:pt modelId="{555F2F74-3672-4BD5-8F0A-CBAD65618C46}" type="sibTrans" cxnId="{6BACACBE-4FB5-4E00-B0AE-BD8D3F0AF0A7}">
      <dgm:prSet/>
      <dgm:spPr/>
      <dgm:t>
        <a:bodyPr/>
        <a:lstStyle/>
        <a:p>
          <a:endParaRPr lang="en-US"/>
        </a:p>
      </dgm:t>
    </dgm:pt>
    <dgm:pt modelId="{D073AAC2-50BD-4890-8E13-5F24ED16B618}" type="pres">
      <dgm:prSet presAssocID="{0B44603D-2577-4204-9B2C-B40EFEBA1398}" presName="CompostProcess" presStyleCnt="0">
        <dgm:presLayoutVars>
          <dgm:dir/>
          <dgm:resizeHandles val="exact"/>
        </dgm:presLayoutVars>
      </dgm:prSet>
      <dgm:spPr/>
    </dgm:pt>
    <dgm:pt modelId="{FF8C858D-4A1B-4C88-921B-41959E7CA05D}" type="pres">
      <dgm:prSet presAssocID="{0B44603D-2577-4204-9B2C-B40EFEBA1398}" presName="arrow" presStyleLbl="bgShp" presStyleIdx="0" presStyleCnt="1" custScaleX="117647" custLinFactNeighborY="-746">
        <dgm:style>
          <a:lnRef idx="1">
            <a:schemeClr val="dk1"/>
          </a:lnRef>
          <a:fillRef idx="2">
            <a:schemeClr val="dk1"/>
          </a:fillRef>
          <a:effectRef idx="1">
            <a:schemeClr val="dk1"/>
          </a:effectRef>
          <a:fontRef idx="minor">
            <a:schemeClr val="dk1"/>
          </a:fontRef>
        </dgm:style>
      </dgm:prSet>
      <dgm:spPr>
        <a:gradFill flip="none" rotWithShape="0">
          <a:gsLst>
            <a:gs pos="0">
              <a:schemeClr val="dk1">
                <a:tint val="50000"/>
                <a:satMod val="300000"/>
              </a:schemeClr>
            </a:gs>
            <a:gs pos="35000">
              <a:schemeClr val="dk1">
                <a:tint val="37000"/>
                <a:satMod val="300000"/>
              </a:schemeClr>
            </a:gs>
            <a:gs pos="100000">
              <a:schemeClr val="dk1">
                <a:tint val="15000"/>
                <a:satMod val="350000"/>
              </a:schemeClr>
            </a:gs>
          </a:gsLst>
          <a:lin ang="5400000" scaled="1"/>
          <a:tileRect/>
        </a:gradFill>
        <a:effectLst>
          <a:outerShdw blurRad="50800" dist="38100" dir="2700000" algn="tl" rotWithShape="0">
            <a:prstClr val="black">
              <a:alpha val="40000"/>
            </a:prstClr>
          </a:outerShdw>
        </a:effectLst>
      </dgm:spPr>
    </dgm:pt>
    <dgm:pt modelId="{88987360-940E-462E-B365-EA2D8D8B34F0}" type="pres">
      <dgm:prSet presAssocID="{0B44603D-2577-4204-9B2C-B40EFEBA1398}" presName="linearProcess" presStyleCnt="0"/>
      <dgm:spPr/>
    </dgm:pt>
    <dgm:pt modelId="{B27C6F25-1FAC-4B95-A99C-6D2B4FCB41FC}" type="pres">
      <dgm:prSet presAssocID="{4F6BF266-3453-4BAE-B554-8A67AC44BA46}" presName="textNode" presStyleLbl="node1" presStyleIdx="0" presStyleCnt="3" custLinFactNeighborX="35974">
        <dgm:presLayoutVars>
          <dgm:bulletEnabled val="1"/>
        </dgm:presLayoutVars>
      </dgm:prSet>
      <dgm:spPr/>
      <dgm:t>
        <a:bodyPr/>
        <a:lstStyle/>
        <a:p>
          <a:endParaRPr lang="en-US"/>
        </a:p>
      </dgm:t>
    </dgm:pt>
    <dgm:pt modelId="{17CE1281-E75F-4307-BBEB-9309AEE76B7A}" type="pres">
      <dgm:prSet presAssocID="{8846179D-100A-4460-803E-33ADFE6FDE71}" presName="sibTrans" presStyleCnt="0"/>
      <dgm:spPr/>
    </dgm:pt>
    <dgm:pt modelId="{A05E1D61-97B0-4F87-A180-1C8F77BE138E}" type="pres">
      <dgm:prSet presAssocID="{5CC51529-F591-4E4C-85C8-065F4FBA517F}" presName="textNode" presStyleLbl="node1" presStyleIdx="1" presStyleCnt="3" custScaleX="128113" custLinFactNeighborX="-22999">
        <dgm:presLayoutVars>
          <dgm:bulletEnabled val="1"/>
        </dgm:presLayoutVars>
      </dgm:prSet>
      <dgm:spPr/>
      <dgm:t>
        <a:bodyPr/>
        <a:lstStyle/>
        <a:p>
          <a:endParaRPr lang="en-US"/>
        </a:p>
      </dgm:t>
    </dgm:pt>
    <dgm:pt modelId="{960B895C-7FAC-4261-ABF4-4E911A4C9892}" type="pres">
      <dgm:prSet presAssocID="{75755CF8-2EB8-4261-BAC1-48612DBB7DF7}" presName="sibTrans" presStyleCnt="0"/>
      <dgm:spPr/>
    </dgm:pt>
    <dgm:pt modelId="{02054130-AB7B-44D1-8431-981C0C1AD550}" type="pres">
      <dgm:prSet presAssocID="{2E36D217-FC45-4AB2-8563-B8295841770B}" presName="textNode" presStyleLbl="node1" presStyleIdx="2" presStyleCnt="3" custLinFactNeighborX="-81646" custLinFactNeighborY="0">
        <dgm:presLayoutVars>
          <dgm:bulletEnabled val="1"/>
        </dgm:presLayoutVars>
      </dgm:prSet>
      <dgm:spPr/>
      <dgm:t>
        <a:bodyPr/>
        <a:lstStyle/>
        <a:p>
          <a:endParaRPr lang="en-US"/>
        </a:p>
      </dgm:t>
    </dgm:pt>
  </dgm:ptLst>
  <dgm:cxnLst>
    <dgm:cxn modelId="{1236CA57-7B0A-41C5-B7C9-9FB9F532C052}" type="presOf" srcId="{5CC51529-F591-4E4C-85C8-065F4FBA517F}" destId="{A05E1D61-97B0-4F87-A180-1C8F77BE138E}" srcOrd="0" destOrd="0" presId="urn:microsoft.com/office/officeart/2005/8/layout/hProcess9"/>
    <dgm:cxn modelId="{E561EB41-6CF0-4C42-A09A-0CE45A2F393D}" type="presOf" srcId="{2E36D217-FC45-4AB2-8563-B8295841770B}" destId="{02054130-AB7B-44D1-8431-981C0C1AD550}" srcOrd="0" destOrd="0" presId="urn:microsoft.com/office/officeart/2005/8/layout/hProcess9"/>
    <dgm:cxn modelId="{65FF334F-C865-4A24-8200-F1B44EF6A127}" srcId="{0B44603D-2577-4204-9B2C-B40EFEBA1398}" destId="{5CC51529-F591-4E4C-85C8-065F4FBA517F}" srcOrd="1" destOrd="0" parTransId="{1C62844A-B7FE-4347-B78D-E1F86923C643}" sibTransId="{75755CF8-2EB8-4261-BAC1-48612DBB7DF7}"/>
    <dgm:cxn modelId="{621F5EB9-49F4-4040-9156-6DA0ED6531B6}" srcId="{0B44603D-2577-4204-9B2C-B40EFEBA1398}" destId="{4F6BF266-3453-4BAE-B554-8A67AC44BA46}" srcOrd="0" destOrd="0" parTransId="{5C47823A-CB5E-4F3C-A263-3E86D513EF41}" sibTransId="{8846179D-100A-4460-803E-33ADFE6FDE71}"/>
    <dgm:cxn modelId="{0B0D9E91-E6E1-4E62-85B6-F9E30FF0FDB2}" type="presOf" srcId="{0B44603D-2577-4204-9B2C-B40EFEBA1398}" destId="{D073AAC2-50BD-4890-8E13-5F24ED16B618}" srcOrd="0" destOrd="0" presId="urn:microsoft.com/office/officeart/2005/8/layout/hProcess9"/>
    <dgm:cxn modelId="{157688C6-9935-49B4-BF30-967529BD7F35}" type="presOf" srcId="{4F6BF266-3453-4BAE-B554-8A67AC44BA46}" destId="{B27C6F25-1FAC-4B95-A99C-6D2B4FCB41FC}" srcOrd="0" destOrd="0" presId="urn:microsoft.com/office/officeart/2005/8/layout/hProcess9"/>
    <dgm:cxn modelId="{6BACACBE-4FB5-4E00-B0AE-BD8D3F0AF0A7}" srcId="{0B44603D-2577-4204-9B2C-B40EFEBA1398}" destId="{2E36D217-FC45-4AB2-8563-B8295841770B}" srcOrd="2" destOrd="0" parTransId="{F4571FE2-2485-40CA-ABA2-4C5A2D4294F5}" sibTransId="{555F2F74-3672-4BD5-8F0A-CBAD65618C46}"/>
    <dgm:cxn modelId="{F1666BC6-0417-48F0-BA5C-3C3FC45395B2}" type="presParOf" srcId="{D073AAC2-50BD-4890-8E13-5F24ED16B618}" destId="{FF8C858D-4A1B-4C88-921B-41959E7CA05D}" srcOrd="0" destOrd="0" presId="urn:microsoft.com/office/officeart/2005/8/layout/hProcess9"/>
    <dgm:cxn modelId="{84FE164C-1256-4FA8-94A6-4A06DB6F9A69}" type="presParOf" srcId="{D073AAC2-50BD-4890-8E13-5F24ED16B618}" destId="{88987360-940E-462E-B365-EA2D8D8B34F0}" srcOrd="1" destOrd="0" presId="urn:microsoft.com/office/officeart/2005/8/layout/hProcess9"/>
    <dgm:cxn modelId="{871CB519-7286-4EC0-8173-1849C11BBCAB}" type="presParOf" srcId="{88987360-940E-462E-B365-EA2D8D8B34F0}" destId="{B27C6F25-1FAC-4B95-A99C-6D2B4FCB41FC}" srcOrd="0" destOrd="0" presId="urn:microsoft.com/office/officeart/2005/8/layout/hProcess9"/>
    <dgm:cxn modelId="{7735CD3E-C05F-4B72-9799-193A7FD45CDE}" type="presParOf" srcId="{88987360-940E-462E-B365-EA2D8D8B34F0}" destId="{17CE1281-E75F-4307-BBEB-9309AEE76B7A}" srcOrd="1" destOrd="0" presId="urn:microsoft.com/office/officeart/2005/8/layout/hProcess9"/>
    <dgm:cxn modelId="{13FFC644-D913-4CE0-B881-C3138EDEC74E}" type="presParOf" srcId="{88987360-940E-462E-B365-EA2D8D8B34F0}" destId="{A05E1D61-97B0-4F87-A180-1C8F77BE138E}" srcOrd="2" destOrd="0" presId="urn:microsoft.com/office/officeart/2005/8/layout/hProcess9"/>
    <dgm:cxn modelId="{EA3B2800-07A6-445D-8A82-A68612C92FFF}" type="presParOf" srcId="{88987360-940E-462E-B365-EA2D8D8B34F0}" destId="{960B895C-7FAC-4261-ABF4-4E911A4C9892}" srcOrd="3" destOrd="0" presId="urn:microsoft.com/office/officeart/2005/8/layout/hProcess9"/>
    <dgm:cxn modelId="{A392CBF4-99A3-4904-B2B6-0F11A6620FD1}" type="presParOf" srcId="{88987360-940E-462E-B365-EA2D8D8B34F0}" destId="{02054130-AB7B-44D1-8431-981C0C1AD550}" srcOrd="4" destOrd="0" presId="urn:microsoft.com/office/officeart/2005/8/layout/hProcess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44603D-2577-4204-9B2C-B40EFEBA1398}" type="doc">
      <dgm:prSet loTypeId="urn:microsoft.com/office/officeart/2005/8/layout/hProcess9" loCatId="process" qsTypeId="urn:microsoft.com/office/officeart/2005/8/quickstyle/simple1" qsCatId="simple" csTypeId="urn:microsoft.com/office/officeart/2005/8/colors/accent0_1" csCatId="mainScheme" phldr="1"/>
      <dgm:spPr/>
    </dgm:pt>
    <dgm:pt modelId="{4F6BF266-3453-4BAE-B554-8A67AC44BA46}">
      <dgm:prSet phldrT="[Text]" custT="1"/>
      <dgm:spPr/>
      <dgm:t>
        <a:bodyPr/>
        <a:lstStyle/>
        <a:p>
          <a:r>
            <a:rPr lang="en-US" sz="2000" b="1" dirty="0" smtClean="0">
              <a:latin typeface="Arial" panose="020B0604020202020204" pitchFamily="34" charset="0"/>
              <a:cs typeface="Arial" panose="020B0604020202020204" pitchFamily="34" charset="0"/>
            </a:rPr>
            <a:t>Involve Warfighters</a:t>
          </a:r>
          <a:endParaRPr lang="en-US" sz="2000" b="1" dirty="0">
            <a:latin typeface="Arial" panose="020B0604020202020204" pitchFamily="34" charset="0"/>
            <a:cs typeface="Arial" panose="020B0604020202020204" pitchFamily="34" charset="0"/>
          </a:endParaRPr>
        </a:p>
      </dgm:t>
    </dgm:pt>
    <dgm:pt modelId="{5C47823A-CB5E-4F3C-A263-3E86D513EF41}" type="parTrans" cxnId="{621F5EB9-49F4-4040-9156-6DA0ED6531B6}">
      <dgm:prSet/>
      <dgm:spPr/>
      <dgm:t>
        <a:bodyPr/>
        <a:lstStyle/>
        <a:p>
          <a:endParaRPr lang="en-US"/>
        </a:p>
      </dgm:t>
    </dgm:pt>
    <dgm:pt modelId="{8846179D-100A-4460-803E-33ADFE6FDE71}" type="sibTrans" cxnId="{621F5EB9-49F4-4040-9156-6DA0ED6531B6}">
      <dgm:prSet/>
      <dgm:spPr/>
      <dgm:t>
        <a:bodyPr/>
        <a:lstStyle/>
        <a:p>
          <a:endParaRPr lang="en-US"/>
        </a:p>
      </dgm:t>
    </dgm:pt>
    <dgm:pt modelId="{5CC51529-F591-4E4C-85C8-065F4FBA517F}">
      <dgm:prSet phldrT="[Text]" custT="1"/>
      <dgm:spPr/>
      <dgm:t>
        <a:bodyPr/>
        <a:lstStyle/>
        <a:p>
          <a:r>
            <a:rPr lang="en-US" sz="2000" b="1" dirty="0" smtClean="0">
              <a:latin typeface="Arial" panose="020B0604020202020204" pitchFamily="34" charset="0"/>
              <a:cs typeface="Arial" panose="020B0604020202020204" pitchFamily="34" charset="0"/>
            </a:rPr>
            <a:t>Increase Speed</a:t>
          </a:r>
          <a:endParaRPr lang="en-US" sz="2000" b="1" dirty="0">
            <a:latin typeface="Arial" panose="020B0604020202020204" pitchFamily="34" charset="0"/>
            <a:cs typeface="Arial" panose="020B0604020202020204" pitchFamily="34" charset="0"/>
          </a:endParaRPr>
        </a:p>
      </dgm:t>
    </dgm:pt>
    <dgm:pt modelId="{1C62844A-B7FE-4347-B78D-E1F86923C643}" type="parTrans" cxnId="{65FF334F-C865-4A24-8200-F1B44EF6A127}">
      <dgm:prSet/>
      <dgm:spPr/>
      <dgm:t>
        <a:bodyPr/>
        <a:lstStyle/>
        <a:p>
          <a:endParaRPr lang="en-US"/>
        </a:p>
      </dgm:t>
    </dgm:pt>
    <dgm:pt modelId="{75755CF8-2EB8-4261-BAC1-48612DBB7DF7}" type="sibTrans" cxnId="{65FF334F-C865-4A24-8200-F1B44EF6A127}">
      <dgm:prSet/>
      <dgm:spPr/>
      <dgm:t>
        <a:bodyPr/>
        <a:lstStyle/>
        <a:p>
          <a:endParaRPr lang="en-US"/>
        </a:p>
      </dgm:t>
    </dgm:pt>
    <dgm:pt modelId="{2E36D217-FC45-4AB2-8563-B8295841770B}">
      <dgm:prSet phldrT="[Text]" custT="1"/>
      <dgm:spPr/>
      <dgm:t>
        <a:bodyPr/>
        <a:lstStyle/>
        <a:p>
          <a:r>
            <a:rPr lang="en-US" sz="2000" b="1" dirty="0" smtClean="0">
              <a:latin typeface="Arial" panose="020B0604020202020204" pitchFamily="34" charset="0"/>
              <a:cs typeface="Arial" panose="020B0604020202020204" pitchFamily="34" charset="0"/>
            </a:rPr>
            <a:t>Manage Risk</a:t>
          </a:r>
          <a:endParaRPr lang="en-US" sz="2000" b="1" dirty="0">
            <a:latin typeface="Arial" panose="020B0604020202020204" pitchFamily="34" charset="0"/>
            <a:cs typeface="Arial" panose="020B0604020202020204" pitchFamily="34" charset="0"/>
          </a:endParaRPr>
        </a:p>
      </dgm:t>
    </dgm:pt>
    <dgm:pt modelId="{F4571FE2-2485-40CA-ABA2-4C5A2D4294F5}" type="parTrans" cxnId="{6BACACBE-4FB5-4E00-B0AE-BD8D3F0AF0A7}">
      <dgm:prSet/>
      <dgm:spPr/>
      <dgm:t>
        <a:bodyPr/>
        <a:lstStyle/>
        <a:p>
          <a:endParaRPr lang="en-US"/>
        </a:p>
      </dgm:t>
    </dgm:pt>
    <dgm:pt modelId="{555F2F74-3672-4BD5-8F0A-CBAD65618C46}" type="sibTrans" cxnId="{6BACACBE-4FB5-4E00-B0AE-BD8D3F0AF0A7}">
      <dgm:prSet/>
      <dgm:spPr/>
      <dgm:t>
        <a:bodyPr/>
        <a:lstStyle/>
        <a:p>
          <a:endParaRPr lang="en-US"/>
        </a:p>
      </dgm:t>
    </dgm:pt>
    <dgm:pt modelId="{D073AAC2-50BD-4890-8E13-5F24ED16B618}" type="pres">
      <dgm:prSet presAssocID="{0B44603D-2577-4204-9B2C-B40EFEBA1398}" presName="CompostProcess" presStyleCnt="0">
        <dgm:presLayoutVars>
          <dgm:dir/>
          <dgm:resizeHandles val="exact"/>
        </dgm:presLayoutVars>
      </dgm:prSet>
      <dgm:spPr/>
    </dgm:pt>
    <dgm:pt modelId="{FF8C858D-4A1B-4C88-921B-41959E7CA05D}" type="pres">
      <dgm:prSet presAssocID="{0B44603D-2577-4204-9B2C-B40EFEBA1398}" presName="arrow" presStyleLbl="bgShp" presStyleIdx="0" presStyleCnt="1" custScaleX="117647">
        <dgm:style>
          <a:lnRef idx="1">
            <a:schemeClr val="dk1"/>
          </a:lnRef>
          <a:fillRef idx="2">
            <a:schemeClr val="dk1"/>
          </a:fillRef>
          <a:effectRef idx="1">
            <a:schemeClr val="dk1"/>
          </a:effectRef>
          <a:fontRef idx="minor">
            <a:schemeClr val="dk1"/>
          </a:fontRef>
        </dgm:style>
      </dgm:prSet>
      <dgm:spPr>
        <a:gradFill flip="none" rotWithShape="0">
          <a:gsLst>
            <a:gs pos="0">
              <a:schemeClr val="dk1">
                <a:tint val="50000"/>
                <a:satMod val="300000"/>
              </a:schemeClr>
            </a:gs>
            <a:gs pos="35000">
              <a:schemeClr val="dk1">
                <a:tint val="37000"/>
                <a:satMod val="300000"/>
              </a:schemeClr>
            </a:gs>
            <a:gs pos="100000">
              <a:schemeClr val="dk1">
                <a:tint val="15000"/>
                <a:satMod val="350000"/>
              </a:schemeClr>
            </a:gs>
          </a:gsLst>
          <a:lin ang="5400000" scaled="1"/>
          <a:tileRect/>
        </a:gradFill>
        <a:ln/>
        <a:effectLst>
          <a:outerShdw blurRad="50800" dist="38100" dir="2700000" algn="tl" rotWithShape="0">
            <a:prstClr val="black">
              <a:alpha val="40000"/>
            </a:prstClr>
          </a:outerShdw>
        </a:effectLst>
      </dgm:spPr>
    </dgm:pt>
    <dgm:pt modelId="{88987360-940E-462E-B365-EA2D8D8B34F0}" type="pres">
      <dgm:prSet presAssocID="{0B44603D-2577-4204-9B2C-B40EFEBA1398}" presName="linearProcess" presStyleCnt="0"/>
      <dgm:spPr/>
    </dgm:pt>
    <dgm:pt modelId="{B27C6F25-1FAC-4B95-A99C-6D2B4FCB41FC}" type="pres">
      <dgm:prSet presAssocID="{4F6BF266-3453-4BAE-B554-8A67AC44BA46}" presName="textNode" presStyleLbl="node1" presStyleIdx="0" presStyleCnt="3" custScaleX="107308" custLinFactNeighborX="39568">
        <dgm:presLayoutVars>
          <dgm:bulletEnabled val="1"/>
        </dgm:presLayoutVars>
      </dgm:prSet>
      <dgm:spPr/>
      <dgm:t>
        <a:bodyPr/>
        <a:lstStyle/>
        <a:p>
          <a:endParaRPr lang="en-US"/>
        </a:p>
      </dgm:t>
    </dgm:pt>
    <dgm:pt modelId="{17CE1281-E75F-4307-BBEB-9309AEE76B7A}" type="pres">
      <dgm:prSet presAssocID="{8846179D-100A-4460-803E-33ADFE6FDE71}" presName="sibTrans" presStyleCnt="0"/>
      <dgm:spPr/>
    </dgm:pt>
    <dgm:pt modelId="{A05E1D61-97B0-4F87-A180-1C8F77BE138E}" type="pres">
      <dgm:prSet presAssocID="{5CC51529-F591-4E4C-85C8-065F4FBA517F}" presName="textNode" presStyleLbl="node1" presStyleIdx="1" presStyleCnt="3" custLinFactNeighborX="-16187">
        <dgm:presLayoutVars>
          <dgm:bulletEnabled val="1"/>
        </dgm:presLayoutVars>
      </dgm:prSet>
      <dgm:spPr/>
      <dgm:t>
        <a:bodyPr/>
        <a:lstStyle/>
        <a:p>
          <a:endParaRPr lang="en-US"/>
        </a:p>
      </dgm:t>
    </dgm:pt>
    <dgm:pt modelId="{960B895C-7FAC-4261-ABF4-4E911A4C9892}" type="pres">
      <dgm:prSet presAssocID="{75755CF8-2EB8-4261-BAC1-48612DBB7DF7}" presName="sibTrans" presStyleCnt="0"/>
      <dgm:spPr/>
    </dgm:pt>
    <dgm:pt modelId="{02054130-AB7B-44D1-8431-981C0C1AD550}" type="pres">
      <dgm:prSet presAssocID="{2E36D217-FC45-4AB2-8563-B8295841770B}" presName="textNode" presStyleLbl="node1" presStyleIdx="2" presStyleCnt="3" custLinFactNeighborX="-71745" custLinFactNeighborY="-1838">
        <dgm:presLayoutVars>
          <dgm:bulletEnabled val="1"/>
        </dgm:presLayoutVars>
      </dgm:prSet>
      <dgm:spPr/>
      <dgm:t>
        <a:bodyPr/>
        <a:lstStyle/>
        <a:p>
          <a:endParaRPr lang="en-US"/>
        </a:p>
      </dgm:t>
    </dgm:pt>
  </dgm:ptLst>
  <dgm:cxnLst>
    <dgm:cxn modelId="{65FF334F-C865-4A24-8200-F1B44EF6A127}" srcId="{0B44603D-2577-4204-9B2C-B40EFEBA1398}" destId="{5CC51529-F591-4E4C-85C8-065F4FBA517F}" srcOrd="1" destOrd="0" parTransId="{1C62844A-B7FE-4347-B78D-E1F86923C643}" sibTransId="{75755CF8-2EB8-4261-BAC1-48612DBB7DF7}"/>
    <dgm:cxn modelId="{621F5EB9-49F4-4040-9156-6DA0ED6531B6}" srcId="{0B44603D-2577-4204-9B2C-B40EFEBA1398}" destId="{4F6BF266-3453-4BAE-B554-8A67AC44BA46}" srcOrd="0" destOrd="0" parTransId="{5C47823A-CB5E-4F3C-A263-3E86D513EF41}" sibTransId="{8846179D-100A-4460-803E-33ADFE6FDE71}"/>
    <dgm:cxn modelId="{D62EBF79-EF48-4AB1-A981-FBFF102157DC}" type="presOf" srcId="{4F6BF266-3453-4BAE-B554-8A67AC44BA46}" destId="{B27C6F25-1FAC-4B95-A99C-6D2B4FCB41FC}" srcOrd="0" destOrd="0" presId="urn:microsoft.com/office/officeart/2005/8/layout/hProcess9"/>
    <dgm:cxn modelId="{C2D36AED-1D2D-4C19-9FA6-1FECBC55EB74}" type="presOf" srcId="{5CC51529-F591-4E4C-85C8-065F4FBA517F}" destId="{A05E1D61-97B0-4F87-A180-1C8F77BE138E}" srcOrd="0" destOrd="0" presId="urn:microsoft.com/office/officeart/2005/8/layout/hProcess9"/>
    <dgm:cxn modelId="{CE39A537-1288-4740-97C5-69C032345F97}" type="presOf" srcId="{0B44603D-2577-4204-9B2C-B40EFEBA1398}" destId="{D073AAC2-50BD-4890-8E13-5F24ED16B618}" srcOrd="0" destOrd="0" presId="urn:microsoft.com/office/officeart/2005/8/layout/hProcess9"/>
    <dgm:cxn modelId="{7C4F4145-2120-4E2D-B6DC-908CBC03B6C6}" type="presOf" srcId="{2E36D217-FC45-4AB2-8563-B8295841770B}" destId="{02054130-AB7B-44D1-8431-981C0C1AD550}" srcOrd="0" destOrd="0" presId="urn:microsoft.com/office/officeart/2005/8/layout/hProcess9"/>
    <dgm:cxn modelId="{6BACACBE-4FB5-4E00-B0AE-BD8D3F0AF0A7}" srcId="{0B44603D-2577-4204-9B2C-B40EFEBA1398}" destId="{2E36D217-FC45-4AB2-8563-B8295841770B}" srcOrd="2" destOrd="0" parTransId="{F4571FE2-2485-40CA-ABA2-4C5A2D4294F5}" sibTransId="{555F2F74-3672-4BD5-8F0A-CBAD65618C46}"/>
    <dgm:cxn modelId="{F88EABAB-BC05-4DC7-B433-D2BD8D885488}" type="presParOf" srcId="{D073AAC2-50BD-4890-8E13-5F24ED16B618}" destId="{FF8C858D-4A1B-4C88-921B-41959E7CA05D}" srcOrd="0" destOrd="0" presId="urn:microsoft.com/office/officeart/2005/8/layout/hProcess9"/>
    <dgm:cxn modelId="{F852AC9B-E41F-4EF8-80A7-B1634F213CD9}" type="presParOf" srcId="{D073AAC2-50BD-4890-8E13-5F24ED16B618}" destId="{88987360-940E-462E-B365-EA2D8D8B34F0}" srcOrd="1" destOrd="0" presId="urn:microsoft.com/office/officeart/2005/8/layout/hProcess9"/>
    <dgm:cxn modelId="{CE99EC26-B82E-4DF7-B317-63E0A7CB44D1}" type="presParOf" srcId="{88987360-940E-462E-B365-EA2D8D8B34F0}" destId="{B27C6F25-1FAC-4B95-A99C-6D2B4FCB41FC}" srcOrd="0" destOrd="0" presId="urn:microsoft.com/office/officeart/2005/8/layout/hProcess9"/>
    <dgm:cxn modelId="{19DF0979-BE1D-4186-8BBB-0F2DDDDA76F6}" type="presParOf" srcId="{88987360-940E-462E-B365-EA2D8D8B34F0}" destId="{17CE1281-E75F-4307-BBEB-9309AEE76B7A}" srcOrd="1" destOrd="0" presId="urn:microsoft.com/office/officeart/2005/8/layout/hProcess9"/>
    <dgm:cxn modelId="{FA9C415C-1003-4CAD-8FFD-AD052D0FEE56}" type="presParOf" srcId="{88987360-940E-462E-B365-EA2D8D8B34F0}" destId="{A05E1D61-97B0-4F87-A180-1C8F77BE138E}" srcOrd="2" destOrd="0" presId="urn:microsoft.com/office/officeart/2005/8/layout/hProcess9"/>
    <dgm:cxn modelId="{75BD37CD-DB98-4AAD-8941-27B9F0997A4D}" type="presParOf" srcId="{88987360-940E-462E-B365-EA2D8D8B34F0}" destId="{960B895C-7FAC-4261-ABF4-4E911A4C9892}" srcOrd="3" destOrd="0" presId="urn:microsoft.com/office/officeart/2005/8/layout/hProcess9"/>
    <dgm:cxn modelId="{971033F1-9650-4BC4-AF0F-2D5BE725C4A4}" type="presParOf" srcId="{88987360-940E-462E-B365-EA2D8D8B34F0}" destId="{02054130-AB7B-44D1-8431-981C0C1AD550}" srcOrd="4" destOrd="0" presId="urn:microsoft.com/office/officeart/2005/8/layout/hProcess9"/>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601C656-AC90-469E-A461-8998A7FE7620}"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FC6DCA9A-137A-4CB4-B1CE-2F59420858DA}">
      <dgm:prSet phldrT="[Text]"/>
      <dgm:spPr/>
      <dgm:t>
        <a:bodyPr/>
        <a:lstStyle/>
        <a:p>
          <a:r>
            <a:rPr lang="en-US" b="1" dirty="0" smtClean="0"/>
            <a:t>The beginning</a:t>
          </a:r>
          <a:endParaRPr lang="en-US" b="1" dirty="0"/>
        </a:p>
      </dgm:t>
    </dgm:pt>
    <dgm:pt modelId="{DC82B4D1-4943-4937-B313-819E4F79C479}" type="parTrans" cxnId="{70757923-A40C-45AA-A29D-1BDAB70FC4A1}">
      <dgm:prSet/>
      <dgm:spPr/>
      <dgm:t>
        <a:bodyPr/>
        <a:lstStyle/>
        <a:p>
          <a:endParaRPr lang="en-US"/>
        </a:p>
      </dgm:t>
    </dgm:pt>
    <dgm:pt modelId="{24E37FDD-7979-4A32-A34F-0BA948C89C6D}" type="sibTrans" cxnId="{70757923-A40C-45AA-A29D-1BDAB70FC4A1}">
      <dgm:prSet/>
      <dgm:spPr/>
      <dgm:t>
        <a:bodyPr/>
        <a:lstStyle/>
        <a:p>
          <a:endParaRPr lang="en-US"/>
        </a:p>
      </dgm:t>
    </dgm:pt>
    <dgm:pt modelId="{6B87C05D-57F2-47FD-8CCA-651903EDDBA5}">
      <dgm:prSet phldrT="[Text]"/>
      <dgm:spPr>
        <a:ln>
          <a:solidFill>
            <a:schemeClr val="accent1"/>
          </a:solidFill>
        </a:ln>
      </dgm:spPr>
      <dgm:t>
        <a:bodyPr/>
        <a:lstStyle/>
        <a:p>
          <a:r>
            <a:rPr lang="en-US" dirty="0" smtClean="0"/>
            <a:t>Phase I</a:t>
          </a:r>
          <a:endParaRPr lang="en-US" dirty="0"/>
        </a:p>
      </dgm:t>
    </dgm:pt>
    <dgm:pt modelId="{A9549C07-EC23-4310-A13D-7608EFAAEE1A}" type="parTrans" cxnId="{C310A830-192E-4B0B-948F-CC3395CE7AFC}">
      <dgm:prSet/>
      <dgm:spPr/>
      <dgm:t>
        <a:bodyPr/>
        <a:lstStyle/>
        <a:p>
          <a:endParaRPr lang="en-US"/>
        </a:p>
      </dgm:t>
    </dgm:pt>
    <dgm:pt modelId="{7D01D84B-9E3C-4C4A-9117-34C07E875FA7}" type="sibTrans" cxnId="{C310A830-192E-4B0B-948F-CC3395CE7AFC}">
      <dgm:prSet/>
      <dgm:spPr/>
      <dgm:t>
        <a:bodyPr/>
        <a:lstStyle/>
        <a:p>
          <a:endParaRPr lang="en-US"/>
        </a:p>
      </dgm:t>
    </dgm:pt>
    <dgm:pt modelId="{8C1D2B01-97A0-4100-AFEE-602A2AE153C5}">
      <dgm:prSet phldrT="[Text]"/>
      <dgm:spPr/>
      <dgm:t>
        <a:bodyPr/>
        <a:lstStyle/>
        <a:p>
          <a:r>
            <a:rPr lang="en-US" b="1" dirty="0" smtClean="0"/>
            <a:t>The journey</a:t>
          </a:r>
          <a:endParaRPr lang="en-US" b="1" dirty="0"/>
        </a:p>
      </dgm:t>
    </dgm:pt>
    <dgm:pt modelId="{554EAFCA-76CF-477F-B4C4-342603034DEB}" type="parTrans" cxnId="{03CE1A7F-FFAD-44EB-A1C4-D59E8C268162}">
      <dgm:prSet/>
      <dgm:spPr/>
      <dgm:t>
        <a:bodyPr/>
        <a:lstStyle/>
        <a:p>
          <a:endParaRPr lang="en-US"/>
        </a:p>
      </dgm:t>
    </dgm:pt>
    <dgm:pt modelId="{14530D26-2A83-4D06-B8EA-9878CA2CA1B7}" type="sibTrans" cxnId="{03CE1A7F-FFAD-44EB-A1C4-D59E8C268162}">
      <dgm:prSet/>
      <dgm:spPr/>
      <dgm:t>
        <a:bodyPr/>
        <a:lstStyle/>
        <a:p>
          <a:endParaRPr lang="en-US"/>
        </a:p>
      </dgm:t>
    </dgm:pt>
    <dgm:pt modelId="{78044BCD-3095-4FA4-9A33-07B099630AEA}">
      <dgm:prSet phldrT="[Text]"/>
      <dgm:spPr>
        <a:ln>
          <a:solidFill>
            <a:schemeClr val="accent1"/>
          </a:solidFill>
        </a:ln>
      </dgm:spPr>
      <dgm:t>
        <a:bodyPr/>
        <a:lstStyle/>
        <a:p>
          <a:r>
            <a:rPr lang="en-US" dirty="0" smtClean="0"/>
            <a:t>Phase II</a:t>
          </a:r>
          <a:endParaRPr lang="en-US" dirty="0"/>
        </a:p>
      </dgm:t>
    </dgm:pt>
    <dgm:pt modelId="{56D26E84-A1AA-409B-88C6-C857BE04040E}" type="parTrans" cxnId="{D8CF8FC9-2B1E-459D-8C3E-D70DE55C7DB9}">
      <dgm:prSet/>
      <dgm:spPr/>
      <dgm:t>
        <a:bodyPr/>
        <a:lstStyle/>
        <a:p>
          <a:endParaRPr lang="en-US"/>
        </a:p>
      </dgm:t>
    </dgm:pt>
    <dgm:pt modelId="{DDF28B64-7A48-4CD9-9C60-A248ADBD91A8}" type="sibTrans" cxnId="{D8CF8FC9-2B1E-459D-8C3E-D70DE55C7DB9}">
      <dgm:prSet/>
      <dgm:spPr/>
      <dgm:t>
        <a:bodyPr/>
        <a:lstStyle/>
        <a:p>
          <a:endParaRPr lang="en-US"/>
        </a:p>
      </dgm:t>
    </dgm:pt>
    <dgm:pt modelId="{90A88B23-9111-476E-8519-511C44499998}">
      <dgm:prSet phldrT="[Text]"/>
      <dgm:spPr/>
      <dgm:t>
        <a:bodyPr/>
        <a:lstStyle/>
        <a:p>
          <a:r>
            <a:rPr lang="en-US" b="1" dirty="0" smtClean="0"/>
            <a:t>The new beginning</a:t>
          </a:r>
          <a:endParaRPr lang="en-US" b="1" dirty="0"/>
        </a:p>
      </dgm:t>
    </dgm:pt>
    <dgm:pt modelId="{55A7FED8-4C15-4786-9F5F-E6BB9AF715C7}" type="parTrans" cxnId="{88FE4482-6044-4EBE-BA6B-36454893F76A}">
      <dgm:prSet/>
      <dgm:spPr/>
      <dgm:t>
        <a:bodyPr/>
        <a:lstStyle/>
        <a:p>
          <a:endParaRPr lang="en-US"/>
        </a:p>
      </dgm:t>
    </dgm:pt>
    <dgm:pt modelId="{4EF789D3-0574-4BE1-B338-1B95C970152F}" type="sibTrans" cxnId="{88FE4482-6044-4EBE-BA6B-36454893F76A}">
      <dgm:prSet/>
      <dgm:spPr/>
      <dgm:t>
        <a:bodyPr/>
        <a:lstStyle/>
        <a:p>
          <a:endParaRPr lang="en-US"/>
        </a:p>
      </dgm:t>
    </dgm:pt>
    <dgm:pt modelId="{DB70BA35-3DAC-4C4C-8A5F-D3E5551739A0}">
      <dgm:prSet phldrT="[Text]"/>
      <dgm:spPr>
        <a:ln>
          <a:solidFill>
            <a:schemeClr val="accent1"/>
          </a:solidFill>
        </a:ln>
      </dgm:spPr>
      <dgm:t>
        <a:bodyPr/>
        <a:lstStyle/>
        <a:p>
          <a:r>
            <a:rPr lang="en-US" dirty="0" smtClean="0"/>
            <a:t>Phase III</a:t>
          </a:r>
          <a:endParaRPr lang="en-US" dirty="0"/>
        </a:p>
      </dgm:t>
    </dgm:pt>
    <dgm:pt modelId="{74E9EC2C-2989-40F1-BB1A-F63DA3B4C85D}" type="parTrans" cxnId="{5BF48FDB-BACD-4F28-B4D5-CB473B6AC769}">
      <dgm:prSet/>
      <dgm:spPr/>
      <dgm:t>
        <a:bodyPr/>
        <a:lstStyle/>
        <a:p>
          <a:endParaRPr lang="en-US"/>
        </a:p>
      </dgm:t>
    </dgm:pt>
    <dgm:pt modelId="{960108CE-7625-41AE-A142-1D7AB943E11A}" type="sibTrans" cxnId="{5BF48FDB-BACD-4F28-B4D5-CB473B6AC769}">
      <dgm:prSet/>
      <dgm:spPr/>
      <dgm:t>
        <a:bodyPr/>
        <a:lstStyle/>
        <a:p>
          <a:endParaRPr lang="en-US"/>
        </a:p>
      </dgm:t>
    </dgm:pt>
    <dgm:pt modelId="{DE402B3F-D23D-4224-BA06-170328808EC0}" type="pres">
      <dgm:prSet presAssocID="{D601C656-AC90-469E-A461-8998A7FE7620}" presName="theList" presStyleCnt="0">
        <dgm:presLayoutVars>
          <dgm:dir/>
          <dgm:animLvl val="lvl"/>
          <dgm:resizeHandles val="exact"/>
        </dgm:presLayoutVars>
      </dgm:prSet>
      <dgm:spPr/>
      <dgm:t>
        <a:bodyPr/>
        <a:lstStyle/>
        <a:p>
          <a:endParaRPr lang="en-US"/>
        </a:p>
      </dgm:t>
    </dgm:pt>
    <dgm:pt modelId="{FFAB422B-EE28-4B20-9C79-94D1F93B25E4}" type="pres">
      <dgm:prSet presAssocID="{FC6DCA9A-137A-4CB4-B1CE-2F59420858DA}" presName="compNode" presStyleCnt="0"/>
      <dgm:spPr/>
    </dgm:pt>
    <dgm:pt modelId="{AF937CB8-5FBD-4481-89F9-CE47F32C088A}" type="pres">
      <dgm:prSet presAssocID="{FC6DCA9A-137A-4CB4-B1CE-2F59420858DA}" presName="noGeometry" presStyleCnt="0"/>
      <dgm:spPr/>
    </dgm:pt>
    <dgm:pt modelId="{17147243-28F4-4917-8DE8-B07296E75D11}" type="pres">
      <dgm:prSet presAssocID="{FC6DCA9A-137A-4CB4-B1CE-2F59420858DA}" presName="childTextVisible" presStyleLbl="bgAccFollowNode1" presStyleIdx="0" presStyleCnt="3" custScaleX="103677">
        <dgm:presLayoutVars>
          <dgm:bulletEnabled val="1"/>
        </dgm:presLayoutVars>
      </dgm:prSet>
      <dgm:spPr/>
      <dgm:t>
        <a:bodyPr/>
        <a:lstStyle/>
        <a:p>
          <a:endParaRPr lang="en-US"/>
        </a:p>
      </dgm:t>
    </dgm:pt>
    <dgm:pt modelId="{E6083B36-27A0-4143-89D5-5E0E90ABF14E}" type="pres">
      <dgm:prSet presAssocID="{FC6DCA9A-137A-4CB4-B1CE-2F59420858DA}" presName="childTextHidden" presStyleLbl="bgAccFollowNode1" presStyleIdx="0" presStyleCnt="3"/>
      <dgm:spPr/>
      <dgm:t>
        <a:bodyPr/>
        <a:lstStyle/>
        <a:p>
          <a:endParaRPr lang="en-US"/>
        </a:p>
      </dgm:t>
    </dgm:pt>
    <dgm:pt modelId="{FF04136F-61D5-449C-AACB-77514A955AA4}" type="pres">
      <dgm:prSet presAssocID="{FC6DCA9A-137A-4CB4-B1CE-2F59420858DA}" presName="parentText" presStyleLbl="node1" presStyleIdx="0" presStyleCnt="3">
        <dgm:presLayoutVars>
          <dgm:chMax val="1"/>
          <dgm:bulletEnabled val="1"/>
        </dgm:presLayoutVars>
      </dgm:prSet>
      <dgm:spPr/>
      <dgm:t>
        <a:bodyPr/>
        <a:lstStyle/>
        <a:p>
          <a:endParaRPr lang="en-US"/>
        </a:p>
      </dgm:t>
    </dgm:pt>
    <dgm:pt modelId="{44B92D18-2D9B-4336-B8B1-DBC96BC744E0}" type="pres">
      <dgm:prSet presAssocID="{FC6DCA9A-137A-4CB4-B1CE-2F59420858DA}" presName="aSpace" presStyleCnt="0"/>
      <dgm:spPr/>
    </dgm:pt>
    <dgm:pt modelId="{D763105F-84BC-4526-87ED-0D1880AAB6B3}" type="pres">
      <dgm:prSet presAssocID="{8C1D2B01-97A0-4100-AFEE-602A2AE153C5}" presName="compNode" presStyleCnt="0"/>
      <dgm:spPr/>
    </dgm:pt>
    <dgm:pt modelId="{79F0FAD5-F24A-477F-8DBA-7A68CF9DE7FD}" type="pres">
      <dgm:prSet presAssocID="{8C1D2B01-97A0-4100-AFEE-602A2AE153C5}" presName="noGeometry" presStyleCnt="0"/>
      <dgm:spPr/>
    </dgm:pt>
    <dgm:pt modelId="{36CE334B-8B50-43D4-89D9-7A28BF001ED1}" type="pres">
      <dgm:prSet presAssocID="{8C1D2B01-97A0-4100-AFEE-602A2AE153C5}" presName="childTextVisible" presStyleLbl="bgAccFollowNode1" presStyleIdx="1" presStyleCnt="3" custScaleX="99810">
        <dgm:presLayoutVars>
          <dgm:bulletEnabled val="1"/>
        </dgm:presLayoutVars>
      </dgm:prSet>
      <dgm:spPr/>
      <dgm:t>
        <a:bodyPr/>
        <a:lstStyle/>
        <a:p>
          <a:endParaRPr lang="en-US"/>
        </a:p>
      </dgm:t>
    </dgm:pt>
    <dgm:pt modelId="{1041A428-9A6C-4A03-A885-97D74ED40117}" type="pres">
      <dgm:prSet presAssocID="{8C1D2B01-97A0-4100-AFEE-602A2AE153C5}" presName="childTextHidden" presStyleLbl="bgAccFollowNode1" presStyleIdx="1" presStyleCnt="3"/>
      <dgm:spPr/>
      <dgm:t>
        <a:bodyPr/>
        <a:lstStyle/>
        <a:p>
          <a:endParaRPr lang="en-US"/>
        </a:p>
      </dgm:t>
    </dgm:pt>
    <dgm:pt modelId="{F87FFDB2-4533-4B72-BC26-48219E4EEB0E}" type="pres">
      <dgm:prSet presAssocID="{8C1D2B01-97A0-4100-AFEE-602A2AE153C5}" presName="parentText" presStyleLbl="node1" presStyleIdx="1" presStyleCnt="3">
        <dgm:presLayoutVars>
          <dgm:chMax val="1"/>
          <dgm:bulletEnabled val="1"/>
        </dgm:presLayoutVars>
      </dgm:prSet>
      <dgm:spPr/>
      <dgm:t>
        <a:bodyPr/>
        <a:lstStyle/>
        <a:p>
          <a:endParaRPr lang="en-US"/>
        </a:p>
      </dgm:t>
    </dgm:pt>
    <dgm:pt modelId="{D5BA502F-F1B5-4622-86FC-DAC2DB674271}" type="pres">
      <dgm:prSet presAssocID="{8C1D2B01-97A0-4100-AFEE-602A2AE153C5}" presName="aSpace" presStyleCnt="0"/>
      <dgm:spPr/>
    </dgm:pt>
    <dgm:pt modelId="{A2C62D83-AD97-420B-A3FB-E9926F5F61BD}" type="pres">
      <dgm:prSet presAssocID="{90A88B23-9111-476E-8519-511C44499998}" presName="compNode" presStyleCnt="0"/>
      <dgm:spPr/>
    </dgm:pt>
    <dgm:pt modelId="{8645BABB-5F54-485C-95CB-31B48FD13284}" type="pres">
      <dgm:prSet presAssocID="{90A88B23-9111-476E-8519-511C44499998}" presName="noGeometry" presStyleCnt="0"/>
      <dgm:spPr/>
    </dgm:pt>
    <dgm:pt modelId="{10D6870A-7E7F-433E-9BC1-51BDA2521041}" type="pres">
      <dgm:prSet presAssocID="{90A88B23-9111-476E-8519-511C44499998}" presName="childTextVisible" presStyleLbl="bgAccFollowNode1" presStyleIdx="2" presStyleCnt="3" custLinFactNeighborX="11" custLinFactNeighborY="526">
        <dgm:presLayoutVars>
          <dgm:bulletEnabled val="1"/>
        </dgm:presLayoutVars>
      </dgm:prSet>
      <dgm:spPr/>
      <dgm:t>
        <a:bodyPr/>
        <a:lstStyle/>
        <a:p>
          <a:endParaRPr lang="en-US"/>
        </a:p>
      </dgm:t>
    </dgm:pt>
    <dgm:pt modelId="{8A1C7935-74B9-4448-ADD6-261601C9B220}" type="pres">
      <dgm:prSet presAssocID="{90A88B23-9111-476E-8519-511C44499998}" presName="childTextHidden" presStyleLbl="bgAccFollowNode1" presStyleIdx="2" presStyleCnt="3"/>
      <dgm:spPr/>
      <dgm:t>
        <a:bodyPr/>
        <a:lstStyle/>
        <a:p>
          <a:endParaRPr lang="en-US"/>
        </a:p>
      </dgm:t>
    </dgm:pt>
    <dgm:pt modelId="{54D1C549-B4C2-431D-A815-6B9489697CF1}" type="pres">
      <dgm:prSet presAssocID="{90A88B23-9111-476E-8519-511C44499998}" presName="parentText" presStyleLbl="node1" presStyleIdx="2" presStyleCnt="3">
        <dgm:presLayoutVars>
          <dgm:chMax val="1"/>
          <dgm:bulletEnabled val="1"/>
        </dgm:presLayoutVars>
      </dgm:prSet>
      <dgm:spPr/>
      <dgm:t>
        <a:bodyPr/>
        <a:lstStyle/>
        <a:p>
          <a:endParaRPr lang="en-US"/>
        </a:p>
      </dgm:t>
    </dgm:pt>
  </dgm:ptLst>
  <dgm:cxnLst>
    <dgm:cxn modelId="{D8CF8FC9-2B1E-459D-8C3E-D70DE55C7DB9}" srcId="{8C1D2B01-97A0-4100-AFEE-602A2AE153C5}" destId="{78044BCD-3095-4FA4-9A33-07B099630AEA}" srcOrd="0" destOrd="0" parTransId="{56D26E84-A1AA-409B-88C6-C857BE04040E}" sibTransId="{DDF28B64-7A48-4CD9-9C60-A248ADBD91A8}"/>
    <dgm:cxn modelId="{A87C48B5-4E02-452A-A5DE-43226A5083C1}" type="presOf" srcId="{DB70BA35-3DAC-4C4C-8A5F-D3E5551739A0}" destId="{10D6870A-7E7F-433E-9BC1-51BDA2521041}" srcOrd="0" destOrd="0" presId="urn:microsoft.com/office/officeart/2005/8/layout/hProcess6"/>
    <dgm:cxn modelId="{25124D2A-A331-46A0-9E84-14FD2B1128D7}" type="presOf" srcId="{DB70BA35-3DAC-4C4C-8A5F-D3E5551739A0}" destId="{8A1C7935-74B9-4448-ADD6-261601C9B220}" srcOrd="1" destOrd="0" presId="urn:microsoft.com/office/officeart/2005/8/layout/hProcess6"/>
    <dgm:cxn modelId="{88FE4482-6044-4EBE-BA6B-36454893F76A}" srcId="{D601C656-AC90-469E-A461-8998A7FE7620}" destId="{90A88B23-9111-476E-8519-511C44499998}" srcOrd="2" destOrd="0" parTransId="{55A7FED8-4C15-4786-9F5F-E6BB9AF715C7}" sibTransId="{4EF789D3-0574-4BE1-B338-1B95C970152F}"/>
    <dgm:cxn modelId="{5BF48FDB-BACD-4F28-B4D5-CB473B6AC769}" srcId="{90A88B23-9111-476E-8519-511C44499998}" destId="{DB70BA35-3DAC-4C4C-8A5F-D3E5551739A0}" srcOrd="0" destOrd="0" parTransId="{74E9EC2C-2989-40F1-BB1A-F63DA3B4C85D}" sibTransId="{960108CE-7625-41AE-A142-1D7AB943E11A}"/>
    <dgm:cxn modelId="{D4685D8E-9AEF-4FD3-9323-2AF67341D8C1}" type="presOf" srcId="{D601C656-AC90-469E-A461-8998A7FE7620}" destId="{DE402B3F-D23D-4224-BA06-170328808EC0}" srcOrd="0" destOrd="0" presId="urn:microsoft.com/office/officeart/2005/8/layout/hProcess6"/>
    <dgm:cxn modelId="{70757923-A40C-45AA-A29D-1BDAB70FC4A1}" srcId="{D601C656-AC90-469E-A461-8998A7FE7620}" destId="{FC6DCA9A-137A-4CB4-B1CE-2F59420858DA}" srcOrd="0" destOrd="0" parTransId="{DC82B4D1-4943-4937-B313-819E4F79C479}" sibTransId="{24E37FDD-7979-4A32-A34F-0BA948C89C6D}"/>
    <dgm:cxn modelId="{18ED0A89-1737-47CA-A7F4-21AE331CBB38}" type="presOf" srcId="{78044BCD-3095-4FA4-9A33-07B099630AEA}" destId="{1041A428-9A6C-4A03-A885-97D74ED40117}" srcOrd="1" destOrd="0" presId="urn:microsoft.com/office/officeart/2005/8/layout/hProcess6"/>
    <dgm:cxn modelId="{5672CA31-2A73-4591-BAEF-CD2361022F36}" type="presOf" srcId="{6B87C05D-57F2-47FD-8CCA-651903EDDBA5}" destId="{E6083B36-27A0-4143-89D5-5E0E90ABF14E}" srcOrd="1" destOrd="0" presId="urn:microsoft.com/office/officeart/2005/8/layout/hProcess6"/>
    <dgm:cxn modelId="{1A076EC8-9965-4C26-A9DD-2CFB388DD010}" type="presOf" srcId="{78044BCD-3095-4FA4-9A33-07B099630AEA}" destId="{36CE334B-8B50-43D4-89D9-7A28BF001ED1}" srcOrd="0" destOrd="0" presId="urn:microsoft.com/office/officeart/2005/8/layout/hProcess6"/>
    <dgm:cxn modelId="{03CE1A7F-FFAD-44EB-A1C4-D59E8C268162}" srcId="{D601C656-AC90-469E-A461-8998A7FE7620}" destId="{8C1D2B01-97A0-4100-AFEE-602A2AE153C5}" srcOrd="1" destOrd="0" parTransId="{554EAFCA-76CF-477F-B4C4-342603034DEB}" sibTransId="{14530D26-2A83-4D06-B8EA-9878CA2CA1B7}"/>
    <dgm:cxn modelId="{C310A830-192E-4B0B-948F-CC3395CE7AFC}" srcId="{FC6DCA9A-137A-4CB4-B1CE-2F59420858DA}" destId="{6B87C05D-57F2-47FD-8CCA-651903EDDBA5}" srcOrd="0" destOrd="0" parTransId="{A9549C07-EC23-4310-A13D-7608EFAAEE1A}" sibTransId="{7D01D84B-9E3C-4C4A-9117-34C07E875FA7}"/>
    <dgm:cxn modelId="{7A07C755-135E-4DA6-AA11-AF555C8330D2}" type="presOf" srcId="{6B87C05D-57F2-47FD-8CCA-651903EDDBA5}" destId="{17147243-28F4-4917-8DE8-B07296E75D11}" srcOrd="0" destOrd="0" presId="urn:microsoft.com/office/officeart/2005/8/layout/hProcess6"/>
    <dgm:cxn modelId="{70D7EFA4-E055-40CB-80CF-41D1793E9081}" type="presOf" srcId="{90A88B23-9111-476E-8519-511C44499998}" destId="{54D1C549-B4C2-431D-A815-6B9489697CF1}" srcOrd="0" destOrd="0" presId="urn:microsoft.com/office/officeart/2005/8/layout/hProcess6"/>
    <dgm:cxn modelId="{A20ED0EA-4DF8-4D3E-A085-C02CE4D82689}" type="presOf" srcId="{FC6DCA9A-137A-4CB4-B1CE-2F59420858DA}" destId="{FF04136F-61D5-449C-AACB-77514A955AA4}" srcOrd="0" destOrd="0" presId="urn:microsoft.com/office/officeart/2005/8/layout/hProcess6"/>
    <dgm:cxn modelId="{F2751AE4-4C49-4D64-81EF-3F8F0BCC1F4B}" type="presOf" srcId="{8C1D2B01-97A0-4100-AFEE-602A2AE153C5}" destId="{F87FFDB2-4533-4B72-BC26-48219E4EEB0E}" srcOrd="0" destOrd="0" presId="urn:microsoft.com/office/officeart/2005/8/layout/hProcess6"/>
    <dgm:cxn modelId="{7CE62C4F-83B7-403D-8084-94E2B881F20B}" type="presParOf" srcId="{DE402B3F-D23D-4224-BA06-170328808EC0}" destId="{FFAB422B-EE28-4B20-9C79-94D1F93B25E4}" srcOrd="0" destOrd="0" presId="urn:microsoft.com/office/officeart/2005/8/layout/hProcess6"/>
    <dgm:cxn modelId="{4CC74C47-162A-49DE-8B91-272EAD459EE1}" type="presParOf" srcId="{FFAB422B-EE28-4B20-9C79-94D1F93B25E4}" destId="{AF937CB8-5FBD-4481-89F9-CE47F32C088A}" srcOrd="0" destOrd="0" presId="urn:microsoft.com/office/officeart/2005/8/layout/hProcess6"/>
    <dgm:cxn modelId="{B8A7A686-2755-45AF-BCC9-1EF951ED4621}" type="presParOf" srcId="{FFAB422B-EE28-4B20-9C79-94D1F93B25E4}" destId="{17147243-28F4-4917-8DE8-B07296E75D11}" srcOrd="1" destOrd="0" presId="urn:microsoft.com/office/officeart/2005/8/layout/hProcess6"/>
    <dgm:cxn modelId="{DC7F5EAC-9EEE-40C1-9F55-6FDFAB4D601C}" type="presParOf" srcId="{FFAB422B-EE28-4B20-9C79-94D1F93B25E4}" destId="{E6083B36-27A0-4143-89D5-5E0E90ABF14E}" srcOrd="2" destOrd="0" presId="urn:microsoft.com/office/officeart/2005/8/layout/hProcess6"/>
    <dgm:cxn modelId="{AC746542-91FB-41BF-9023-B63AE43D06EB}" type="presParOf" srcId="{FFAB422B-EE28-4B20-9C79-94D1F93B25E4}" destId="{FF04136F-61D5-449C-AACB-77514A955AA4}" srcOrd="3" destOrd="0" presId="urn:microsoft.com/office/officeart/2005/8/layout/hProcess6"/>
    <dgm:cxn modelId="{8858543A-EFFD-4196-8E06-77BF4D4F0735}" type="presParOf" srcId="{DE402B3F-D23D-4224-BA06-170328808EC0}" destId="{44B92D18-2D9B-4336-B8B1-DBC96BC744E0}" srcOrd="1" destOrd="0" presId="urn:microsoft.com/office/officeart/2005/8/layout/hProcess6"/>
    <dgm:cxn modelId="{D87C9FBA-AD29-437B-BD0F-EA2B4130BC23}" type="presParOf" srcId="{DE402B3F-D23D-4224-BA06-170328808EC0}" destId="{D763105F-84BC-4526-87ED-0D1880AAB6B3}" srcOrd="2" destOrd="0" presId="urn:microsoft.com/office/officeart/2005/8/layout/hProcess6"/>
    <dgm:cxn modelId="{8E3381B7-617B-42E9-943A-79FE11A7CB29}" type="presParOf" srcId="{D763105F-84BC-4526-87ED-0D1880AAB6B3}" destId="{79F0FAD5-F24A-477F-8DBA-7A68CF9DE7FD}" srcOrd="0" destOrd="0" presId="urn:microsoft.com/office/officeart/2005/8/layout/hProcess6"/>
    <dgm:cxn modelId="{B5C7B422-71D1-4494-9FFB-62E6007942FC}" type="presParOf" srcId="{D763105F-84BC-4526-87ED-0D1880AAB6B3}" destId="{36CE334B-8B50-43D4-89D9-7A28BF001ED1}" srcOrd="1" destOrd="0" presId="urn:microsoft.com/office/officeart/2005/8/layout/hProcess6"/>
    <dgm:cxn modelId="{89153F96-3716-4DA6-9BFB-F401C8FE8A93}" type="presParOf" srcId="{D763105F-84BC-4526-87ED-0D1880AAB6B3}" destId="{1041A428-9A6C-4A03-A885-97D74ED40117}" srcOrd="2" destOrd="0" presId="urn:microsoft.com/office/officeart/2005/8/layout/hProcess6"/>
    <dgm:cxn modelId="{D5AE539B-F9E1-46DC-81F9-CD6FCD89E863}" type="presParOf" srcId="{D763105F-84BC-4526-87ED-0D1880AAB6B3}" destId="{F87FFDB2-4533-4B72-BC26-48219E4EEB0E}" srcOrd="3" destOrd="0" presId="urn:microsoft.com/office/officeart/2005/8/layout/hProcess6"/>
    <dgm:cxn modelId="{43B969FD-F43C-446A-84D1-39D64B856699}" type="presParOf" srcId="{DE402B3F-D23D-4224-BA06-170328808EC0}" destId="{D5BA502F-F1B5-4622-86FC-DAC2DB674271}" srcOrd="3" destOrd="0" presId="urn:microsoft.com/office/officeart/2005/8/layout/hProcess6"/>
    <dgm:cxn modelId="{F1C7ED21-B610-4F85-9B1B-DE856E95AC26}" type="presParOf" srcId="{DE402B3F-D23D-4224-BA06-170328808EC0}" destId="{A2C62D83-AD97-420B-A3FB-E9926F5F61BD}" srcOrd="4" destOrd="0" presId="urn:microsoft.com/office/officeart/2005/8/layout/hProcess6"/>
    <dgm:cxn modelId="{6F213F95-062A-47DE-8A5A-FE21D77065BA}" type="presParOf" srcId="{A2C62D83-AD97-420B-A3FB-E9926F5F61BD}" destId="{8645BABB-5F54-485C-95CB-31B48FD13284}" srcOrd="0" destOrd="0" presId="urn:microsoft.com/office/officeart/2005/8/layout/hProcess6"/>
    <dgm:cxn modelId="{26B58D00-A1F3-42E2-9DD4-9889EC17D513}" type="presParOf" srcId="{A2C62D83-AD97-420B-A3FB-E9926F5F61BD}" destId="{10D6870A-7E7F-433E-9BC1-51BDA2521041}" srcOrd="1" destOrd="0" presId="urn:microsoft.com/office/officeart/2005/8/layout/hProcess6"/>
    <dgm:cxn modelId="{D3C21059-847E-4EAB-ACB0-223E551402D2}" type="presParOf" srcId="{A2C62D83-AD97-420B-A3FB-E9926F5F61BD}" destId="{8A1C7935-74B9-4448-ADD6-261601C9B220}" srcOrd="2" destOrd="0" presId="urn:microsoft.com/office/officeart/2005/8/layout/hProcess6"/>
    <dgm:cxn modelId="{7FFC3D48-36E9-4425-8BB5-4578BF05ED74}" type="presParOf" srcId="{A2C62D83-AD97-420B-A3FB-E9926F5F61BD}" destId="{54D1C549-B4C2-431D-A815-6B9489697CF1}"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62609F4-C9C3-495E-B058-BB5902BC7B23}"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en-US"/>
        </a:p>
      </dgm:t>
    </dgm:pt>
    <dgm:pt modelId="{F4D29AB9-676D-4B2F-A54C-1A19A1104247}">
      <dgm:prSet phldrT="[Text]"/>
      <dgm:spPr/>
      <dgm:t>
        <a:bodyPr/>
        <a:lstStyle/>
        <a:p>
          <a:r>
            <a:rPr lang="en-US" b="1" i="1" baseline="0" dirty="0" smtClean="0"/>
            <a:t>TIR’s @ SOFIC</a:t>
          </a:r>
          <a:endParaRPr lang="en-US" b="1" i="1" baseline="0" dirty="0"/>
        </a:p>
      </dgm:t>
    </dgm:pt>
    <dgm:pt modelId="{C00CF010-A4DA-4178-9FC7-5035BA6E1F91}" type="parTrans" cxnId="{2FD32900-BFD5-40E0-907B-FCB14F28F88B}">
      <dgm:prSet/>
      <dgm:spPr/>
      <dgm:t>
        <a:bodyPr/>
        <a:lstStyle/>
        <a:p>
          <a:endParaRPr lang="en-US"/>
        </a:p>
      </dgm:t>
    </dgm:pt>
    <dgm:pt modelId="{0E9389B2-59B4-4CA2-8EEF-A946937CEC6B}" type="sibTrans" cxnId="{2FD32900-BFD5-40E0-907B-FCB14F28F88B}">
      <dgm:prSet/>
      <dgm:spPr/>
      <dgm:t>
        <a:bodyPr/>
        <a:lstStyle/>
        <a:p>
          <a:endParaRPr lang="en-US"/>
        </a:p>
      </dgm:t>
    </dgm:pt>
    <dgm:pt modelId="{2E8E3FDA-30D9-48BE-9CA6-4879FAECFA07}">
      <dgm:prSet phldrT="[Text]"/>
      <dgm:spPr/>
      <dgm:t>
        <a:bodyPr/>
        <a:lstStyle/>
        <a:p>
          <a:r>
            <a:rPr lang="en-US" b="1" i="1" baseline="0" dirty="0" err="1" smtClean="0"/>
            <a:t>FedBizOps</a:t>
          </a:r>
          <a:endParaRPr lang="en-US" b="1" i="1" baseline="0" dirty="0"/>
        </a:p>
      </dgm:t>
    </dgm:pt>
    <dgm:pt modelId="{FF31CF3B-6A48-4C6D-9164-C4E5D668B02A}" type="parTrans" cxnId="{1C4FEB4F-0000-4756-AED9-EF87BDE7E2F6}">
      <dgm:prSet/>
      <dgm:spPr/>
      <dgm:t>
        <a:bodyPr/>
        <a:lstStyle/>
        <a:p>
          <a:endParaRPr lang="en-US"/>
        </a:p>
      </dgm:t>
    </dgm:pt>
    <dgm:pt modelId="{95AC5D39-5661-4671-9A87-34C177D09968}" type="sibTrans" cxnId="{1C4FEB4F-0000-4756-AED9-EF87BDE7E2F6}">
      <dgm:prSet/>
      <dgm:spPr/>
      <dgm:t>
        <a:bodyPr/>
        <a:lstStyle/>
        <a:p>
          <a:endParaRPr lang="en-US"/>
        </a:p>
      </dgm:t>
    </dgm:pt>
    <dgm:pt modelId="{F90BE254-9EC9-4282-87B9-467BDC8107F6}">
      <dgm:prSet phldrT="[Text]"/>
      <dgm:spPr/>
      <dgm:t>
        <a:bodyPr/>
        <a:lstStyle/>
        <a:p>
          <a:r>
            <a:rPr lang="en-US" b="1" i="1" baseline="0" dirty="0" smtClean="0"/>
            <a:t>SOFWIC</a:t>
          </a:r>
          <a:endParaRPr lang="en-US" b="1" i="1" baseline="0" dirty="0"/>
        </a:p>
      </dgm:t>
    </dgm:pt>
    <dgm:pt modelId="{71462BD2-C025-467E-BBA8-51AE93CFC57E}" type="parTrans" cxnId="{75003D1B-547C-4C80-A86D-C1E172505C00}">
      <dgm:prSet/>
      <dgm:spPr/>
      <dgm:t>
        <a:bodyPr/>
        <a:lstStyle/>
        <a:p>
          <a:endParaRPr lang="en-US"/>
        </a:p>
      </dgm:t>
    </dgm:pt>
    <dgm:pt modelId="{16A6DA5F-8B1A-48F1-B261-964CCAB27352}" type="sibTrans" cxnId="{75003D1B-547C-4C80-A86D-C1E172505C00}">
      <dgm:prSet/>
      <dgm:spPr/>
      <dgm:t>
        <a:bodyPr/>
        <a:lstStyle/>
        <a:p>
          <a:endParaRPr lang="en-US"/>
        </a:p>
      </dgm:t>
    </dgm:pt>
    <dgm:pt modelId="{9FEB6C24-C838-4C63-A26C-8F13B7E7CDAD}">
      <dgm:prSet phldrT="[Text]"/>
      <dgm:spPr/>
      <dgm:t>
        <a:bodyPr/>
        <a:lstStyle/>
        <a:p>
          <a:r>
            <a:rPr lang="en-US" b="1" i="1" baseline="0" dirty="0" err="1" smtClean="0"/>
            <a:t>Eval</a:t>
          </a:r>
          <a:r>
            <a:rPr lang="en-US" b="1" i="1" baseline="0" dirty="0" smtClean="0"/>
            <a:t> Papers </a:t>
          </a:r>
          <a:endParaRPr lang="en-US" b="1" i="1" baseline="0" dirty="0"/>
        </a:p>
      </dgm:t>
    </dgm:pt>
    <dgm:pt modelId="{CBC8BE39-3CBD-473A-9C7E-1DB56E690FF7}" type="parTrans" cxnId="{FF78D7DC-EEA6-4985-8D87-CD237B6868E1}">
      <dgm:prSet/>
      <dgm:spPr/>
      <dgm:t>
        <a:bodyPr/>
        <a:lstStyle/>
        <a:p>
          <a:endParaRPr lang="en-US"/>
        </a:p>
      </dgm:t>
    </dgm:pt>
    <dgm:pt modelId="{1E656025-4E75-4DB8-8500-867D36BFF845}" type="sibTrans" cxnId="{FF78D7DC-EEA6-4985-8D87-CD237B6868E1}">
      <dgm:prSet/>
      <dgm:spPr/>
      <dgm:t>
        <a:bodyPr/>
        <a:lstStyle/>
        <a:p>
          <a:endParaRPr lang="en-US"/>
        </a:p>
      </dgm:t>
    </dgm:pt>
    <dgm:pt modelId="{701D4891-8C08-406B-92EC-CDCAD19DF6B0}">
      <dgm:prSet phldrT="[Text]"/>
      <dgm:spPr/>
      <dgm:t>
        <a:bodyPr/>
        <a:lstStyle/>
        <a:p>
          <a:endParaRPr lang="en-US" dirty="0"/>
        </a:p>
      </dgm:t>
    </dgm:pt>
    <dgm:pt modelId="{6409CE19-49FD-42A0-A133-234C504D8BC7}" type="parTrans" cxnId="{163D1869-0E46-4B26-9167-E069CCB0F910}">
      <dgm:prSet/>
      <dgm:spPr/>
      <dgm:t>
        <a:bodyPr/>
        <a:lstStyle/>
        <a:p>
          <a:endParaRPr lang="en-US"/>
        </a:p>
      </dgm:t>
    </dgm:pt>
    <dgm:pt modelId="{496E5E12-AD2E-4903-A63B-D43CD2623EC8}" type="sibTrans" cxnId="{163D1869-0E46-4B26-9167-E069CCB0F910}">
      <dgm:prSet/>
      <dgm:spPr/>
      <dgm:t>
        <a:bodyPr/>
        <a:lstStyle/>
        <a:p>
          <a:endParaRPr lang="en-US"/>
        </a:p>
      </dgm:t>
    </dgm:pt>
    <dgm:pt modelId="{5A69A2ED-8512-4607-BB9E-123EBF2B556C}" type="pres">
      <dgm:prSet presAssocID="{662609F4-C9C3-495E-B058-BB5902BC7B23}" presName="Name0" presStyleCnt="0">
        <dgm:presLayoutVars>
          <dgm:chMax val="7"/>
          <dgm:chPref val="5"/>
        </dgm:presLayoutVars>
      </dgm:prSet>
      <dgm:spPr/>
      <dgm:t>
        <a:bodyPr/>
        <a:lstStyle/>
        <a:p>
          <a:endParaRPr lang="en-US"/>
        </a:p>
      </dgm:t>
    </dgm:pt>
    <dgm:pt modelId="{25F18722-039D-4362-906E-F35990C3AEA2}" type="pres">
      <dgm:prSet presAssocID="{662609F4-C9C3-495E-B058-BB5902BC7B23}" presName="arrowNode" presStyleLbl="node1" presStyleIdx="0" presStyleCnt="1" custAng="7939"/>
      <dgm:spPr>
        <a:gradFill rotWithShape="0">
          <a:gsLst>
            <a:gs pos="0">
              <a:srgbClr val="000082"/>
            </a:gs>
            <a:gs pos="72000">
              <a:srgbClr val="66008F"/>
            </a:gs>
            <a:gs pos="100000">
              <a:srgbClr val="BA0066"/>
            </a:gs>
            <a:gs pos="100000">
              <a:srgbClr val="FF0000"/>
            </a:gs>
            <a:gs pos="100000">
              <a:srgbClr val="FF8200"/>
            </a:gs>
          </a:gsLst>
          <a:lin ang="5400000" scaled="0"/>
        </a:gradFill>
      </dgm:spPr>
      <dgm:t>
        <a:bodyPr/>
        <a:lstStyle/>
        <a:p>
          <a:endParaRPr lang="en-US"/>
        </a:p>
      </dgm:t>
    </dgm:pt>
    <dgm:pt modelId="{258B1421-6CB7-4C28-BE88-3DA9BB2E52DA}" type="pres">
      <dgm:prSet presAssocID="{F4D29AB9-676D-4B2F-A54C-1A19A1104247}" presName="txNode1" presStyleLbl="revTx" presStyleIdx="0" presStyleCnt="5" custLinFactNeighborX="-50202" custLinFactNeighborY="22132">
        <dgm:presLayoutVars>
          <dgm:bulletEnabled val="1"/>
        </dgm:presLayoutVars>
      </dgm:prSet>
      <dgm:spPr/>
      <dgm:t>
        <a:bodyPr/>
        <a:lstStyle/>
        <a:p>
          <a:endParaRPr lang="en-US"/>
        </a:p>
      </dgm:t>
    </dgm:pt>
    <dgm:pt modelId="{02639161-064F-4C22-90FB-73A9ED655318}" type="pres">
      <dgm:prSet presAssocID="{2E8E3FDA-30D9-48BE-9CA6-4879FAECFA07}" presName="txNode2" presStyleLbl="revTx" presStyleIdx="1" presStyleCnt="5" custLinFactNeighborX="-11915" custLinFactNeighborY="-26574">
        <dgm:presLayoutVars>
          <dgm:bulletEnabled val="1"/>
        </dgm:presLayoutVars>
      </dgm:prSet>
      <dgm:spPr/>
      <dgm:t>
        <a:bodyPr/>
        <a:lstStyle/>
        <a:p>
          <a:endParaRPr lang="en-US"/>
        </a:p>
      </dgm:t>
    </dgm:pt>
    <dgm:pt modelId="{C7511FF2-AEF6-474F-8832-63C7315D35ED}" type="pres">
      <dgm:prSet presAssocID="{95AC5D39-5661-4671-9A87-34C177D09968}" presName="dotNode2" presStyleCnt="0"/>
      <dgm:spPr/>
    </dgm:pt>
    <dgm:pt modelId="{49E8B98E-2DBE-49D2-853C-B554DEA1A085}" type="pres">
      <dgm:prSet presAssocID="{95AC5D39-5661-4671-9A87-34C177D09968}" presName="dotRepeatNode" presStyleLbl="fgShp" presStyleIdx="0" presStyleCnt="3"/>
      <dgm:spPr/>
      <dgm:t>
        <a:bodyPr/>
        <a:lstStyle/>
        <a:p>
          <a:endParaRPr lang="en-US"/>
        </a:p>
      </dgm:t>
    </dgm:pt>
    <dgm:pt modelId="{2D56AFDA-88DD-4099-9C5A-AA97289D9170}" type="pres">
      <dgm:prSet presAssocID="{9FEB6C24-C838-4C63-A26C-8F13B7E7CDAD}" presName="txNode3" presStyleLbl="revTx" presStyleIdx="2" presStyleCnt="5" custLinFactNeighborX="10437" custLinFactNeighborY="41758">
        <dgm:presLayoutVars>
          <dgm:bulletEnabled val="1"/>
        </dgm:presLayoutVars>
      </dgm:prSet>
      <dgm:spPr/>
      <dgm:t>
        <a:bodyPr/>
        <a:lstStyle/>
        <a:p>
          <a:endParaRPr lang="en-US"/>
        </a:p>
      </dgm:t>
    </dgm:pt>
    <dgm:pt modelId="{4EB12630-E69C-4235-B9B5-D70EC4BBF82D}" type="pres">
      <dgm:prSet presAssocID="{1E656025-4E75-4DB8-8500-867D36BFF845}" presName="dotNode3" presStyleCnt="0"/>
      <dgm:spPr/>
    </dgm:pt>
    <dgm:pt modelId="{8BE5ED1B-993D-4E5C-8C75-23AD42F6A2AC}" type="pres">
      <dgm:prSet presAssocID="{1E656025-4E75-4DB8-8500-867D36BFF845}" presName="dotRepeatNode" presStyleLbl="fgShp" presStyleIdx="1" presStyleCnt="3"/>
      <dgm:spPr/>
      <dgm:t>
        <a:bodyPr/>
        <a:lstStyle/>
        <a:p>
          <a:endParaRPr lang="en-US"/>
        </a:p>
      </dgm:t>
    </dgm:pt>
    <dgm:pt modelId="{D5D5DF93-7DB0-4B42-9F0A-05EB33B63348}" type="pres">
      <dgm:prSet presAssocID="{F90BE254-9EC9-4282-87B9-467BDC8107F6}" presName="txNode4" presStyleLbl="revTx" presStyleIdx="3" presStyleCnt="5">
        <dgm:presLayoutVars>
          <dgm:bulletEnabled val="1"/>
        </dgm:presLayoutVars>
      </dgm:prSet>
      <dgm:spPr/>
      <dgm:t>
        <a:bodyPr/>
        <a:lstStyle/>
        <a:p>
          <a:endParaRPr lang="en-US"/>
        </a:p>
      </dgm:t>
    </dgm:pt>
    <dgm:pt modelId="{D1BA734D-88F2-4974-84B3-B772C0CB227A}" type="pres">
      <dgm:prSet presAssocID="{16A6DA5F-8B1A-48F1-B261-964CCAB27352}" presName="dotNode4" presStyleCnt="0"/>
      <dgm:spPr/>
    </dgm:pt>
    <dgm:pt modelId="{F24D4DF2-562F-4460-B95C-A5C50C3CC75C}" type="pres">
      <dgm:prSet presAssocID="{16A6DA5F-8B1A-48F1-B261-964CCAB27352}" presName="dotRepeatNode" presStyleLbl="fgShp" presStyleIdx="2" presStyleCnt="3"/>
      <dgm:spPr/>
      <dgm:t>
        <a:bodyPr/>
        <a:lstStyle/>
        <a:p>
          <a:endParaRPr lang="en-US"/>
        </a:p>
      </dgm:t>
    </dgm:pt>
    <dgm:pt modelId="{510F13B7-3FB8-4E36-A042-92103445EBC0}" type="pres">
      <dgm:prSet presAssocID="{701D4891-8C08-406B-92EC-CDCAD19DF6B0}" presName="txNode5" presStyleLbl="revTx" presStyleIdx="4" presStyleCnt="5">
        <dgm:presLayoutVars>
          <dgm:bulletEnabled val="1"/>
        </dgm:presLayoutVars>
      </dgm:prSet>
      <dgm:spPr/>
      <dgm:t>
        <a:bodyPr/>
        <a:lstStyle/>
        <a:p>
          <a:endParaRPr lang="en-US"/>
        </a:p>
      </dgm:t>
    </dgm:pt>
  </dgm:ptLst>
  <dgm:cxnLst>
    <dgm:cxn modelId="{75003D1B-547C-4C80-A86D-C1E172505C00}" srcId="{662609F4-C9C3-495E-B058-BB5902BC7B23}" destId="{F90BE254-9EC9-4282-87B9-467BDC8107F6}" srcOrd="3" destOrd="0" parTransId="{71462BD2-C025-467E-BBA8-51AE93CFC57E}" sibTransId="{16A6DA5F-8B1A-48F1-B261-964CCAB27352}"/>
    <dgm:cxn modelId="{3E4FA72B-0A1F-4DBA-8825-B3A32B7EE297}" type="presOf" srcId="{2E8E3FDA-30D9-48BE-9CA6-4879FAECFA07}" destId="{02639161-064F-4C22-90FB-73A9ED655318}" srcOrd="0" destOrd="0" presId="urn:microsoft.com/office/officeart/2009/3/layout/DescendingProcess"/>
    <dgm:cxn modelId="{1C4FEB4F-0000-4756-AED9-EF87BDE7E2F6}" srcId="{662609F4-C9C3-495E-B058-BB5902BC7B23}" destId="{2E8E3FDA-30D9-48BE-9CA6-4879FAECFA07}" srcOrd="1" destOrd="0" parTransId="{FF31CF3B-6A48-4C6D-9164-C4E5D668B02A}" sibTransId="{95AC5D39-5661-4671-9A87-34C177D09968}"/>
    <dgm:cxn modelId="{A6CDD880-8E38-480E-95AF-4C605F22162E}" type="presOf" srcId="{701D4891-8C08-406B-92EC-CDCAD19DF6B0}" destId="{510F13B7-3FB8-4E36-A042-92103445EBC0}" srcOrd="0" destOrd="0" presId="urn:microsoft.com/office/officeart/2009/3/layout/DescendingProcess"/>
    <dgm:cxn modelId="{74DD346F-7063-4AA9-A1B1-3EC27D150E3A}" type="presOf" srcId="{662609F4-C9C3-495E-B058-BB5902BC7B23}" destId="{5A69A2ED-8512-4607-BB9E-123EBF2B556C}" srcOrd="0" destOrd="0" presId="urn:microsoft.com/office/officeart/2009/3/layout/DescendingProcess"/>
    <dgm:cxn modelId="{722EAD31-51BB-4507-8D0A-8299818F6345}" type="presOf" srcId="{16A6DA5F-8B1A-48F1-B261-964CCAB27352}" destId="{F24D4DF2-562F-4460-B95C-A5C50C3CC75C}" srcOrd="0" destOrd="0" presId="urn:microsoft.com/office/officeart/2009/3/layout/DescendingProcess"/>
    <dgm:cxn modelId="{6B6CDA08-D625-4267-A126-862CB4BCB01C}" type="presOf" srcId="{F4D29AB9-676D-4B2F-A54C-1A19A1104247}" destId="{258B1421-6CB7-4C28-BE88-3DA9BB2E52DA}" srcOrd="0" destOrd="0" presId="urn:microsoft.com/office/officeart/2009/3/layout/DescendingProcess"/>
    <dgm:cxn modelId="{AC51605C-49AC-4B2A-B1DC-EBC45934E999}" type="presOf" srcId="{9FEB6C24-C838-4C63-A26C-8F13B7E7CDAD}" destId="{2D56AFDA-88DD-4099-9C5A-AA97289D9170}" srcOrd="0" destOrd="0" presId="urn:microsoft.com/office/officeart/2009/3/layout/DescendingProcess"/>
    <dgm:cxn modelId="{514895C9-4FF3-4EF0-A5CE-59F914472D02}" type="presOf" srcId="{95AC5D39-5661-4671-9A87-34C177D09968}" destId="{49E8B98E-2DBE-49D2-853C-B554DEA1A085}" srcOrd="0" destOrd="0" presId="urn:microsoft.com/office/officeart/2009/3/layout/DescendingProcess"/>
    <dgm:cxn modelId="{BA588CEB-3A30-42FD-9B08-9B3F3EC5B360}" type="presOf" srcId="{F90BE254-9EC9-4282-87B9-467BDC8107F6}" destId="{D5D5DF93-7DB0-4B42-9F0A-05EB33B63348}" srcOrd="0" destOrd="0" presId="urn:microsoft.com/office/officeart/2009/3/layout/DescendingProcess"/>
    <dgm:cxn modelId="{FF78D7DC-EEA6-4985-8D87-CD237B6868E1}" srcId="{662609F4-C9C3-495E-B058-BB5902BC7B23}" destId="{9FEB6C24-C838-4C63-A26C-8F13B7E7CDAD}" srcOrd="2" destOrd="0" parTransId="{CBC8BE39-3CBD-473A-9C7E-1DB56E690FF7}" sibTransId="{1E656025-4E75-4DB8-8500-867D36BFF845}"/>
    <dgm:cxn modelId="{163D1869-0E46-4B26-9167-E069CCB0F910}" srcId="{662609F4-C9C3-495E-B058-BB5902BC7B23}" destId="{701D4891-8C08-406B-92EC-CDCAD19DF6B0}" srcOrd="4" destOrd="0" parTransId="{6409CE19-49FD-42A0-A133-234C504D8BC7}" sibTransId="{496E5E12-AD2E-4903-A63B-D43CD2623EC8}"/>
    <dgm:cxn modelId="{9F2917CC-5BED-4689-A3D2-F2ECE5D0CB78}" type="presOf" srcId="{1E656025-4E75-4DB8-8500-867D36BFF845}" destId="{8BE5ED1B-993D-4E5C-8C75-23AD42F6A2AC}" srcOrd="0" destOrd="0" presId="urn:microsoft.com/office/officeart/2009/3/layout/DescendingProcess"/>
    <dgm:cxn modelId="{2FD32900-BFD5-40E0-907B-FCB14F28F88B}" srcId="{662609F4-C9C3-495E-B058-BB5902BC7B23}" destId="{F4D29AB9-676D-4B2F-A54C-1A19A1104247}" srcOrd="0" destOrd="0" parTransId="{C00CF010-A4DA-4178-9FC7-5035BA6E1F91}" sibTransId="{0E9389B2-59B4-4CA2-8EEF-A946937CEC6B}"/>
    <dgm:cxn modelId="{94D089B6-EDF5-4371-8682-4F98B98215CD}" type="presParOf" srcId="{5A69A2ED-8512-4607-BB9E-123EBF2B556C}" destId="{25F18722-039D-4362-906E-F35990C3AEA2}" srcOrd="0" destOrd="0" presId="urn:microsoft.com/office/officeart/2009/3/layout/DescendingProcess"/>
    <dgm:cxn modelId="{2BAD8232-187A-44DB-BCF6-F37FD134BD54}" type="presParOf" srcId="{5A69A2ED-8512-4607-BB9E-123EBF2B556C}" destId="{258B1421-6CB7-4C28-BE88-3DA9BB2E52DA}" srcOrd="1" destOrd="0" presId="urn:microsoft.com/office/officeart/2009/3/layout/DescendingProcess"/>
    <dgm:cxn modelId="{8DE34592-3F46-4E52-B46B-F01051D439E2}" type="presParOf" srcId="{5A69A2ED-8512-4607-BB9E-123EBF2B556C}" destId="{02639161-064F-4C22-90FB-73A9ED655318}" srcOrd="2" destOrd="0" presId="urn:microsoft.com/office/officeart/2009/3/layout/DescendingProcess"/>
    <dgm:cxn modelId="{CF158D6A-0D0F-4772-B40E-4424DC6629C2}" type="presParOf" srcId="{5A69A2ED-8512-4607-BB9E-123EBF2B556C}" destId="{C7511FF2-AEF6-474F-8832-63C7315D35ED}" srcOrd="3" destOrd="0" presId="urn:microsoft.com/office/officeart/2009/3/layout/DescendingProcess"/>
    <dgm:cxn modelId="{73FFE492-91B8-4DB6-9391-3C84F3F0B517}" type="presParOf" srcId="{C7511FF2-AEF6-474F-8832-63C7315D35ED}" destId="{49E8B98E-2DBE-49D2-853C-B554DEA1A085}" srcOrd="0" destOrd="0" presId="urn:microsoft.com/office/officeart/2009/3/layout/DescendingProcess"/>
    <dgm:cxn modelId="{7AAD494F-8AA6-49BC-9E60-1387AA7202B9}" type="presParOf" srcId="{5A69A2ED-8512-4607-BB9E-123EBF2B556C}" destId="{2D56AFDA-88DD-4099-9C5A-AA97289D9170}" srcOrd="4" destOrd="0" presId="urn:microsoft.com/office/officeart/2009/3/layout/DescendingProcess"/>
    <dgm:cxn modelId="{5B5682F5-0493-46CF-BA1D-550A219FD337}" type="presParOf" srcId="{5A69A2ED-8512-4607-BB9E-123EBF2B556C}" destId="{4EB12630-E69C-4235-B9B5-D70EC4BBF82D}" srcOrd="5" destOrd="0" presId="urn:microsoft.com/office/officeart/2009/3/layout/DescendingProcess"/>
    <dgm:cxn modelId="{D83C1464-9EC6-4966-81F8-C5C594FB8E9B}" type="presParOf" srcId="{4EB12630-E69C-4235-B9B5-D70EC4BBF82D}" destId="{8BE5ED1B-993D-4E5C-8C75-23AD42F6A2AC}" srcOrd="0" destOrd="0" presId="urn:microsoft.com/office/officeart/2009/3/layout/DescendingProcess"/>
    <dgm:cxn modelId="{46670A7C-5E38-40C0-8E7C-503C4133D652}" type="presParOf" srcId="{5A69A2ED-8512-4607-BB9E-123EBF2B556C}" destId="{D5D5DF93-7DB0-4B42-9F0A-05EB33B63348}" srcOrd="6" destOrd="0" presId="urn:microsoft.com/office/officeart/2009/3/layout/DescendingProcess"/>
    <dgm:cxn modelId="{14640618-A340-40C8-813F-F37968D62CB8}" type="presParOf" srcId="{5A69A2ED-8512-4607-BB9E-123EBF2B556C}" destId="{D1BA734D-88F2-4974-84B3-B772C0CB227A}" srcOrd="7" destOrd="0" presId="urn:microsoft.com/office/officeart/2009/3/layout/DescendingProcess"/>
    <dgm:cxn modelId="{97A2980E-02C8-4F46-84B0-171BDCCAB3EA}" type="presParOf" srcId="{D1BA734D-88F2-4974-84B3-B772C0CB227A}" destId="{F24D4DF2-562F-4460-B95C-A5C50C3CC75C}" srcOrd="0" destOrd="0" presId="urn:microsoft.com/office/officeart/2009/3/layout/DescendingProcess"/>
    <dgm:cxn modelId="{22EE5DFC-FD71-4F51-BE0A-EDFE41C8F6D3}" type="presParOf" srcId="{5A69A2ED-8512-4607-BB9E-123EBF2B556C}" destId="{510F13B7-3FB8-4E36-A042-92103445EBC0}" srcOrd="8" destOrd="0" presId="urn:microsoft.com/office/officeart/2009/3/layout/Descending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53DE0C5-B904-44F1-9146-9F3BC52ECC67}"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n-US"/>
        </a:p>
      </dgm:t>
    </dgm:pt>
    <dgm:pt modelId="{EBA540D9-7C5A-498D-A9EF-524FD28E55DB}">
      <dgm:prSet phldrT="[Text]" custT="1"/>
      <dgm:spPr/>
      <dgm:t>
        <a:bodyPr/>
        <a:lstStyle/>
        <a:p>
          <a:r>
            <a:rPr lang="en-US" sz="1000" dirty="0" smtClean="0"/>
            <a:t> 8 shops</a:t>
          </a:r>
          <a:endParaRPr lang="en-US" sz="1000" dirty="0"/>
        </a:p>
      </dgm:t>
    </dgm:pt>
    <dgm:pt modelId="{1CF23137-9F74-483D-8ECD-0432C6ACB2C4}" type="parTrans" cxnId="{B0E27F9C-ABFF-45E9-B730-597A0E166B7D}">
      <dgm:prSet/>
      <dgm:spPr/>
      <dgm:t>
        <a:bodyPr/>
        <a:lstStyle/>
        <a:p>
          <a:endParaRPr lang="en-US"/>
        </a:p>
      </dgm:t>
    </dgm:pt>
    <dgm:pt modelId="{8D78E819-35F1-4B0F-9B8D-21E3E9D935CC}" type="sibTrans" cxnId="{B0E27F9C-ABFF-45E9-B730-597A0E166B7D}">
      <dgm:prSet/>
      <dgm:spPr/>
      <dgm:t>
        <a:bodyPr/>
        <a:lstStyle/>
        <a:p>
          <a:endParaRPr lang="en-US"/>
        </a:p>
      </dgm:t>
    </dgm:pt>
    <dgm:pt modelId="{66968629-4D4E-42AC-8B9B-B09649076632}">
      <dgm:prSet phldrT="[Text]" custT="1"/>
      <dgm:spPr/>
      <dgm:t>
        <a:bodyPr/>
        <a:lstStyle/>
        <a:p>
          <a:r>
            <a:rPr lang="en-US" sz="1000" dirty="0" smtClean="0"/>
            <a:t>PM’s</a:t>
          </a:r>
          <a:endParaRPr lang="en-US" sz="1000" dirty="0"/>
        </a:p>
      </dgm:t>
    </dgm:pt>
    <dgm:pt modelId="{1BA31524-EC28-4917-818F-9B74B3446624}" type="parTrans" cxnId="{CB8982B9-AA63-4FB6-9D60-D3EC8FBBF47B}">
      <dgm:prSet/>
      <dgm:spPr/>
      <dgm:t>
        <a:bodyPr/>
        <a:lstStyle/>
        <a:p>
          <a:endParaRPr lang="en-US"/>
        </a:p>
      </dgm:t>
    </dgm:pt>
    <dgm:pt modelId="{1111CB29-68FD-4F67-AFFB-D6F7C6CD410E}" type="sibTrans" cxnId="{CB8982B9-AA63-4FB6-9D60-D3EC8FBBF47B}">
      <dgm:prSet/>
      <dgm:spPr/>
      <dgm:t>
        <a:bodyPr/>
        <a:lstStyle/>
        <a:p>
          <a:endParaRPr lang="en-US"/>
        </a:p>
      </dgm:t>
    </dgm:pt>
    <dgm:pt modelId="{A6AE56DF-73FE-468F-B505-96F46404201E}">
      <dgm:prSet phldrT="[Text]" custT="1"/>
      <dgm:spPr/>
      <dgm:t>
        <a:bodyPr/>
        <a:lstStyle/>
        <a:p>
          <a:r>
            <a:rPr lang="en-US" sz="1000" dirty="0" smtClean="0"/>
            <a:t>CDD’s</a:t>
          </a:r>
          <a:endParaRPr lang="en-US" sz="700" dirty="0"/>
        </a:p>
      </dgm:t>
    </dgm:pt>
    <dgm:pt modelId="{BDF72EC4-7C5A-4547-A889-42B9F7844023}" type="parTrans" cxnId="{AFDD9FFD-DDFB-41E5-B7E5-F482E3F8E2E2}">
      <dgm:prSet/>
      <dgm:spPr/>
      <dgm:t>
        <a:bodyPr/>
        <a:lstStyle/>
        <a:p>
          <a:endParaRPr lang="en-US"/>
        </a:p>
      </dgm:t>
    </dgm:pt>
    <dgm:pt modelId="{2B3F482E-822A-4FC3-897F-F1D32D75FAF8}" type="sibTrans" cxnId="{AFDD9FFD-DDFB-41E5-B7E5-F482E3F8E2E2}">
      <dgm:prSet/>
      <dgm:spPr/>
      <dgm:t>
        <a:bodyPr/>
        <a:lstStyle/>
        <a:p>
          <a:endParaRPr lang="en-US"/>
        </a:p>
      </dgm:t>
    </dgm:pt>
    <dgm:pt modelId="{5385BC7F-1D5A-4272-B096-BD518C1AA457}">
      <dgm:prSet phldrT="[Text]" custT="1"/>
      <dgm:spPr/>
      <dgm:t>
        <a:bodyPr/>
        <a:lstStyle/>
        <a:p>
          <a:endParaRPr lang="en-US" sz="700" dirty="0"/>
        </a:p>
      </dgm:t>
    </dgm:pt>
    <dgm:pt modelId="{B93AA4EB-F1E2-46EE-AA19-E63DE56B0281}" type="parTrans" cxnId="{737FB2A1-C4D7-4342-8604-A9277C8D0AD5}">
      <dgm:prSet/>
      <dgm:spPr/>
      <dgm:t>
        <a:bodyPr/>
        <a:lstStyle/>
        <a:p>
          <a:endParaRPr lang="en-US"/>
        </a:p>
      </dgm:t>
    </dgm:pt>
    <dgm:pt modelId="{08952316-DC08-4279-87F0-9B981ABEE11C}" type="sibTrans" cxnId="{737FB2A1-C4D7-4342-8604-A9277C8D0AD5}">
      <dgm:prSet/>
      <dgm:spPr/>
      <dgm:t>
        <a:bodyPr/>
        <a:lstStyle/>
        <a:p>
          <a:endParaRPr lang="en-US"/>
        </a:p>
      </dgm:t>
    </dgm:pt>
    <dgm:pt modelId="{DEF60C45-BF0C-411B-814B-B8C2118010B9}" type="pres">
      <dgm:prSet presAssocID="{753DE0C5-B904-44F1-9146-9F3BC52ECC67}" presName="Name0" presStyleCnt="0">
        <dgm:presLayoutVars>
          <dgm:chMax val="4"/>
          <dgm:resizeHandles val="exact"/>
        </dgm:presLayoutVars>
      </dgm:prSet>
      <dgm:spPr/>
      <dgm:t>
        <a:bodyPr/>
        <a:lstStyle/>
        <a:p>
          <a:endParaRPr lang="en-US"/>
        </a:p>
      </dgm:t>
    </dgm:pt>
    <dgm:pt modelId="{5BEAC028-DF76-4C58-8FFA-BA57AAE82A06}" type="pres">
      <dgm:prSet presAssocID="{753DE0C5-B904-44F1-9146-9F3BC52ECC67}" presName="ellipse" presStyleLbl="trBgShp" presStyleIdx="0" presStyleCnt="1" custLinFactY="103136" custLinFactNeighborX="48147" custLinFactNeighborY="200000"/>
      <dgm:spPr/>
    </dgm:pt>
    <dgm:pt modelId="{F56AF520-5510-466B-AD4F-A4E944750661}" type="pres">
      <dgm:prSet presAssocID="{753DE0C5-B904-44F1-9146-9F3BC52ECC67}" presName="arrow1" presStyleLbl="fgShp" presStyleIdx="0" presStyleCnt="1" custLinFactX="39351" custLinFactNeighborX="100000" custLinFactNeighborY="89069"/>
      <dgm:spPr/>
    </dgm:pt>
    <dgm:pt modelId="{9B2F064A-0B49-4859-B253-887F8F9B92E3}" type="pres">
      <dgm:prSet presAssocID="{753DE0C5-B904-44F1-9146-9F3BC52ECC67}" presName="rectangle" presStyleLbl="revTx" presStyleIdx="0" presStyleCnt="1">
        <dgm:presLayoutVars>
          <dgm:bulletEnabled val="1"/>
        </dgm:presLayoutVars>
      </dgm:prSet>
      <dgm:spPr/>
      <dgm:t>
        <a:bodyPr/>
        <a:lstStyle/>
        <a:p>
          <a:endParaRPr lang="en-US"/>
        </a:p>
      </dgm:t>
    </dgm:pt>
    <dgm:pt modelId="{8F00AE36-1F05-4103-8066-31761CEB1A00}" type="pres">
      <dgm:prSet presAssocID="{66968629-4D4E-42AC-8B9B-B09649076632}" presName="item1" presStyleLbl="node1" presStyleIdx="0" presStyleCnt="3" custLinFactX="25159" custLinFactNeighborX="100000" custLinFactNeighborY="25651">
        <dgm:presLayoutVars>
          <dgm:bulletEnabled val="1"/>
        </dgm:presLayoutVars>
      </dgm:prSet>
      <dgm:spPr/>
      <dgm:t>
        <a:bodyPr/>
        <a:lstStyle/>
        <a:p>
          <a:endParaRPr lang="en-US"/>
        </a:p>
      </dgm:t>
    </dgm:pt>
    <dgm:pt modelId="{9D56BC05-555E-4F11-8857-D759B88FAE5D}" type="pres">
      <dgm:prSet presAssocID="{A6AE56DF-73FE-468F-B505-96F46404201E}" presName="item2" presStyleLbl="node1" presStyleIdx="1" presStyleCnt="3" custLinFactX="12449" custLinFactNeighborX="100000" custLinFactNeighborY="95236">
        <dgm:presLayoutVars>
          <dgm:bulletEnabled val="1"/>
        </dgm:presLayoutVars>
      </dgm:prSet>
      <dgm:spPr/>
      <dgm:t>
        <a:bodyPr/>
        <a:lstStyle/>
        <a:p>
          <a:endParaRPr lang="en-US"/>
        </a:p>
      </dgm:t>
    </dgm:pt>
    <dgm:pt modelId="{E3A434F6-8CBB-4645-99F0-48FC46FD15A9}" type="pres">
      <dgm:prSet presAssocID="{5385BC7F-1D5A-4272-B096-BD518C1AA457}" presName="item3" presStyleLbl="node1" presStyleIdx="2" presStyleCnt="3">
        <dgm:presLayoutVars>
          <dgm:bulletEnabled val="1"/>
        </dgm:presLayoutVars>
      </dgm:prSet>
      <dgm:spPr/>
      <dgm:t>
        <a:bodyPr/>
        <a:lstStyle/>
        <a:p>
          <a:endParaRPr lang="en-US"/>
        </a:p>
      </dgm:t>
    </dgm:pt>
    <dgm:pt modelId="{981BB551-93FB-4BC7-860C-B4A253670005}" type="pres">
      <dgm:prSet presAssocID="{753DE0C5-B904-44F1-9146-9F3BC52ECC67}" presName="funnel" presStyleLbl="trAlignAcc1" presStyleIdx="0" presStyleCnt="1" custScaleX="140818" custScaleY="142857" custLinFactX="64424" custLinFactNeighborX="100000" custLinFactNeighborY="-63896"/>
      <dgm:spPr>
        <a:solidFill>
          <a:schemeClr val="accent3">
            <a:lumMod val="60000"/>
            <a:lumOff val="40000"/>
            <a:alpha val="40000"/>
          </a:schemeClr>
        </a:solidFill>
      </dgm:spPr>
      <dgm:t>
        <a:bodyPr/>
        <a:lstStyle/>
        <a:p>
          <a:endParaRPr lang="en-US"/>
        </a:p>
      </dgm:t>
    </dgm:pt>
  </dgm:ptLst>
  <dgm:cxnLst>
    <dgm:cxn modelId="{B0E27F9C-ABFF-45E9-B730-597A0E166B7D}" srcId="{753DE0C5-B904-44F1-9146-9F3BC52ECC67}" destId="{EBA540D9-7C5A-498D-A9EF-524FD28E55DB}" srcOrd="0" destOrd="0" parTransId="{1CF23137-9F74-483D-8ECD-0432C6ACB2C4}" sibTransId="{8D78E819-35F1-4B0F-9B8D-21E3E9D935CC}"/>
    <dgm:cxn modelId="{1D12FC71-FC83-414D-9201-861C18916616}" type="presOf" srcId="{A6AE56DF-73FE-468F-B505-96F46404201E}" destId="{8F00AE36-1F05-4103-8066-31761CEB1A00}" srcOrd="0" destOrd="0" presId="urn:microsoft.com/office/officeart/2005/8/layout/funnel1"/>
    <dgm:cxn modelId="{CB8982B9-AA63-4FB6-9D60-D3EC8FBBF47B}" srcId="{753DE0C5-B904-44F1-9146-9F3BC52ECC67}" destId="{66968629-4D4E-42AC-8B9B-B09649076632}" srcOrd="1" destOrd="0" parTransId="{1BA31524-EC28-4917-818F-9B74B3446624}" sibTransId="{1111CB29-68FD-4F67-AFFB-D6F7C6CD410E}"/>
    <dgm:cxn modelId="{AFDD9FFD-DDFB-41E5-B7E5-F482E3F8E2E2}" srcId="{753DE0C5-B904-44F1-9146-9F3BC52ECC67}" destId="{A6AE56DF-73FE-468F-B505-96F46404201E}" srcOrd="2" destOrd="0" parTransId="{BDF72EC4-7C5A-4547-A889-42B9F7844023}" sibTransId="{2B3F482E-822A-4FC3-897F-F1D32D75FAF8}"/>
    <dgm:cxn modelId="{880F6B9E-85BF-4081-B7EF-93B8D9534021}" type="presOf" srcId="{EBA540D9-7C5A-498D-A9EF-524FD28E55DB}" destId="{E3A434F6-8CBB-4645-99F0-48FC46FD15A9}" srcOrd="0" destOrd="0" presId="urn:microsoft.com/office/officeart/2005/8/layout/funnel1"/>
    <dgm:cxn modelId="{9CD070F5-BFD5-48FC-B4F9-7F419124EE49}" type="presOf" srcId="{66968629-4D4E-42AC-8B9B-B09649076632}" destId="{9D56BC05-555E-4F11-8857-D759B88FAE5D}" srcOrd="0" destOrd="0" presId="urn:microsoft.com/office/officeart/2005/8/layout/funnel1"/>
    <dgm:cxn modelId="{414FEEF2-35B5-4CF4-BD30-899DD9739F34}" type="presOf" srcId="{753DE0C5-B904-44F1-9146-9F3BC52ECC67}" destId="{DEF60C45-BF0C-411B-814B-B8C2118010B9}" srcOrd="0" destOrd="0" presId="urn:microsoft.com/office/officeart/2005/8/layout/funnel1"/>
    <dgm:cxn modelId="{737FB2A1-C4D7-4342-8604-A9277C8D0AD5}" srcId="{753DE0C5-B904-44F1-9146-9F3BC52ECC67}" destId="{5385BC7F-1D5A-4272-B096-BD518C1AA457}" srcOrd="3" destOrd="0" parTransId="{B93AA4EB-F1E2-46EE-AA19-E63DE56B0281}" sibTransId="{08952316-DC08-4279-87F0-9B981ABEE11C}"/>
    <dgm:cxn modelId="{AF8F774C-7362-4212-9D88-FE85E4EB8A55}" type="presOf" srcId="{5385BC7F-1D5A-4272-B096-BD518C1AA457}" destId="{9B2F064A-0B49-4859-B253-887F8F9B92E3}" srcOrd="0" destOrd="0" presId="urn:microsoft.com/office/officeart/2005/8/layout/funnel1"/>
    <dgm:cxn modelId="{B7A7E737-F96E-452F-99FC-822383B511A6}" type="presParOf" srcId="{DEF60C45-BF0C-411B-814B-B8C2118010B9}" destId="{5BEAC028-DF76-4C58-8FFA-BA57AAE82A06}" srcOrd="0" destOrd="0" presId="urn:microsoft.com/office/officeart/2005/8/layout/funnel1"/>
    <dgm:cxn modelId="{AAED19FB-5418-4CE8-9B6B-D43187F6F868}" type="presParOf" srcId="{DEF60C45-BF0C-411B-814B-B8C2118010B9}" destId="{F56AF520-5510-466B-AD4F-A4E944750661}" srcOrd="1" destOrd="0" presId="urn:microsoft.com/office/officeart/2005/8/layout/funnel1"/>
    <dgm:cxn modelId="{3539AF40-0668-44D8-9E47-94F321AAB948}" type="presParOf" srcId="{DEF60C45-BF0C-411B-814B-B8C2118010B9}" destId="{9B2F064A-0B49-4859-B253-887F8F9B92E3}" srcOrd="2" destOrd="0" presId="urn:microsoft.com/office/officeart/2005/8/layout/funnel1"/>
    <dgm:cxn modelId="{85C3ACCD-1F02-420F-A234-1E832E6BB754}" type="presParOf" srcId="{DEF60C45-BF0C-411B-814B-B8C2118010B9}" destId="{8F00AE36-1F05-4103-8066-31761CEB1A00}" srcOrd="3" destOrd="0" presId="urn:microsoft.com/office/officeart/2005/8/layout/funnel1"/>
    <dgm:cxn modelId="{3CD5B3D8-18A2-43FE-9FA0-A318BEC26041}" type="presParOf" srcId="{DEF60C45-BF0C-411B-814B-B8C2118010B9}" destId="{9D56BC05-555E-4F11-8857-D759B88FAE5D}" srcOrd="4" destOrd="0" presId="urn:microsoft.com/office/officeart/2005/8/layout/funnel1"/>
    <dgm:cxn modelId="{56A62E71-62A5-46F8-B483-4150E38DA5FE}" type="presParOf" srcId="{DEF60C45-BF0C-411B-814B-B8C2118010B9}" destId="{E3A434F6-8CBB-4645-99F0-48FC46FD15A9}" srcOrd="5" destOrd="0" presId="urn:microsoft.com/office/officeart/2005/8/layout/funnel1"/>
    <dgm:cxn modelId="{F2EBEAFB-2815-4F19-A551-E56370C2D01F}" type="presParOf" srcId="{DEF60C45-BF0C-411B-814B-B8C2118010B9}" destId="{981BB551-93FB-4BC7-860C-B4A253670005}" srcOrd="6" destOrd="0" presId="urn:microsoft.com/office/officeart/2005/8/layout/funnel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B8C400A-5842-4069-AEFF-6C80DF1CC8D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5128ECC-B266-441E-A3D3-AFECC16A56E2}">
      <dgm:prSet phldrT="[Text]"/>
      <dgm:spPr>
        <a:gradFill rotWithShape="0">
          <a:gsLst>
            <a:gs pos="0">
              <a:srgbClr val="000082"/>
            </a:gs>
            <a:gs pos="0">
              <a:srgbClr val="BA0066"/>
            </a:gs>
            <a:gs pos="100000">
              <a:srgbClr val="FF0000"/>
            </a:gs>
            <a:gs pos="0">
              <a:srgbClr val="FF8200"/>
            </a:gs>
          </a:gsLst>
          <a:lin ang="0" scaled="1"/>
        </a:gradFill>
      </dgm:spPr>
      <dgm:t>
        <a:bodyPr/>
        <a:lstStyle/>
        <a:p>
          <a:r>
            <a:rPr lang="en-US" b="1" dirty="0" smtClean="0">
              <a:solidFill>
                <a:schemeClr val="tx1"/>
              </a:solidFill>
            </a:rPr>
            <a:t>SBIRS / CRADA</a:t>
          </a:r>
        </a:p>
      </dgm:t>
    </dgm:pt>
    <dgm:pt modelId="{8B9E698F-A164-42AC-917B-E3CFB2974D94}" type="parTrans" cxnId="{75DB4646-FEE9-4249-AFF2-DADA819CDE14}">
      <dgm:prSet/>
      <dgm:spPr/>
      <dgm:t>
        <a:bodyPr/>
        <a:lstStyle/>
        <a:p>
          <a:endParaRPr lang="en-US"/>
        </a:p>
      </dgm:t>
    </dgm:pt>
    <dgm:pt modelId="{37291856-508B-4ACC-9213-C39FE839F5C5}" type="sibTrans" cxnId="{75DB4646-FEE9-4249-AFF2-DADA819CDE14}">
      <dgm:prSet/>
      <dgm:spPr/>
      <dgm:t>
        <a:bodyPr/>
        <a:lstStyle/>
        <a:p>
          <a:endParaRPr lang="en-US"/>
        </a:p>
      </dgm:t>
    </dgm:pt>
    <dgm:pt modelId="{453A86E8-1BC3-49CB-857C-4C822D1DF58A}">
      <dgm:prSet phldrT="[Text]"/>
      <dgm:spPr>
        <a:gradFill rotWithShape="0">
          <a:gsLst>
            <a:gs pos="0">
              <a:srgbClr val="000082"/>
            </a:gs>
            <a:gs pos="0">
              <a:srgbClr val="BA0066"/>
            </a:gs>
            <a:gs pos="100000">
              <a:srgbClr val="FF0000"/>
            </a:gs>
            <a:gs pos="0">
              <a:srgbClr val="FF8200"/>
            </a:gs>
          </a:gsLst>
          <a:lin ang="0" scaled="1"/>
        </a:gradFill>
      </dgm:spPr>
      <dgm:t>
        <a:bodyPr/>
        <a:lstStyle/>
        <a:p>
          <a:r>
            <a:rPr lang="en-US" b="1" dirty="0" smtClean="0">
              <a:solidFill>
                <a:schemeClr val="tx1"/>
              </a:solidFill>
            </a:rPr>
            <a:t>Combat </a:t>
          </a:r>
          <a:r>
            <a:rPr lang="en-US" b="1" dirty="0" err="1" smtClean="0">
              <a:solidFill>
                <a:schemeClr val="tx1"/>
              </a:solidFill>
            </a:rPr>
            <a:t>Eval</a:t>
          </a:r>
          <a:r>
            <a:rPr lang="en-US" b="1" dirty="0" smtClean="0">
              <a:solidFill>
                <a:schemeClr val="tx1"/>
              </a:solidFill>
            </a:rPr>
            <a:t> / Projects</a:t>
          </a:r>
          <a:endParaRPr lang="en-US" b="1" dirty="0">
            <a:solidFill>
              <a:schemeClr val="tx1"/>
            </a:solidFill>
          </a:endParaRPr>
        </a:p>
      </dgm:t>
    </dgm:pt>
    <dgm:pt modelId="{790863D1-78E9-4057-8709-3A6991922152}" type="parTrans" cxnId="{8A837E97-F8BE-4C04-AF5D-384A7C106ED9}">
      <dgm:prSet/>
      <dgm:spPr/>
      <dgm:t>
        <a:bodyPr/>
        <a:lstStyle/>
        <a:p>
          <a:endParaRPr lang="en-US"/>
        </a:p>
      </dgm:t>
    </dgm:pt>
    <dgm:pt modelId="{CEA6AF97-8152-4DD1-9143-6618C925541B}" type="sibTrans" cxnId="{8A837E97-F8BE-4C04-AF5D-384A7C106ED9}">
      <dgm:prSet/>
      <dgm:spPr/>
      <dgm:t>
        <a:bodyPr/>
        <a:lstStyle/>
        <a:p>
          <a:endParaRPr lang="en-US"/>
        </a:p>
      </dgm:t>
    </dgm:pt>
    <dgm:pt modelId="{439F4C1E-57F5-451F-A37C-0F7F95DA676A}">
      <dgm:prSet phldrT="[Text]"/>
      <dgm:spPr>
        <a:gradFill rotWithShape="0">
          <a:gsLst>
            <a:gs pos="0">
              <a:srgbClr val="000082"/>
            </a:gs>
            <a:gs pos="0">
              <a:srgbClr val="BA0066"/>
            </a:gs>
            <a:gs pos="100000">
              <a:srgbClr val="FF0000"/>
            </a:gs>
            <a:gs pos="0">
              <a:srgbClr val="FF8200"/>
            </a:gs>
          </a:gsLst>
          <a:lin ang="0" scaled="1"/>
        </a:gradFill>
      </dgm:spPr>
      <dgm:t>
        <a:bodyPr/>
        <a:lstStyle/>
        <a:p>
          <a:r>
            <a:rPr lang="en-US" b="1" dirty="0" smtClean="0">
              <a:solidFill>
                <a:schemeClr val="tx1"/>
              </a:solidFill>
            </a:rPr>
            <a:t>ICD / CDD / CPD </a:t>
          </a:r>
          <a:r>
            <a:rPr lang="en-US" b="1" dirty="0" smtClean="0">
              <a:solidFill>
                <a:schemeClr val="tx1"/>
              </a:solidFill>
            </a:rPr>
            <a:t>- Programs</a:t>
          </a:r>
          <a:endParaRPr lang="en-US" b="1" dirty="0">
            <a:solidFill>
              <a:schemeClr val="tx1"/>
            </a:solidFill>
          </a:endParaRPr>
        </a:p>
      </dgm:t>
    </dgm:pt>
    <dgm:pt modelId="{6727C515-BB21-40C5-945A-EB60C2317670}" type="parTrans" cxnId="{F85021C8-F49B-4AFF-B4A1-CD119AF433CF}">
      <dgm:prSet/>
      <dgm:spPr/>
      <dgm:t>
        <a:bodyPr/>
        <a:lstStyle/>
        <a:p>
          <a:endParaRPr lang="en-US"/>
        </a:p>
      </dgm:t>
    </dgm:pt>
    <dgm:pt modelId="{861126E9-1468-47B9-B9FD-29751AFAB5EA}" type="sibTrans" cxnId="{F85021C8-F49B-4AFF-B4A1-CD119AF433CF}">
      <dgm:prSet/>
      <dgm:spPr/>
      <dgm:t>
        <a:bodyPr/>
        <a:lstStyle/>
        <a:p>
          <a:endParaRPr lang="en-US"/>
        </a:p>
      </dgm:t>
    </dgm:pt>
    <dgm:pt modelId="{F17657C9-BDF4-4D96-8470-121885826D24}" type="pres">
      <dgm:prSet presAssocID="{DB8C400A-5842-4069-AEFF-6C80DF1CC8D6}" presName="linear" presStyleCnt="0">
        <dgm:presLayoutVars>
          <dgm:dir/>
          <dgm:animLvl val="lvl"/>
          <dgm:resizeHandles val="exact"/>
        </dgm:presLayoutVars>
      </dgm:prSet>
      <dgm:spPr/>
      <dgm:t>
        <a:bodyPr/>
        <a:lstStyle/>
        <a:p>
          <a:endParaRPr lang="en-US"/>
        </a:p>
      </dgm:t>
    </dgm:pt>
    <dgm:pt modelId="{0C38A172-491C-488B-BEE5-1E51E9DA7FA1}" type="pres">
      <dgm:prSet presAssocID="{C5128ECC-B266-441E-A3D3-AFECC16A56E2}" presName="parentLin" presStyleCnt="0"/>
      <dgm:spPr/>
    </dgm:pt>
    <dgm:pt modelId="{8B7FF36A-8D1C-4D8B-BC31-27DBBA6C59E1}" type="pres">
      <dgm:prSet presAssocID="{C5128ECC-B266-441E-A3D3-AFECC16A56E2}" presName="parentLeftMargin" presStyleLbl="node1" presStyleIdx="0" presStyleCnt="3"/>
      <dgm:spPr/>
      <dgm:t>
        <a:bodyPr/>
        <a:lstStyle/>
        <a:p>
          <a:endParaRPr lang="en-US"/>
        </a:p>
      </dgm:t>
    </dgm:pt>
    <dgm:pt modelId="{21A33A21-FA17-4F5D-83F5-F006E8B996AB}" type="pres">
      <dgm:prSet presAssocID="{C5128ECC-B266-441E-A3D3-AFECC16A56E2}" presName="parentText" presStyleLbl="node1" presStyleIdx="0" presStyleCnt="3">
        <dgm:presLayoutVars>
          <dgm:chMax val="0"/>
          <dgm:bulletEnabled val="1"/>
        </dgm:presLayoutVars>
      </dgm:prSet>
      <dgm:spPr/>
      <dgm:t>
        <a:bodyPr/>
        <a:lstStyle/>
        <a:p>
          <a:endParaRPr lang="en-US"/>
        </a:p>
      </dgm:t>
    </dgm:pt>
    <dgm:pt modelId="{EB03802F-A9C9-452B-9A54-77F285CF0849}" type="pres">
      <dgm:prSet presAssocID="{C5128ECC-B266-441E-A3D3-AFECC16A56E2}" presName="negativeSpace" presStyleCnt="0"/>
      <dgm:spPr/>
    </dgm:pt>
    <dgm:pt modelId="{80291251-B5F7-450A-BE55-F4A46D6D3CBC}" type="pres">
      <dgm:prSet presAssocID="{C5128ECC-B266-441E-A3D3-AFECC16A56E2}" presName="childText" presStyleLbl="conFgAcc1" presStyleIdx="0" presStyleCnt="3">
        <dgm:presLayoutVars>
          <dgm:bulletEnabled val="1"/>
        </dgm:presLayoutVars>
      </dgm:prSet>
      <dgm:spPr>
        <a:solidFill>
          <a:schemeClr val="lt1">
            <a:hueOff val="0"/>
            <a:satOff val="0"/>
            <a:lumOff val="0"/>
            <a:alpha val="50000"/>
          </a:schemeClr>
        </a:solidFill>
      </dgm:spPr>
      <dgm:t>
        <a:bodyPr/>
        <a:lstStyle/>
        <a:p>
          <a:endParaRPr lang="en-US"/>
        </a:p>
      </dgm:t>
    </dgm:pt>
    <dgm:pt modelId="{CFFF9EF0-3D6D-4CEB-AC97-F3E00608927F}" type="pres">
      <dgm:prSet presAssocID="{37291856-508B-4ACC-9213-C39FE839F5C5}" presName="spaceBetweenRectangles" presStyleCnt="0"/>
      <dgm:spPr/>
    </dgm:pt>
    <dgm:pt modelId="{4E63DC4B-D8A1-47EB-9EFA-BC1EF8678172}" type="pres">
      <dgm:prSet presAssocID="{453A86E8-1BC3-49CB-857C-4C822D1DF58A}" presName="parentLin" presStyleCnt="0"/>
      <dgm:spPr/>
    </dgm:pt>
    <dgm:pt modelId="{27A02DA2-B42D-4F16-AC40-C1AF8245AC21}" type="pres">
      <dgm:prSet presAssocID="{453A86E8-1BC3-49CB-857C-4C822D1DF58A}" presName="parentLeftMargin" presStyleLbl="node1" presStyleIdx="0" presStyleCnt="3"/>
      <dgm:spPr/>
      <dgm:t>
        <a:bodyPr/>
        <a:lstStyle/>
        <a:p>
          <a:endParaRPr lang="en-US"/>
        </a:p>
      </dgm:t>
    </dgm:pt>
    <dgm:pt modelId="{76D85FE5-14CA-4578-ACA8-C7101EECE266}" type="pres">
      <dgm:prSet presAssocID="{453A86E8-1BC3-49CB-857C-4C822D1DF58A}" presName="parentText" presStyleLbl="node1" presStyleIdx="1" presStyleCnt="3">
        <dgm:presLayoutVars>
          <dgm:chMax val="0"/>
          <dgm:bulletEnabled val="1"/>
        </dgm:presLayoutVars>
      </dgm:prSet>
      <dgm:spPr/>
      <dgm:t>
        <a:bodyPr/>
        <a:lstStyle/>
        <a:p>
          <a:endParaRPr lang="en-US"/>
        </a:p>
      </dgm:t>
    </dgm:pt>
    <dgm:pt modelId="{C0AFBA58-2B24-4890-83F8-C2AB5CF13A62}" type="pres">
      <dgm:prSet presAssocID="{453A86E8-1BC3-49CB-857C-4C822D1DF58A}" presName="negativeSpace" presStyleCnt="0"/>
      <dgm:spPr/>
    </dgm:pt>
    <dgm:pt modelId="{3D28F656-3970-474B-8024-A130017DF278}" type="pres">
      <dgm:prSet presAssocID="{453A86E8-1BC3-49CB-857C-4C822D1DF58A}" presName="childText" presStyleLbl="conFgAcc1" presStyleIdx="1" presStyleCnt="3">
        <dgm:presLayoutVars>
          <dgm:bulletEnabled val="1"/>
        </dgm:presLayoutVars>
      </dgm:prSet>
      <dgm:spPr>
        <a:solidFill>
          <a:schemeClr val="lt1">
            <a:hueOff val="0"/>
            <a:satOff val="0"/>
            <a:lumOff val="0"/>
            <a:alpha val="50000"/>
          </a:schemeClr>
        </a:solidFill>
      </dgm:spPr>
      <dgm:t>
        <a:bodyPr/>
        <a:lstStyle/>
        <a:p>
          <a:endParaRPr lang="en-US"/>
        </a:p>
      </dgm:t>
    </dgm:pt>
    <dgm:pt modelId="{334F2814-A3FE-4CA4-8FA5-8D3DBAFE0F03}" type="pres">
      <dgm:prSet presAssocID="{CEA6AF97-8152-4DD1-9143-6618C925541B}" presName="spaceBetweenRectangles" presStyleCnt="0"/>
      <dgm:spPr/>
    </dgm:pt>
    <dgm:pt modelId="{03015AF5-FA2D-444E-A3BE-851643661AAD}" type="pres">
      <dgm:prSet presAssocID="{439F4C1E-57F5-451F-A37C-0F7F95DA676A}" presName="parentLin" presStyleCnt="0"/>
      <dgm:spPr/>
    </dgm:pt>
    <dgm:pt modelId="{E75E6370-5771-4069-B9F2-77B5ED97AC2A}" type="pres">
      <dgm:prSet presAssocID="{439F4C1E-57F5-451F-A37C-0F7F95DA676A}" presName="parentLeftMargin" presStyleLbl="node1" presStyleIdx="1" presStyleCnt="3"/>
      <dgm:spPr/>
      <dgm:t>
        <a:bodyPr/>
        <a:lstStyle/>
        <a:p>
          <a:endParaRPr lang="en-US"/>
        </a:p>
      </dgm:t>
    </dgm:pt>
    <dgm:pt modelId="{D815B506-A018-4DF2-9B1C-3AB233A0BADB}" type="pres">
      <dgm:prSet presAssocID="{439F4C1E-57F5-451F-A37C-0F7F95DA676A}" presName="parentText" presStyleLbl="node1" presStyleIdx="2" presStyleCnt="3">
        <dgm:presLayoutVars>
          <dgm:chMax val="0"/>
          <dgm:bulletEnabled val="1"/>
        </dgm:presLayoutVars>
      </dgm:prSet>
      <dgm:spPr/>
      <dgm:t>
        <a:bodyPr/>
        <a:lstStyle/>
        <a:p>
          <a:endParaRPr lang="en-US"/>
        </a:p>
      </dgm:t>
    </dgm:pt>
    <dgm:pt modelId="{CE21B081-5CB3-4A89-9955-A78DB8C690E4}" type="pres">
      <dgm:prSet presAssocID="{439F4C1E-57F5-451F-A37C-0F7F95DA676A}" presName="negativeSpace" presStyleCnt="0"/>
      <dgm:spPr/>
    </dgm:pt>
    <dgm:pt modelId="{021B025C-413D-4488-A00B-0FE1BEFEE337}" type="pres">
      <dgm:prSet presAssocID="{439F4C1E-57F5-451F-A37C-0F7F95DA676A}" presName="childText" presStyleLbl="conFgAcc1" presStyleIdx="2" presStyleCnt="3">
        <dgm:presLayoutVars>
          <dgm:bulletEnabled val="1"/>
        </dgm:presLayoutVars>
      </dgm:prSet>
      <dgm:spPr>
        <a:solidFill>
          <a:schemeClr val="lt1">
            <a:hueOff val="0"/>
            <a:satOff val="0"/>
            <a:lumOff val="0"/>
            <a:alpha val="50000"/>
          </a:schemeClr>
        </a:solidFill>
      </dgm:spPr>
      <dgm:t>
        <a:bodyPr/>
        <a:lstStyle/>
        <a:p>
          <a:endParaRPr lang="en-US"/>
        </a:p>
      </dgm:t>
    </dgm:pt>
  </dgm:ptLst>
  <dgm:cxnLst>
    <dgm:cxn modelId="{8A837E97-F8BE-4C04-AF5D-384A7C106ED9}" srcId="{DB8C400A-5842-4069-AEFF-6C80DF1CC8D6}" destId="{453A86E8-1BC3-49CB-857C-4C822D1DF58A}" srcOrd="1" destOrd="0" parTransId="{790863D1-78E9-4057-8709-3A6991922152}" sibTransId="{CEA6AF97-8152-4DD1-9143-6618C925541B}"/>
    <dgm:cxn modelId="{F34C48A2-1FEC-4046-87AB-CEE7B88CD539}" type="presOf" srcId="{DB8C400A-5842-4069-AEFF-6C80DF1CC8D6}" destId="{F17657C9-BDF4-4D96-8470-121885826D24}" srcOrd="0" destOrd="0" presId="urn:microsoft.com/office/officeart/2005/8/layout/list1"/>
    <dgm:cxn modelId="{2480F26A-90E0-42BE-AB6D-3B143EB9E3E2}" type="presOf" srcId="{453A86E8-1BC3-49CB-857C-4C822D1DF58A}" destId="{27A02DA2-B42D-4F16-AC40-C1AF8245AC21}" srcOrd="0" destOrd="0" presId="urn:microsoft.com/office/officeart/2005/8/layout/list1"/>
    <dgm:cxn modelId="{F85021C8-F49B-4AFF-B4A1-CD119AF433CF}" srcId="{DB8C400A-5842-4069-AEFF-6C80DF1CC8D6}" destId="{439F4C1E-57F5-451F-A37C-0F7F95DA676A}" srcOrd="2" destOrd="0" parTransId="{6727C515-BB21-40C5-945A-EB60C2317670}" sibTransId="{861126E9-1468-47B9-B9FD-29751AFAB5EA}"/>
    <dgm:cxn modelId="{65A43161-4811-4902-A99F-85182647BC89}" type="presOf" srcId="{C5128ECC-B266-441E-A3D3-AFECC16A56E2}" destId="{21A33A21-FA17-4F5D-83F5-F006E8B996AB}" srcOrd="1" destOrd="0" presId="urn:microsoft.com/office/officeart/2005/8/layout/list1"/>
    <dgm:cxn modelId="{338609D7-5E26-4FAA-9F25-4D997AE8BFE2}" type="presOf" srcId="{439F4C1E-57F5-451F-A37C-0F7F95DA676A}" destId="{D815B506-A018-4DF2-9B1C-3AB233A0BADB}" srcOrd="1" destOrd="0" presId="urn:microsoft.com/office/officeart/2005/8/layout/list1"/>
    <dgm:cxn modelId="{E2119C39-A33B-442A-83D7-BAA74243047A}" type="presOf" srcId="{453A86E8-1BC3-49CB-857C-4C822D1DF58A}" destId="{76D85FE5-14CA-4578-ACA8-C7101EECE266}" srcOrd="1" destOrd="0" presId="urn:microsoft.com/office/officeart/2005/8/layout/list1"/>
    <dgm:cxn modelId="{F770B7FB-2604-4392-9340-7C4FC40D32B5}" type="presOf" srcId="{439F4C1E-57F5-451F-A37C-0F7F95DA676A}" destId="{E75E6370-5771-4069-B9F2-77B5ED97AC2A}" srcOrd="0" destOrd="0" presId="urn:microsoft.com/office/officeart/2005/8/layout/list1"/>
    <dgm:cxn modelId="{F2FFB777-4D0C-4632-901F-B23DE29BF777}" type="presOf" srcId="{C5128ECC-B266-441E-A3D3-AFECC16A56E2}" destId="{8B7FF36A-8D1C-4D8B-BC31-27DBBA6C59E1}" srcOrd="0" destOrd="0" presId="urn:microsoft.com/office/officeart/2005/8/layout/list1"/>
    <dgm:cxn modelId="{75DB4646-FEE9-4249-AFF2-DADA819CDE14}" srcId="{DB8C400A-5842-4069-AEFF-6C80DF1CC8D6}" destId="{C5128ECC-B266-441E-A3D3-AFECC16A56E2}" srcOrd="0" destOrd="0" parTransId="{8B9E698F-A164-42AC-917B-E3CFB2974D94}" sibTransId="{37291856-508B-4ACC-9213-C39FE839F5C5}"/>
    <dgm:cxn modelId="{9FFC325A-1CEA-47A4-BCE8-43AB8A0D65B5}" type="presParOf" srcId="{F17657C9-BDF4-4D96-8470-121885826D24}" destId="{0C38A172-491C-488B-BEE5-1E51E9DA7FA1}" srcOrd="0" destOrd="0" presId="urn:microsoft.com/office/officeart/2005/8/layout/list1"/>
    <dgm:cxn modelId="{C6A83C4E-D541-4A80-9AE5-38B95032DA75}" type="presParOf" srcId="{0C38A172-491C-488B-BEE5-1E51E9DA7FA1}" destId="{8B7FF36A-8D1C-4D8B-BC31-27DBBA6C59E1}" srcOrd="0" destOrd="0" presId="urn:microsoft.com/office/officeart/2005/8/layout/list1"/>
    <dgm:cxn modelId="{DA70B44C-9336-4B4C-8C99-0EE68D913C41}" type="presParOf" srcId="{0C38A172-491C-488B-BEE5-1E51E9DA7FA1}" destId="{21A33A21-FA17-4F5D-83F5-F006E8B996AB}" srcOrd="1" destOrd="0" presId="urn:microsoft.com/office/officeart/2005/8/layout/list1"/>
    <dgm:cxn modelId="{38879880-CFC3-4B34-8CF2-56172473706E}" type="presParOf" srcId="{F17657C9-BDF4-4D96-8470-121885826D24}" destId="{EB03802F-A9C9-452B-9A54-77F285CF0849}" srcOrd="1" destOrd="0" presId="urn:microsoft.com/office/officeart/2005/8/layout/list1"/>
    <dgm:cxn modelId="{03D864D4-2F20-47A9-8E28-FA51363865B4}" type="presParOf" srcId="{F17657C9-BDF4-4D96-8470-121885826D24}" destId="{80291251-B5F7-450A-BE55-F4A46D6D3CBC}" srcOrd="2" destOrd="0" presId="urn:microsoft.com/office/officeart/2005/8/layout/list1"/>
    <dgm:cxn modelId="{8C6B0306-45EC-4D9B-A2FD-D82B8EB08CB1}" type="presParOf" srcId="{F17657C9-BDF4-4D96-8470-121885826D24}" destId="{CFFF9EF0-3D6D-4CEB-AC97-F3E00608927F}" srcOrd="3" destOrd="0" presId="urn:microsoft.com/office/officeart/2005/8/layout/list1"/>
    <dgm:cxn modelId="{800B0F91-1A7F-45A1-A84E-9D21F995DDB7}" type="presParOf" srcId="{F17657C9-BDF4-4D96-8470-121885826D24}" destId="{4E63DC4B-D8A1-47EB-9EFA-BC1EF8678172}" srcOrd="4" destOrd="0" presId="urn:microsoft.com/office/officeart/2005/8/layout/list1"/>
    <dgm:cxn modelId="{7E42F5CC-B691-4E0C-8F4E-80861B509445}" type="presParOf" srcId="{4E63DC4B-D8A1-47EB-9EFA-BC1EF8678172}" destId="{27A02DA2-B42D-4F16-AC40-C1AF8245AC21}" srcOrd="0" destOrd="0" presId="urn:microsoft.com/office/officeart/2005/8/layout/list1"/>
    <dgm:cxn modelId="{D8C5ACD2-BABA-4B4E-A3E5-7E5116235DAD}" type="presParOf" srcId="{4E63DC4B-D8A1-47EB-9EFA-BC1EF8678172}" destId="{76D85FE5-14CA-4578-ACA8-C7101EECE266}" srcOrd="1" destOrd="0" presId="urn:microsoft.com/office/officeart/2005/8/layout/list1"/>
    <dgm:cxn modelId="{07564534-166B-44C5-96B7-729B854F3863}" type="presParOf" srcId="{F17657C9-BDF4-4D96-8470-121885826D24}" destId="{C0AFBA58-2B24-4890-83F8-C2AB5CF13A62}" srcOrd="5" destOrd="0" presId="urn:microsoft.com/office/officeart/2005/8/layout/list1"/>
    <dgm:cxn modelId="{8558FC40-9DDC-4049-9406-1F032BBF73C4}" type="presParOf" srcId="{F17657C9-BDF4-4D96-8470-121885826D24}" destId="{3D28F656-3970-474B-8024-A130017DF278}" srcOrd="6" destOrd="0" presId="urn:microsoft.com/office/officeart/2005/8/layout/list1"/>
    <dgm:cxn modelId="{71CF9746-3152-4F24-988B-D1C5079E6A18}" type="presParOf" srcId="{F17657C9-BDF4-4D96-8470-121885826D24}" destId="{334F2814-A3FE-4CA4-8FA5-8D3DBAFE0F03}" srcOrd="7" destOrd="0" presId="urn:microsoft.com/office/officeart/2005/8/layout/list1"/>
    <dgm:cxn modelId="{EE3AB344-1A09-4BF1-87CE-782CC65463CD}" type="presParOf" srcId="{F17657C9-BDF4-4D96-8470-121885826D24}" destId="{03015AF5-FA2D-444E-A3BE-851643661AAD}" srcOrd="8" destOrd="0" presId="urn:microsoft.com/office/officeart/2005/8/layout/list1"/>
    <dgm:cxn modelId="{5016314B-B066-45F2-AC79-A450611F7B1D}" type="presParOf" srcId="{03015AF5-FA2D-444E-A3BE-851643661AAD}" destId="{E75E6370-5771-4069-B9F2-77B5ED97AC2A}" srcOrd="0" destOrd="0" presId="urn:microsoft.com/office/officeart/2005/8/layout/list1"/>
    <dgm:cxn modelId="{52CF76E4-42BB-42FD-8ECB-C38857B90C61}" type="presParOf" srcId="{03015AF5-FA2D-444E-A3BE-851643661AAD}" destId="{D815B506-A018-4DF2-9B1C-3AB233A0BADB}" srcOrd="1" destOrd="0" presId="urn:microsoft.com/office/officeart/2005/8/layout/list1"/>
    <dgm:cxn modelId="{9E0A1456-28B8-4332-BB22-3422FDB27051}" type="presParOf" srcId="{F17657C9-BDF4-4D96-8470-121885826D24}" destId="{CE21B081-5CB3-4A89-9955-A78DB8C690E4}" srcOrd="9" destOrd="0" presId="urn:microsoft.com/office/officeart/2005/8/layout/list1"/>
    <dgm:cxn modelId="{72B2D3FB-BE61-4858-A5BC-6956B9F265D7}" type="presParOf" srcId="{F17657C9-BDF4-4D96-8470-121885826D24}" destId="{021B025C-413D-4488-A00B-0FE1BEFEE337}" srcOrd="10" destOrd="0" presId="urn:microsoft.com/office/officeart/2005/8/layout/list1"/>
  </dgm:cxnLst>
  <dgm:bg>
    <a:gradFill flip="none" rotWithShape="1">
      <a:gsLst>
        <a:gs pos="0">
          <a:srgbClr val="000082"/>
        </a:gs>
        <a:gs pos="0">
          <a:srgbClr val="BA0066"/>
        </a:gs>
        <a:gs pos="100000">
          <a:srgbClr val="FF0000"/>
        </a:gs>
        <a:gs pos="0">
          <a:srgbClr val="FF8200"/>
        </a:gs>
      </a:gsLst>
      <a:lin ang="0" scaled="1"/>
      <a:tileRect/>
    </a:gradFill>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DABB70-7994-4CB1-A9BE-B35293F986E9}">
      <dsp:nvSpPr>
        <dsp:cNvPr id="0" name=""/>
        <dsp:cNvSpPr/>
      </dsp:nvSpPr>
      <dsp:spPr>
        <a:xfrm>
          <a:off x="1942376" y="0"/>
          <a:ext cx="2838782" cy="865240"/>
        </a:xfrm>
        <a:prstGeom prst="rightArrow">
          <a:avLst>
            <a:gd name="adj1" fmla="val 75000"/>
            <a:gd name="adj2" fmla="val 50000"/>
          </a:avLst>
        </a:prstGeom>
        <a:gradFill flip="none" rotWithShape="0">
          <a:gsLst>
            <a:gs pos="0">
              <a:schemeClr val="dk1">
                <a:tint val="50000"/>
                <a:satMod val="300000"/>
              </a:schemeClr>
            </a:gs>
            <a:gs pos="35000">
              <a:schemeClr val="dk1">
                <a:tint val="37000"/>
                <a:satMod val="300000"/>
              </a:schemeClr>
            </a:gs>
            <a:gs pos="100000">
              <a:schemeClr val="dk1">
                <a:tint val="15000"/>
                <a:satMod val="350000"/>
              </a:schemeClr>
            </a:gs>
          </a:gsLst>
          <a:lin ang="5400000" scaled="1"/>
          <a:tileRect/>
        </a:gradFill>
        <a:ln w="9525" cap="flat" cmpd="sng" algn="ctr">
          <a:solidFill>
            <a:schemeClr val="dk1">
              <a:shade val="95000"/>
              <a:satMod val="105000"/>
            </a:schemeClr>
          </a:solidFill>
          <a:prstDash val="solid"/>
        </a:ln>
        <a:effectLst>
          <a:outerShdw blurRad="50800" dist="38100" dir="2700000" algn="tl" rotWithShape="0">
            <a:prstClr val="black">
              <a:alpha val="40000"/>
            </a:prstClr>
          </a:outerShdw>
        </a:effectLst>
        <a:scene3d>
          <a:camera prst="orthographicFront"/>
          <a:lightRig rig="threePt" dir="t"/>
        </a:scene3d>
        <a:sp3d>
          <a:bevelT/>
        </a:sp3d>
      </dsp:spPr>
      <dsp:style>
        <a:lnRef idx="1">
          <a:schemeClr val="dk1"/>
        </a:lnRef>
        <a:fillRef idx="2">
          <a:schemeClr val="dk1"/>
        </a:fillRef>
        <a:effectRef idx="1">
          <a:schemeClr val="dk1"/>
        </a:effectRef>
        <a:fontRef idx="minor">
          <a:schemeClr val="dk1"/>
        </a:fontRef>
      </dsp:style>
      <dsp:txBody>
        <a:bodyPr spcFirstLastPara="0" vert="horz" wrap="square" lIns="10160" tIns="10160" rIns="10160" bIns="10160" numCol="1" spcCol="1270" anchor="ctr" anchorCtr="0">
          <a:noAutofit/>
        </a:bodyPr>
        <a:lstStyle/>
        <a:p>
          <a:pPr marL="171450" lvl="1" indent="-111125" algn="l" defTabSz="711200">
            <a:lnSpc>
              <a:spcPct val="90000"/>
            </a:lnSpc>
            <a:spcBef>
              <a:spcPct val="0"/>
            </a:spcBef>
            <a:spcAft>
              <a:spcPts val="0"/>
            </a:spcAft>
            <a:buChar char="••"/>
          </a:pPr>
          <a:r>
            <a:rPr lang="en-US" sz="1600" b="1" kern="1200" dirty="0" smtClean="0">
              <a:latin typeface="Arial" panose="020B0604020202020204" pitchFamily="34" charset="0"/>
              <a:cs typeface="Arial" panose="020B0604020202020204" pitchFamily="34" charset="0"/>
            </a:rPr>
            <a:t>Scouting</a:t>
          </a:r>
          <a:endParaRPr lang="en-US" sz="1600" b="1" kern="1200" dirty="0">
            <a:latin typeface="Arial" panose="020B0604020202020204" pitchFamily="34" charset="0"/>
            <a:cs typeface="Arial" panose="020B0604020202020204" pitchFamily="34" charset="0"/>
          </a:endParaRPr>
        </a:p>
        <a:p>
          <a:pPr marL="171450" lvl="1" indent="-111125" algn="l" defTabSz="711200">
            <a:lnSpc>
              <a:spcPct val="90000"/>
            </a:lnSpc>
            <a:spcBef>
              <a:spcPct val="0"/>
            </a:spcBef>
            <a:spcAft>
              <a:spcPts val="0"/>
            </a:spcAft>
            <a:buChar char="••"/>
          </a:pPr>
          <a:r>
            <a:rPr lang="en-US" sz="1600" b="1" kern="1200" dirty="0" smtClean="0">
              <a:latin typeface="Arial" panose="020B0604020202020204" pitchFamily="34" charset="0"/>
              <a:cs typeface="Arial" panose="020B0604020202020204" pitchFamily="34" charset="0"/>
            </a:rPr>
            <a:t>Roadmaps</a:t>
          </a:r>
          <a:endParaRPr lang="en-US" sz="1600" b="1" kern="1200" dirty="0">
            <a:latin typeface="Arial" panose="020B0604020202020204" pitchFamily="34" charset="0"/>
            <a:cs typeface="Arial" panose="020B0604020202020204" pitchFamily="34" charset="0"/>
          </a:endParaRPr>
        </a:p>
        <a:p>
          <a:pPr marL="171450" lvl="1" indent="-111125" algn="l" defTabSz="711200">
            <a:lnSpc>
              <a:spcPct val="90000"/>
            </a:lnSpc>
            <a:spcBef>
              <a:spcPct val="0"/>
            </a:spcBef>
            <a:spcAft>
              <a:spcPts val="0"/>
            </a:spcAft>
            <a:buChar char="••"/>
          </a:pPr>
          <a:r>
            <a:rPr lang="en-US" sz="1600" b="1" kern="1200" dirty="0" smtClean="0">
              <a:latin typeface="Arial" panose="020B0604020202020204" pitchFamily="34" charset="0"/>
              <a:cs typeface="Arial" panose="020B0604020202020204" pitchFamily="34" charset="0"/>
            </a:rPr>
            <a:t>Red Team</a:t>
          </a:r>
          <a:endParaRPr lang="en-US" sz="1600" b="1" kern="1200" dirty="0">
            <a:latin typeface="Arial" panose="020B0604020202020204" pitchFamily="34" charset="0"/>
            <a:cs typeface="Arial" panose="020B0604020202020204" pitchFamily="34" charset="0"/>
          </a:endParaRPr>
        </a:p>
      </dsp:txBody>
      <dsp:txXfrm>
        <a:off x="1942376" y="108155"/>
        <a:ext cx="2514317" cy="648930"/>
      </dsp:txXfrm>
    </dsp:sp>
    <dsp:sp modelId="{EB0DA269-E9C1-429E-B451-37B221BD1F3D}">
      <dsp:nvSpPr>
        <dsp:cNvPr id="0" name=""/>
        <dsp:cNvSpPr/>
      </dsp:nvSpPr>
      <dsp:spPr>
        <a:xfrm>
          <a:off x="1829" y="0"/>
          <a:ext cx="1921010" cy="865240"/>
        </a:xfrm>
        <a:prstGeom prst="roundRect">
          <a:avLst/>
        </a:prstGeom>
        <a:solidFill>
          <a:schemeClr val="accent1"/>
        </a:solidFill>
        <a:ln w="38100" cap="flat" cmpd="sng" algn="ctr">
          <a:solidFill>
            <a:schemeClr val="lt1"/>
          </a:solidFill>
          <a:prstDash val="solid"/>
        </a:ln>
        <a:effectLst>
          <a:outerShdw blurRad="50800" dist="38100" dir="2700000" algn="tl" rotWithShape="0">
            <a:prstClr val="black">
              <a:alpha val="40000"/>
            </a:prst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99060" tIns="49530" rIns="99060" bIns="49530" numCol="1" spcCol="1270" anchor="ctr" anchorCtr="0">
          <a:noAutofit/>
        </a:bodyPr>
        <a:lstStyle/>
        <a:p>
          <a:pPr lvl="0" algn="ctr" defTabSz="1155700">
            <a:lnSpc>
              <a:spcPct val="90000"/>
            </a:lnSpc>
            <a:spcBef>
              <a:spcPct val="0"/>
            </a:spcBef>
            <a:spcAft>
              <a:spcPct val="35000"/>
            </a:spcAft>
          </a:pPr>
          <a:r>
            <a:rPr lang="en-US" sz="2600" b="1" kern="1200" dirty="0" smtClean="0">
              <a:latin typeface="Arial" panose="020B0604020202020204" pitchFamily="34" charset="0"/>
              <a:cs typeface="Arial" panose="020B0604020202020204" pitchFamily="34" charset="0"/>
            </a:rPr>
            <a:t>Discover</a:t>
          </a:r>
          <a:endParaRPr lang="en-US" sz="2600" b="1" kern="1200" dirty="0">
            <a:latin typeface="Arial" panose="020B0604020202020204" pitchFamily="34" charset="0"/>
            <a:cs typeface="Arial" panose="020B0604020202020204" pitchFamily="34" charset="0"/>
          </a:endParaRPr>
        </a:p>
      </dsp:txBody>
      <dsp:txXfrm>
        <a:off x="44067" y="42238"/>
        <a:ext cx="1836534" cy="780764"/>
      </dsp:txXfrm>
    </dsp:sp>
    <dsp:sp modelId="{62FA08E3-C996-4F00-9F7A-7E838CF163A6}">
      <dsp:nvSpPr>
        <dsp:cNvPr id="0" name=""/>
        <dsp:cNvSpPr/>
      </dsp:nvSpPr>
      <dsp:spPr>
        <a:xfrm>
          <a:off x="1942376" y="951765"/>
          <a:ext cx="2838782" cy="865240"/>
        </a:xfrm>
        <a:prstGeom prst="rightArrow">
          <a:avLst>
            <a:gd name="adj1" fmla="val 75000"/>
            <a:gd name="adj2" fmla="val 50000"/>
          </a:avLst>
        </a:prstGeom>
        <a:gradFill flip="none" rotWithShape="0">
          <a:gsLst>
            <a:gs pos="0">
              <a:schemeClr val="dk1">
                <a:tint val="50000"/>
                <a:satMod val="300000"/>
              </a:schemeClr>
            </a:gs>
            <a:gs pos="35000">
              <a:schemeClr val="dk1">
                <a:tint val="37000"/>
                <a:satMod val="300000"/>
              </a:schemeClr>
            </a:gs>
            <a:gs pos="100000">
              <a:schemeClr val="dk1">
                <a:tint val="15000"/>
                <a:satMod val="350000"/>
              </a:schemeClr>
            </a:gs>
          </a:gsLst>
          <a:lin ang="5400000" scaled="1"/>
          <a:tileRect/>
        </a:gradFill>
        <a:ln w="9525" cap="flat" cmpd="sng" algn="ctr">
          <a:solidFill>
            <a:schemeClr val="dk1">
              <a:shade val="95000"/>
              <a:satMod val="105000"/>
            </a:schemeClr>
          </a:solidFill>
          <a:prstDash val="solid"/>
        </a:ln>
        <a:effectLst>
          <a:outerShdw blurRad="50800" dist="38100" dir="2700000" algn="tl" rotWithShape="0">
            <a:prstClr val="black">
              <a:alpha val="40000"/>
            </a:prstClr>
          </a:outerShdw>
        </a:effectLst>
        <a:scene3d>
          <a:camera prst="orthographicFront"/>
          <a:lightRig rig="threePt" dir="t"/>
        </a:scene3d>
        <a:sp3d>
          <a:bevelT/>
        </a:sp3d>
      </dsp:spPr>
      <dsp:style>
        <a:lnRef idx="1">
          <a:schemeClr val="dk1"/>
        </a:lnRef>
        <a:fillRef idx="2">
          <a:schemeClr val="dk1"/>
        </a:fillRef>
        <a:effectRef idx="1">
          <a:schemeClr val="dk1"/>
        </a:effectRef>
        <a:fontRef idx="minor">
          <a:schemeClr val="dk1"/>
        </a:fontRef>
      </dsp:style>
      <dsp:txBody>
        <a:bodyPr spcFirstLastPara="0" vert="horz" wrap="square" lIns="9525" tIns="9525" rIns="9525" bIns="9525" numCol="1" spcCol="1270" anchor="ctr" anchorCtr="0">
          <a:noAutofit/>
        </a:bodyPr>
        <a:lstStyle/>
        <a:p>
          <a:pPr marL="171450" lvl="1" indent="-111125" algn="l" defTabSz="666750">
            <a:lnSpc>
              <a:spcPct val="90000"/>
            </a:lnSpc>
            <a:spcBef>
              <a:spcPct val="0"/>
            </a:spcBef>
            <a:spcAft>
              <a:spcPts val="0"/>
            </a:spcAft>
            <a:buChar char="••"/>
          </a:pPr>
          <a:r>
            <a:rPr lang="en-US" sz="1500" b="1" kern="1200" dirty="0" smtClean="0">
              <a:latin typeface="Arial" panose="020B0604020202020204" pitchFamily="34" charset="0"/>
              <a:cs typeface="Arial" panose="020B0604020202020204" pitchFamily="34" charset="0"/>
            </a:rPr>
            <a:t>Internal Projects</a:t>
          </a:r>
          <a:endParaRPr lang="en-US" sz="1500" b="1" kern="1200" dirty="0">
            <a:latin typeface="Arial" panose="020B0604020202020204" pitchFamily="34" charset="0"/>
            <a:cs typeface="Arial" panose="020B0604020202020204" pitchFamily="34" charset="0"/>
          </a:endParaRPr>
        </a:p>
        <a:p>
          <a:pPr marL="171450" lvl="1" indent="-111125" algn="l" defTabSz="666750">
            <a:lnSpc>
              <a:spcPct val="90000"/>
            </a:lnSpc>
            <a:spcBef>
              <a:spcPct val="0"/>
            </a:spcBef>
            <a:spcAft>
              <a:spcPts val="0"/>
            </a:spcAft>
            <a:buChar char="••"/>
          </a:pPr>
          <a:r>
            <a:rPr lang="en-US" sz="1500" b="1" kern="1200" dirty="0" smtClean="0">
              <a:latin typeface="Arial" panose="020B0604020202020204" pitchFamily="34" charset="0"/>
              <a:cs typeface="Arial" panose="020B0604020202020204" pitchFamily="34" charset="0"/>
            </a:rPr>
            <a:t>External Projects</a:t>
          </a:r>
          <a:endParaRPr lang="en-US" sz="1500" b="1" kern="1200" dirty="0">
            <a:latin typeface="Arial" panose="020B0604020202020204" pitchFamily="34" charset="0"/>
            <a:cs typeface="Arial" panose="020B0604020202020204" pitchFamily="34" charset="0"/>
          </a:endParaRPr>
        </a:p>
        <a:p>
          <a:pPr marL="171450" lvl="1" indent="-111125" algn="l" defTabSz="666750">
            <a:lnSpc>
              <a:spcPct val="90000"/>
            </a:lnSpc>
            <a:spcBef>
              <a:spcPct val="0"/>
            </a:spcBef>
            <a:spcAft>
              <a:spcPts val="0"/>
            </a:spcAft>
            <a:buChar char="••"/>
          </a:pPr>
          <a:r>
            <a:rPr lang="en-US" sz="1500" b="1" kern="1200" dirty="0" smtClean="0">
              <a:latin typeface="Arial" panose="020B0604020202020204" pitchFamily="34" charset="0"/>
              <a:cs typeface="Arial" panose="020B0604020202020204" pitchFamily="34" charset="0"/>
            </a:rPr>
            <a:t>Studies</a:t>
          </a:r>
          <a:endParaRPr lang="en-US" sz="1500" b="1" kern="1200" dirty="0">
            <a:latin typeface="Arial" panose="020B0604020202020204" pitchFamily="34" charset="0"/>
            <a:cs typeface="Arial" panose="020B0604020202020204" pitchFamily="34" charset="0"/>
          </a:endParaRPr>
        </a:p>
      </dsp:txBody>
      <dsp:txXfrm>
        <a:off x="1942376" y="1059920"/>
        <a:ext cx="2514317" cy="648930"/>
      </dsp:txXfrm>
    </dsp:sp>
    <dsp:sp modelId="{4477BD6A-8D40-42F6-8D08-2212B781FAF3}">
      <dsp:nvSpPr>
        <dsp:cNvPr id="0" name=""/>
        <dsp:cNvSpPr/>
      </dsp:nvSpPr>
      <dsp:spPr>
        <a:xfrm>
          <a:off x="1829" y="951765"/>
          <a:ext cx="1921010" cy="865240"/>
        </a:xfrm>
        <a:prstGeom prst="roundRect">
          <a:avLst/>
        </a:prstGeom>
        <a:solidFill>
          <a:schemeClr val="accent1"/>
        </a:solidFill>
        <a:ln w="38100" cap="flat" cmpd="sng" algn="ctr">
          <a:solidFill>
            <a:schemeClr val="lt1"/>
          </a:solidFill>
          <a:prstDash val="solid"/>
        </a:ln>
        <a:effectLst>
          <a:outerShdw blurRad="50800" dist="38100" dir="2700000" algn="tl" rotWithShape="0">
            <a:prstClr val="black">
              <a:alpha val="40000"/>
            </a:prst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99060" tIns="49530" rIns="99060" bIns="49530" numCol="1" spcCol="1270" anchor="ctr" anchorCtr="0">
          <a:noAutofit/>
        </a:bodyPr>
        <a:lstStyle/>
        <a:p>
          <a:pPr lvl="0" algn="ctr" defTabSz="1155700">
            <a:lnSpc>
              <a:spcPct val="90000"/>
            </a:lnSpc>
            <a:spcBef>
              <a:spcPct val="0"/>
            </a:spcBef>
            <a:spcAft>
              <a:spcPct val="35000"/>
            </a:spcAft>
          </a:pPr>
          <a:r>
            <a:rPr lang="en-US" sz="2600" b="1" kern="1200" dirty="0" smtClean="0">
              <a:latin typeface="Arial" panose="020B0604020202020204" pitchFamily="34" charset="0"/>
              <a:cs typeface="Arial" panose="020B0604020202020204" pitchFamily="34" charset="0"/>
            </a:rPr>
            <a:t>Enable</a:t>
          </a:r>
          <a:endParaRPr lang="en-US" sz="2600" b="1" kern="1200" dirty="0">
            <a:latin typeface="Arial" panose="020B0604020202020204" pitchFamily="34" charset="0"/>
            <a:cs typeface="Arial" panose="020B0604020202020204" pitchFamily="34" charset="0"/>
          </a:endParaRPr>
        </a:p>
      </dsp:txBody>
      <dsp:txXfrm>
        <a:off x="44067" y="994003"/>
        <a:ext cx="1836534" cy="780764"/>
      </dsp:txXfrm>
    </dsp:sp>
    <dsp:sp modelId="{3029CEEA-228C-4F13-AA75-BA94E29648AE}">
      <dsp:nvSpPr>
        <dsp:cNvPr id="0" name=""/>
        <dsp:cNvSpPr/>
      </dsp:nvSpPr>
      <dsp:spPr>
        <a:xfrm>
          <a:off x="1942376" y="1903530"/>
          <a:ext cx="2838782" cy="865240"/>
        </a:xfrm>
        <a:prstGeom prst="rightArrow">
          <a:avLst>
            <a:gd name="adj1" fmla="val 75000"/>
            <a:gd name="adj2" fmla="val 50000"/>
          </a:avLst>
        </a:prstGeom>
        <a:gradFill flip="none" rotWithShape="0">
          <a:gsLst>
            <a:gs pos="0">
              <a:schemeClr val="dk1">
                <a:tint val="50000"/>
                <a:satMod val="300000"/>
              </a:schemeClr>
            </a:gs>
            <a:gs pos="35000">
              <a:schemeClr val="dk1">
                <a:tint val="37000"/>
                <a:satMod val="300000"/>
              </a:schemeClr>
            </a:gs>
            <a:gs pos="100000">
              <a:schemeClr val="dk1">
                <a:tint val="15000"/>
                <a:satMod val="350000"/>
              </a:schemeClr>
            </a:gs>
          </a:gsLst>
          <a:lin ang="5400000" scaled="1"/>
          <a:tileRect/>
        </a:gradFill>
        <a:ln w="9525" cap="flat" cmpd="sng" algn="ctr">
          <a:solidFill>
            <a:schemeClr val="dk1">
              <a:shade val="95000"/>
              <a:satMod val="105000"/>
            </a:schemeClr>
          </a:solidFill>
          <a:prstDash val="solid"/>
        </a:ln>
        <a:effectLst>
          <a:outerShdw blurRad="50800" dist="38100" dir="2700000" algn="tl" rotWithShape="0">
            <a:prstClr val="black">
              <a:alpha val="40000"/>
            </a:prstClr>
          </a:outerShdw>
        </a:effectLst>
        <a:scene3d>
          <a:camera prst="orthographicFront"/>
          <a:lightRig rig="threePt" dir="t"/>
        </a:scene3d>
        <a:sp3d>
          <a:bevelT/>
        </a:sp3d>
      </dsp:spPr>
      <dsp:style>
        <a:lnRef idx="1">
          <a:schemeClr val="dk1"/>
        </a:lnRef>
        <a:fillRef idx="2">
          <a:schemeClr val="dk1"/>
        </a:fillRef>
        <a:effectRef idx="1">
          <a:schemeClr val="dk1"/>
        </a:effectRef>
        <a:fontRef idx="minor">
          <a:schemeClr val="dk1"/>
        </a:fontRef>
      </dsp:style>
      <dsp:txBody>
        <a:bodyPr spcFirstLastPara="0" vert="horz" wrap="square" lIns="9525" tIns="9525" rIns="0" bIns="9525" numCol="1" spcCol="1270" anchor="ctr" anchorCtr="0">
          <a:noAutofit/>
        </a:bodyPr>
        <a:lstStyle/>
        <a:p>
          <a:pPr marL="171450" lvl="1" indent="-111125" algn="l" defTabSz="666750">
            <a:lnSpc>
              <a:spcPct val="90000"/>
            </a:lnSpc>
            <a:spcBef>
              <a:spcPct val="0"/>
            </a:spcBef>
            <a:spcAft>
              <a:spcPts val="0"/>
            </a:spcAft>
            <a:buChar char="••"/>
          </a:pPr>
          <a:r>
            <a:rPr lang="en-US" sz="1500" b="1" kern="1200" dirty="0" smtClean="0">
              <a:latin typeface="Arial" panose="020B0604020202020204" pitchFamily="34" charset="0"/>
              <a:cs typeface="Arial" panose="020B0604020202020204" pitchFamily="34" charset="0"/>
            </a:rPr>
            <a:t>PEOs</a:t>
          </a:r>
          <a:endParaRPr lang="en-US" sz="1500" b="1" kern="1200" dirty="0">
            <a:latin typeface="Arial" panose="020B0604020202020204" pitchFamily="34" charset="0"/>
            <a:cs typeface="Arial" panose="020B0604020202020204" pitchFamily="34" charset="0"/>
          </a:endParaRPr>
        </a:p>
        <a:p>
          <a:pPr marL="171450" lvl="1" indent="-111125" algn="l" defTabSz="666750">
            <a:lnSpc>
              <a:spcPct val="90000"/>
            </a:lnSpc>
            <a:spcBef>
              <a:spcPct val="0"/>
            </a:spcBef>
            <a:spcAft>
              <a:spcPts val="0"/>
            </a:spcAft>
            <a:buChar char="••"/>
          </a:pPr>
          <a:r>
            <a:rPr lang="en-US" sz="1500" b="1" kern="1200" dirty="0" smtClean="0">
              <a:latin typeface="Arial" panose="020B0604020202020204" pitchFamily="34" charset="0"/>
              <a:cs typeface="Arial" panose="020B0604020202020204" pitchFamily="34" charset="0"/>
            </a:rPr>
            <a:t>Military Services</a:t>
          </a:r>
          <a:endParaRPr lang="en-US" sz="1500" b="1" kern="1200" dirty="0">
            <a:latin typeface="Arial" panose="020B0604020202020204" pitchFamily="34" charset="0"/>
            <a:cs typeface="Arial" panose="020B0604020202020204" pitchFamily="34" charset="0"/>
          </a:endParaRPr>
        </a:p>
        <a:p>
          <a:pPr marL="171450" lvl="1" indent="-111125" algn="l" defTabSz="666750">
            <a:lnSpc>
              <a:spcPct val="90000"/>
            </a:lnSpc>
            <a:spcBef>
              <a:spcPct val="0"/>
            </a:spcBef>
            <a:spcAft>
              <a:spcPts val="0"/>
            </a:spcAft>
            <a:buChar char="••"/>
          </a:pPr>
          <a:r>
            <a:rPr lang="en-US" sz="1500" b="1" kern="1200" dirty="0" smtClean="0">
              <a:latin typeface="Arial" panose="020B0604020202020204" pitchFamily="34" charset="0"/>
              <a:cs typeface="Arial" panose="020B0604020202020204" pitchFamily="34" charset="0"/>
            </a:rPr>
            <a:t>Enablers, COI, OGA, DoD</a:t>
          </a:r>
          <a:endParaRPr lang="en-US" sz="1500" b="1" kern="1200" dirty="0">
            <a:latin typeface="Arial" panose="020B0604020202020204" pitchFamily="34" charset="0"/>
            <a:cs typeface="Arial" panose="020B0604020202020204" pitchFamily="34" charset="0"/>
          </a:endParaRPr>
        </a:p>
      </dsp:txBody>
      <dsp:txXfrm>
        <a:off x="1942376" y="2011685"/>
        <a:ext cx="2514317" cy="648930"/>
      </dsp:txXfrm>
    </dsp:sp>
    <dsp:sp modelId="{C29BF91A-B826-4B23-8D8F-AE11687F365A}">
      <dsp:nvSpPr>
        <dsp:cNvPr id="0" name=""/>
        <dsp:cNvSpPr/>
      </dsp:nvSpPr>
      <dsp:spPr>
        <a:xfrm>
          <a:off x="1829" y="1903530"/>
          <a:ext cx="1921010" cy="865240"/>
        </a:xfrm>
        <a:prstGeom prst="roundRect">
          <a:avLst/>
        </a:prstGeom>
        <a:solidFill>
          <a:schemeClr val="accent1"/>
        </a:solidFill>
        <a:ln w="38100" cap="flat" cmpd="sng" algn="ctr">
          <a:solidFill>
            <a:schemeClr val="lt1"/>
          </a:solidFill>
          <a:prstDash val="solid"/>
        </a:ln>
        <a:effectLst>
          <a:outerShdw blurRad="50800" dist="38100" dir="2700000" algn="tl" rotWithShape="0">
            <a:prstClr val="black">
              <a:alpha val="40000"/>
            </a:prst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99060" tIns="49530" rIns="99060" bIns="49530" numCol="1" spcCol="1270" anchor="ctr" anchorCtr="0">
          <a:noAutofit/>
        </a:bodyPr>
        <a:lstStyle/>
        <a:p>
          <a:pPr lvl="0" algn="ctr" defTabSz="1155700">
            <a:lnSpc>
              <a:spcPct val="90000"/>
            </a:lnSpc>
            <a:spcBef>
              <a:spcPct val="0"/>
            </a:spcBef>
            <a:spcAft>
              <a:spcPct val="35000"/>
            </a:spcAft>
          </a:pPr>
          <a:r>
            <a:rPr lang="en-US" sz="2600" b="1" kern="1200" dirty="0" smtClean="0">
              <a:latin typeface="Arial" panose="020B0604020202020204" pitchFamily="34" charset="0"/>
              <a:cs typeface="Arial" panose="020B0604020202020204" pitchFamily="34" charset="0"/>
            </a:rPr>
            <a:t>Transition</a:t>
          </a:r>
          <a:endParaRPr lang="en-US" sz="2600" b="1" kern="1200" dirty="0">
            <a:latin typeface="Arial" panose="020B0604020202020204" pitchFamily="34" charset="0"/>
            <a:cs typeface="Arial" panose="020B0604020202020204" pitchFamily="34" charset="0"/>
          </a:endParaRPr>
        </a:p>
      </dsp:txBody>
      <dsp:txXfrm>
        <a:off x="44067" y="1945768"/>
        <a:ext cx="1836534" cy="7807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8C858D-4A1B-4C88-921B-41959E7CA05D}">
      <dsp:nvSpPr>
        <dsp:cNvPr id="0" name=""/>
        <dsp:cNvSpPr/>
      </dsp:nvSpPr>
      <dsp:spPr>
        <a:xfrm>
          <a:off x="2" y="0"/>
          <a:ext cx="8823661" cy="1331844"/>
        </a:xfrm>
        <a:prstGeom prst="rightArrow">
          <a:avLst/>
        </a:prstGeom>
        <a:gradFill flip="none" rotWithShape="0">
          <a:gsLst>
            <a:gs pos="0">
              <a:schemeClr val="dk1">
                <a:tint val="50000"/>
                <a:satMod val="300000"/>
              </a:schemeClr>
            </a:gs>
            <a:gs pos="35000">
              <a:schemeClr val="dk1">
                <a:tint val="37000"/>
                <a:satMod val="300000"/>
              </a:schemeClr>
            </a:gs>
            <a:gs pos="100000">
              <a:schemeClr val="dk1">
                <a:tint val="15000"/>
                <a:satMod val="350000"/>
              </a:schemeClr>
            </a:gs>
          </a:gsLst>
          <a:lin ang="5400000" scaled="1"/>
          <a:tileRect/>
        </a:gradFill>
        <a:ln w="9525" cap="flat" cmpd="sng" algn="ctr">
          <a:solidFill>
            <a:schemeClr val="dk1">
              <a:shade val="95000"/>
              <a:satMod val="105000"/>
            </a:schemeClr>
          </a:solidFill>
          <a:prstDash val="solid"/>
        </a:ln>
        <a:effectLst>
          <a:outerShdw blurRad="50800" dist="38100" dir="2700000" algn="tl" rotWithShape="0">
            <a:prstClr val="black">
              <a:alpha val="40000"/>
            </a:prstClr>
          </a:outerShdw>
        </a:effectLst>
      </dsp:spPr>
      <dsp:style>
        <a:lnRef idx="1">
          <a:schemeClr val="dk1"/>
        </a:lnRef>
        <a:fillRef idx="2">
          <a:schemeClr val="dk1"/>
        </a:fillRef>
        <a:effectRef idx="1">
          <a:schemeClr val="dk1"/>
        </a:effectRef>
        <a:fontRef idx="minor">
          <a:schemeClr val="dk1"/>
        </a:fontRef>
      </dsp:style>
    </dsp:sp>
    <dsp:sp modelId="{B27C6F25-1FAC-4B95-A99C-6D2B4FCB41FC}">
      <dsp:nvSpPr>
        <dsp:cNvPr id="0" name=""/>
        <dsp:cNvSpPr/>
      </dsp:nvSpPr>
      <dsp:spPr>
        <a:xfrm>
          <a:off x="126998" y="399553"/>
          <a:ext cx="2479474" cy="532737"/>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Arial" panose="020B0604020202020204" pitchFamily="34" charset="0"/>
              <a:cs typeface="Arial" panose="020B0604020202020204" pitchFamily="34" charset="0"/>
            </a:rPr>
            <a:t>Understand Gaps</a:t>
          </a:r>
          <a:endParaRPr lang="en-US" sz="2000" b="1" kern="1200" dirty="0">
            <a:latin typeface="Arial" panose="020B0604020202020204" pitchFamily="34" charset="0"/>
            <a:cs typeface="Arial" panose="020B0604020202020204" pitchFamily="34" charset="0"/>
          </a:endParaRPr>
        </a:p>
      </dsp:txBody>
      <dsp:txXfrm>
        <a:off x="153004" y="425559"/>
        <a:ext cx="2427462" cy="480725"/>
      </dsp:txXfrm>
    </dsp:sp>
    <dsp:sp modelId="{A05E1D61-97B0-4F87-A180-1C8F77BE138E}">
      <dsp:nvSpPr>
        <dsp:cNvPr id="0" name=""/>
        <dsp:cNvSpPr/>
      </dsp:nvSpPr>
      <dsp:spPr>
        <a:xfrm>
          <a:off x="2745584" y="399553"/>
          <a:ext cx="3176529" cy="532737"/>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Arial" panose="020B0604020202020204" pitchFamily="34" charset="0"/>
              <a:cs typeface="Arial" panose="020B0604020202020204" pitchFamily="34" charset="0"/>
            </a:rPr>
            <a:t>Understand Technology</a:t>
          </a:r>
          <a:endParaRPr lang="en-US" sz="2000" b="1" kern="1200" dirty="0">
            <a:latin typeface="Arial" panose="020B0604020202020204" pitchFamily="34" charset="0"/>
            <a:cs typeface="Arial" panose="020B0604020202020204" pitchFamily="34" charset="0"/>
          </a:endParaRPr>
        </a:p>
      </dsp:txBody>
      <dsp:txXfrm>
        <a:off x="2771590" y="425559"/>
        <a:ext cx="3124517" cy="480725"/>
      </dsp:txXfrm>
    </dsp:sp>
    <dsp:sp modelId="{02054130-AB7B-44D1-8431-981C0C1AD550}">
      <dsp:nvSpPr>
        <dsp:cNvPr id="0" name=""/>
        <dsp:cNvSpPr/>
      </dsp:nvSpPr>
      <dsp:spPr>
        <a:xfrm>
          <a:off x="6062331" y="399553"/>
          <a:ext cx="2479474" cy="532737"/>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Arial" panose="020B0604020202020204" pitchFamily="34" charset="0"/>
              <a:cs typeface="Arial" panose="020B0604020202020204" pitchFamily="34" charset="0"/>
            </a:rPr>
            <a:t>Develop Solutions</a:t>
          </a:r>
          <a:endParaRPr lang="en-US" sz="2000" b="1" kern="1200" dirty="0">
            <a:latin typeface="Arial" panose="020B0604020202020204" pitchFamily="34" charset="0"/>
            <a:cs typeface="Arial" panose="020B0604020202020204" pitchFamily="34" charset="0"/>
          </a:endParaRPr>
        </a:p>
      </dsp:txBody>
      <dsp:txXfrm>
        <a:off x="6088337" y="425559"/>
        <a:ext cx="2427462" cy="4807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8C858D-4A1B-4C88-921B-41959E7CA05D}">
      <dsp:nvSpPr>
        <dsp:cNvPr id="0" name=""/>
        <dsp:cNvSpPr/>
      </dsp:nvSpPr>
      <dsp:spPr>
        <a:xfrm>
          <a:off x="2" y="0"/>
          <a:ext cx="8843539" cy="1351722"/>
        </a:xfrm>
        <a:prstGeom prst="rightArrow">
          <a:avLst/>
        </a:prstGeom>
        <a:gradFill flip="none" rotWithShape="0">
          <a:gsLst>
            <a:gs pos="0">
              <a:schemeClr val="dk1">
                <a:tint val="50000"/>
                <a:satMod val="300000"/>
              </a:schemeClr>
            </a:gs>
            <a:gs pos="35000">
              <a:schemeClr val="dk1">
                <a:tint val="37000"/>
                <a:satMod val="300000"/>
              </a:schemeClr>
            </a:gs>
            <a:gs pos="100000">
              <a:schemeClr val="dk1">
                <a:tint val="15000"/>
                <a:satMod val="350000"/>
              </a:schemeClr>
            </a:gs>
          </a:gsLst>
          <a:lin ang="5400000" scaled="1"/>
          <a:tileRect/>
        </a:gradFill>
        <a:ln w="9525" cap="flat" cmpd="sng" algn="ctr">
          <a:solidFill>
            <a:schemeClr val="dk1">
              <a:shade val="95000"/>
              <a:satMod val="105000"/>
            </a:schemeClr>
          </a:solidFill>
          <a:prstDash val="solid"/>
        </a:ln>
        <a:effectLst>
          <a:outerShdw blurRad="50800" dist="38100" dir="2700000" algn="tl" rotWithShape="0">
            <a:prstClr val="black">
              <a:alpha val="40000"/>
            </a:prstClr>
          </a:outerShdw>
        </a:effectLst>
      </dsp:spPr>
      <dsp:style>
        <a:lnRef idx="1">
          <a:schemeClr val="dk1"/>
        </a:lnRef>
        <a:fillRef idx="2">
          <a:schemeClr val="dk1"/>
        </a:fillRef>
        <a:effectRef idx="1">
          <a:schemeClr val="dk1"/>
        </a:effectRef>
        <a:fontRef idx="minor">
          <a:schemeClr val="dk1"/>
        </a:fontRef>
      </dsp:style>
    </dsp:sp>
    <dsp:sp modelId="{B27C6F25-1FAC-4B95-A99C-6D2B4FCB41FC}">
      <dsp:nvSpPr>
        <dsp:cNvPr id="0" name=""/>
        <dsp:cNvSpPr/>
      </dsp:nvSpPr>
      <dsp:spPr>
        <a:xfrm>
          <a:off x="171340" y="405516"/>
          <a:ext cx="2785784" cy="540688"/>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Arial" panose="020B0604020202020204" pitchFamily="34" charset="0"/>
              <a:cs typeface="Arial" panose="020B0604020202020204" pitchFamily="34" charset="0"/>
            </a:rPr>
            <a:t>Involve Warfighters</a:t>
          </a:r>
          <a:endParaRPr lang="en-US" sz="2000" b="1" kern="1200" dirty="0">
            <a:latin typeface="Arial" panose="020B0604020202020204" pitchFamily="34" charset="0"/>
            <a:cs typeface="Arial" panose="020B0604020202020204" pitchFamily="34" charset="0"/>
          </a:endParaRPr>
        </a:p>
      </dsp:txBody>
      <dsp:txXfrm>
        <a:off x="197734" y="431910"/>
        <a:ext cx="2732996" cy="487900"/>
      </dsp:txXfrm>
    </dsp:sp>
    <dsp:sp modelId="{A05E1D61-97B0-4F87-A180-1C8F77BE138E}">
      <dsp:nvSpPr>
        <dsp:cNvPr id="0" name=""/>
        <dsp:cNvSpPr/>
      </dsp:nvSpPr>
      <dsp:spPr>
        <a:xfrm>
          <a:off x="3148562" y="405516"/>
          <a:ext cx="2596063" cy="540688"/>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Arial" panose="020B0604020202020204" pitchFamily="34" charset="0"/>
              <a:cs typeface="Arial" panose="020B0604020202020204" pitchFamily="34" charset="0"/>
            </a:rPr>
            <a:t>Increase Speed</a:t>
          </a:r>
          <a:endParaRPr lang="en-US" sz="2000" b="1" kern="1200" dirty="0">
            <a:latin typeface="Arial" panose="020B0604020202020204" pitchFamily="34" charset="0"/>
            <a:cs typeface="Arial" panose="020B0604020202020204" pitchFamily="34" charset="0"/>
          </a:endParaRPr>
        </a:p>
      </dsp:txBody>
      <dsp:txXfrm>
        <a:off x="3174956" y="431910"/>
        <a:ext cx="2543275" cy="487900"/>
      </dsp:txXfrm>
    </dsp:sp>
    <dsp:sp modelId="{02054130-AB7B-44D1-8431-981C0C1AD550}">
      <dsp:nvSpPr>
        <dsp:cNvPr id="0" name=""/>
        <dsp:cNvSpPr/>
      </dsp:nvSpPr>
      <dsp:spPr>
        <a:xfrm>
          <a:off x="5936917" y="395578"/>
          <a:ext cx="2596063" cy="540688"/>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Arial" panose="020B0604020202020204" pitchFamily="34" charset="0"/>
              <a:cs typeface="Arial" panose="020B0604020202020204" pitchFamily="34" charset="0"/>
            </a:rPr>
            <a:t>Manage Risk</a:t>
          </a:r>
          <a:endParaRPr lang="en-US" sz="2000" b="1" kern="1200" dirty="0">
            <a:latin typeface="Arial" panose="020B0604020202020204" pitchFamily="34" charset="0"/>
            <a:cs typeface="Arial" panose="020B0604020202020204" pitchFamily="34" charset="0"/>
          </a:endParaRPr>
        </a:p>
      </dsp:txBody>
      <dsp:txXfrm>
        <a:off x="5963311" y="421972"/>
        <a:ext cx="2543275" cy="4879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147243-28F4-4917-8DE8-B07296E75D11}">
      <dsp:nvSpPr>
        <dsp:cNvPr id="0" name=""/>
        <dsp:cNvSpPr/>
      </dsp:nvSpPr>
      <dsp:spPr>
        <a:xfrm>
          <a:off x="487911" y="1117448"/>
          <a:ext cx="2169434" cy="1829102"/>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73660" tIns="18415" rIns="36830" bIns="18415" numCol="1" spcCol="1270" anchor="ctr" anchorCtr="0">
          <a:noAutofit/>
        </a:bodyPr>
        <a:lstStyle/>
        <a:p>
          <a:pPr lvl="0" algn="ctr" defTabSz="1289050">
            <a:lnSpc>
              <a:spcPct val="90000"/>
            </a:lnSpc>
            <a:spcBef>
              <a:spcPct val="0"/>
            </a:spcBef>
            <a:spcAft>
              <a:spcPct val="35000"/>
            </a:spcAft>
          </a:pPr>
          <a:r>
            <a:rPr lang="en-US" sz="2900" kern="1200" dirty="0" smtClean="0"/>
            <a:t>Phase I</a:t>
          </a:r>
          <a:endParaRPr lang="en-US" sz="2900" kern="1200" dirty="0"/>
        </a:p>
      </dsp:txBody>
      <dsp:txXfrm>
        <a:off x="1030269" y="1391813"/>
        <a:ext cx="1057599" cy="1280372"/>
      </dsp:txXfrm>
    </dsp:sp>
    <dsp:sp modelId="{FF04136F-61D5-449C-AACB-77514A955AA4}">
      <dsp:nvSpPr>
        <dsp:cNvPr id="0" name=""/>
        <dsp:cNvSpPr/>
      </dsp:nvSpPr>
      <dsp:spPr>
        <a:xfrm>
          <a:off x="3258" y="1508876"/>
          <a:ext cx="1046246" cy="104624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1" kern="1200" dirty="0" smtClean="0"/>
            <a:t>The beginning</a:t>
          </a:r>
          <a:endParaRPr lang="en-US" sz="1300" b="1" kern="1200" dirty="0"/>
        </a:p>
      </dsp:txBody>
      <dsp:txXfrm>
        <a:off x="156477" y="1662095"/>
        <a:ext cx="739808" cy="739808"/>
      </dsp:txXfrm>
    </dsp:sp>
    <dsp:sp modelId="{36CE334B-8B50-43D4-89D9-7A28BF001ED1}">
      <dsp:nvSpPr>
        <dsp:cNvPr id="0" name=""/>
        <dsp:cNvSpPr/>
      </dsp:nvSpPr>
      <dsp:spPr>
        <a:xfrm>
          <a:off x="3313237" y="1117448"/>
          <a:ext cx="2088517" cy="1829102"/>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73660" tIns="18415" rIns="36830" bIns="18415" numCol="1" spcCol="1270" anchor="ctr" anchorCtr="0">
          <a:noAutofit/>
        </a:bodyPr>
        <a:lstStyle/>
        <a:p>
          <a:pPr lvl="0" algn="ctr" defTabSz="1289050">
            <a:lnSpc>
              <a:spcPct val="90000"/>
            </a:lnSpc>
            <a:spcBef>
              <a:spcPct val="0"/>
            </a:spcBef>
            <a:spcAft>
              <a:spcPct val="35000"/>
            </a:spcAft>
          </a:pPr>
          <a:r>
            <a:rPr lang="en-US" sz="2900" kern="1200" dirty="0" smtClean="0"/>
            <a:t>Phase II</a:t>
          </a:r>
          <a:endParaRPr lang="en-US" sz="2900" kern="1200" dirty="0"/>
        </a:p>
      </dsp:txBody>
      <dsp:txXfrm>
        <a:off x="3835367" y="1391813"/>
        <a:ext cx="1018152" cy="1280372"/>
      </dsp:txXfrm>
    </dsp:sp>
    <dsp:sp modelId="{F87FFDB2-4533-4B72-BC26-48219E4EEB0E}">
      <dsp:nvSpPr>
        <dsp:cNvPr id="0" name=""/>
        <dsp:cNvSpPr/>
      </dsp:nvSpPr>
      <dsp:spPr>
        <a:xfrm>
          <a:off x="2788126" y="1508876"/>
          <a:ext cx="1046246" cy="104624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1" kern="1200" dirty="0" smtClean="0"/>
            <a:t>The journey</a:t>
          </a:r>
          <a:endParaRPr lang="en-US" sz="1300" b="1" kern="1200" dirty="0"/>
        </a:p>
      </dsp:txBody>
      <dsp:txXfrm>
        <a:off x="2941345" y="1662095"/>
        <a:ext cx="739808" cy="739808"/>
      </dsp:txXfrm>
    </dsp:sp>
    <dsp:sp modelId="{10D6870A-7E7F-433E-9BC1-51BDA2521041}">
      <dsp:nvSpPr>
        <dsp:cNvPr id="0" name=""/>
        <dsp:cNvSpPr/>
      </dsp:nvSpPr>
      <dsp:spPr>
        <a:xfrm>
          <a:off x="6057878" y="1127069"/>
          <a:ext cx="2092493" cy="1829102"/>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73660" tIns="18415" rIns="36830" bIns="18415" numCol="1" spcCol="1270" anchor="ctr" anchorCtr="0">
          <a:noAutofit/>
        </a:bodyPr>
        <a:lstStyle/>
        <a:p>
          <a:pPr lvl="0" algn="ctr" defTabSz="1289050">
            <a:lnSpc>
              <a:spcPct val="90000"/>
            </a:lnSpc>
            <a:spcBef>
              <a:spcPct val="0"/>
            </a:spcBef>
            <a:spcAft>
              <a:spcPct val="35000"/>
            </a:spcAft>
          </a:pPr>
          <a:r>
            <a:rPr lang="en-US" sz="2900" kern="1200" dirty="0" smtClean="0"/>
            <a:t>Phase III</a:t>
          </a:r>
          <a:endParaRPr lang="en-US" sz="2900" kern="1200" dirty="0"/>
        </a:p>
      </dsp:txBody>
      <dsp:txXfrm>
        <a:off x="6581001" y="1401434"/>
        <a:ext cx="1020091" cy="1280372"/>
      </dsp:txXfrm>
    </dsp:sp>
    <dsp:sp modelId="{54D1C549-B4C2-431D-A815-6B9489697CF1}">
      <dsp:nvSpPr>
        <dsp:cNvPr id="0" name=""/>
        <dsp:cNvSpPr/>
      </dsp:nvSpPr>
      <dsp:spPr>
        <a:xfrm>
          <a:off x="5534524" y="1508876"/>
          <a:ext cx="1046246" cy="104624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1" kern="1200" dirty="0" smtClean="0"/>
            <a:t>The new beginning</a:t>
          </a:r>
          <a:endParaRPr lang="en-US" sz="1300" b="1" kern="1200" dirty="0"/>
        </a:p>
      </dsp:txBody>
      <dsp:txXfrm>
        <a:off x="5687743" y="1662095"/>
        <a:ext cx="739808" cy="7398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F18722-039D-4362-906E-F35990C3AEA2}">
      <dsp:nvSpPr>
        <dsp:cNvPr id="0" name=""/>
        <dsp:cNvSpPr/>
      </dsp:nvSpPr>
      <dsp:spPr>
        <a:xfrm rot="4404313">
          <a:off x="1394693" y="624108"/>
          <a:ext cx="2707480" cy="1888130"/>
        </a:xfrm>
        <a:prstGeom prst="swooshArrow">
          <a:avLst>
            <a:gd name="adj1" fmla="val 16310"/>
            <a:gd name="adj2" fmla="val 31370"/>
          </a:avLst>
        </a:prstGeom>
        <a:gradFill rotWithShape="0">
          <a:gsLst>
            <a:gs pos="0">
              <a:srgbClr val="000082"/>
            </a:gs>
            <a:gs pos="72000">
              <a:srgbClr val="66008F"/>
            </a:gs>
            <a:gs pos="100000">
              <a:srgbClr val="BA0066"/>
            </a:gs>
            <a:gs pos="100000">
              <a:srgbClr val="FF0000"/>
            </a:gs>
            <a:gs pos="100000">
              <a:srgbClr val="FF8200"/>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E8B98E-2DBE-49D2-853C-B554DEA1A085}">
      <dsp:nvSpPr>
        <dsp:cNvPr id="0" name=""/>
        <dsp:cNvSpPr/>
      </dsp:nvSpPr>
      <dsp:spPr>
        <a:xfrm>
          <a:off x="2408923" y="870649"/>
          <a:ext cx="68372" cy="68372"/>
        </a:xfrm>
        <a:prstGeom prst="ellipse">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E5ED1B-993D-4E5C-8C75-23AD42F6A2AC}">
      <dsp:nvSpPr>
        <dsp:cNvPr id="0" name=""/>
        <dsp:cNvSpPr/>
      </dsp:nvSpPr>
      <dsp:spPr>
        <a:xfrm>
          <a:off x="2877086" y="1248266"/>
          <a:ext cx="68372" cy="68372"/>
        </a:xfrm>
        <a:prstGeom prst="ellipse">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4D4DF2-562F-4460-B95C-A5C50C3CC75C}">
      <dsp:nvSpPr>
        <dsp:cNvPr id="0" name=""/>
        <dsp:cNvSpPr/>
      </dsp:nvSpPr>
      <dsp:spPr>
        <a:xfrm>
          <a:off x="3227949" y="1689863"/>
          <a:ext cx="68372" cy="68372"/>
        </a:xfrm>
        <a:prstGeom prst="ellipse">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8B1421-6CB7-4C28-BE88-3DA9BB2E52DA}">
      <dsp:nvSpPr>
        <dsp:cNvPr id="0" name=""/>
        <dsp:cNvSpPr/>
      </dsp:nvSpPr>
      <dsp:spPr>
        <a:xfrm>
          <a:off x="572366" y="111061"/>
          <a:ext cx="1276493" cy="501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b" anchorCtr="0">
          <a:noAutofit/>
        </a:bodyPr>
        <a:lstStyle/>
        <a:p>
          <a:pPr lvl="0" algn="ctr" defTabSz="755650">
            <a:lnSpc>
              <a:spcPct val="90000"/>
            </a:lnSpc>
            <a:spcBef>
              <a:spcPct val="0"/>
            </a:spcBef>
            <a:spcAft>
              <a:spcPct val="35000"/>
            </a:spcAft>
          </a:pPr>
          <a:r>
            <a:rPr lang="en-US" sz="1700" b="1" i="1" kern="1200" baseline="0" dirty="0" smtClean="0"/>
            <a:t>TIR’s @ SOFIC</a:t>
          </a:r>
          <a:endParaRPr lang="en-US" sz="1700" b="1" i="1" kern="1200" baseline="0" dirty="0"/>
        </a:p>
      </dsp:txBody>
      <dsp:txXfrm>
        <a:off x="572366" y="111061"/>
        <a:ext cx="1276493" cy="501815"/>
      </dsp:txXfrm>
    </dsp:sp>
    <dsp:sp modelId="{02639161-064F-4C22-90FB-73A9ED655318}">
      <dsp:nvSpPr>
        <dsp:cNvPr id="0" name=""/>
        <dsp:cNvSpPr/>
      </dsp:nvSpPr>
      <dsp:spPr>
        <a:xfrm>
          <a:off x="2578207" y="520575"/>
          <a:ext cx="1862990" cy="501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l" defTabSz="755650">
            <a:lnSpc>
              <a:spcPct val="90000"/>
            </a:lnSpc>
            <a:spcBef>
              <a:spcPct val="0"/>
            </a:spcBef>
            <a:spcAft>
              <a:spcPct val="35000"/>
            </a:spcAft>
          </a:pPr>
          <a:r>
            <a:rPr lang="en-US" sz="1700" b="1" i="1" kern="1200" baseline="0" dirty="0" err="1" smtClean="0"/>
            <a:t>FedBizOps</a:t>
          </a:r>
          <a:endParaRPr lang="en-US" sz="1700" b="1" i="1" kern="1200" baseline="0" dirty="0"/>
        </a:p>
      </dsp:txBody>
      <dsp:txXfrm>
        <a:off x="2578207" y="520575"/>
        <a:ext cx="1862990" cy="501815"/>
      </dsp:txXfrm>
    </dsp:sp>
    <dsp:sp modelId="{2D56AFDA-88DD-4099-9C5A-AA97289D9170}">
      <dsp:nvSpPr>
        <dsp:cNvPr id="0" name=""/>
        <dsp:cNvSpPr/>
      </dsp:nvSpPr>
      <dsp:spPr>
        <a:xfrm>
          <a:off x="1368023" y="1241092"/>
          <a:ext cx="1483492" cy="501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r" defTabSz="755650">
            <a:lnSpc>
              <a:spcPct val="90000"/>
            </a:lnSpc>
            <a:spcBef>
              <a:spcPct val="0"/>
            </a:spcBef>
            <a:spcAft>
              <a:spcPct val="35000"/>
            </a:spcAft>
          </a:pPr>
          <a:r>
            <a:rPr lang="en-US" sz="1700" b="1" i="1" kern="1200" baseline="0" dirty="0" err="1" smtClean="0"/>
            <a:t>Eval</a:t>
          </a:r>
          <a:r>
            <a:rPr lang="en-US" sz="1700" b="1" i="1" kern="1200" baseline="0" dirty="0" smtClean="0"/>
            <a:t> Papers </a:t>
          </a:r>
          <a:endParaRPr lang="en-US" sz="1700" b="1" i="1" kern="1200" baseline="0" dirty="0"/>
        </a:p>
      </dsp:txBody>
      <dsp:txXfrm>
        <a:off x="1368023" y="1241092"/>
        <a:ext cx="1483492" cy="501815"/>
      </dsp:txXfrm>
    </dsp:sp>
    <dsp:sp modelId="{D5D5DF93-7DB0-4B42-9F0A-05EB33B63348}">
      <dsp:nvSpPr>
        <dsp:cNvPr id="0" name=""/>
        <dsp:cNvSpPr/>
      </dsp:nvSpPr>
      <dsp:spPr>
        <a:xfrm>
          <a:off x="3524679" y="1473142"/>
          <a:ext cx="1138493" cy="501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l" defTabSz="755650">
            <a:lnSpc>
              <a:spcPct val="90000"/>
            </a:lnSpc>
            <a:spcBef>
              <a:spcPct val="0"/>
            </a:spcBef>
            <a:spcAft>
              <a:spcPct val="35000"/>
            </a:spcAft>
          </a:pPr>
          <a:r>
            <a:rPr lang="en-US" sz="1700" b="1" i="1" kern="1200" baseline="0" dirty="0" smtClean="0"/>
            <a:t>SOFWIC</a:t>
          </a:r>
          <a:endParaRPr lang="en-US" sz="1700" b="1" i="1" kern="1200" baseline="0" dirty="0"/>
        </a:p>
      </dsp:txBody>
      <dsp:txXfrm>
        <a:off x="3524679" y="1473142"/>
        <a:ext cx="1138493" cy="501815"/>
      </dsp:txXfrm>
    </dsp:sp>
    <dsp:sp modelId="{510F13B7-3FB8-4E36-A042-92103445EBC0}">
      <dsp:nvSpPr>
        <dsp:cNvPr id="0" name=""/>
        <dsp:cNvSpPr/>
      </dsp:nvSpPr>
      <dsp:spPr>
        <a:xfrm>
          <a:off x="2938182" y="2634531"/>
          <a:ext cx="1724990" cy="501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t" anchorCtr="0">
          <a:noAutofit/>
        </a:bodyPr>
        <a:lstStyle/>
        <a:p>
          <a:pPr lvl="0" algn="ctr" defTabSz="755650">
            <a:lnSpc>
              <a:spcPct val="90000"/>
            </a:lnSpc>
            <a:spcBef>
              <a:spcPct val="0"/>
            </a:spcBef>
            <a:spcAft>
              <a:spcPct val="35000"/>
            </a:spcAft>
          </a:pPr>
          <a:endParaRPr lang="en-US" sz="1700" kern="1200" dirty="0"/>
        </a:p>
      </dsp:txBody>
      <dsp:txXfrm>
        <a:off x="2938182" y="2634531"/>
        <a:ext cx="1724990" cy="5018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EAC028-DF76-4C58-8FFA-BA57AAE82A06}">
      <dsp:nvSpPr>
        <dsp:cNvPr id="0" name=""/>
        <dsp:cNvSpPr/>
      </dsp:nvSpPr>
      <dsp:spPr>
        <a:xfrm>
          <a:off x="1605508" y="1416742"/>
          <a:ext cx="1586456" cy="550955"/>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6AF520-5510-466B-AD4F-A4E944750661}">
      <dsp:nvSpPr>
        <dsp:cNvPr id="0" name=""/>
        <dsp:cNvSpPr/>
      </dsp:nvSpPr>
      <dsp:spPr>
        <a:xfrm>
          <a:off x="1912077" y="1751878"/>
          <a:ext cx="307452" cy="196769"/>
        </a:xfrm>
        <a:prstGeom prst="down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2F064A-0B49-4859-B253-887F8F9B92E3}">
      <dsp:nvSpPr>
        <dsp:cNvPr id="0" name=""/>
        <dsp:cNvSpPr/>
      </dsp:nvSpPr>
      <dsp:spPr>
        <a:xfrm>
          <a:off x="899478" y="1734033"/>
          <a:ext cx="1475773" cy="368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lvl="0" algn="ctr" defTabSz="311150">
            <a:lnSpc>
              <a:spcPct val="90000"/>
            </a:lnSpc>
            <a:spcBef>
              <a:spcPct val="0"/>
            </a:spcBef>
            <a:spcAft>
              <a:spcPct val="35000"/>
            </a:spcAft>
          </a:pPr>
          <a:endParaRPr lang="en-US" sz="700" kern="1200" dirty="0"/>
        </a:p>
      </dsp:txBody>
      <dsp:txXfrm>
        <a:off x="899478" y="1734033"/>
        <a:ext cx="1475773" cy="368943"/>
      </dsp:txXfrm>
    </dsp:sp>
    <dsp:sp modelId="{8F00AE36-1F05-4103-8066-31761CEB1A00}">
      <dsp:nvSpPr>
        <dsp:cNvPr id="0" name=""/>
        <dsp:cNvSpPr/>
      </dsp:nvSpPr>
      <dsp:spPr>
        <a:xfrm>
          <a:off x="2111107" y="962977"/>
          <a:ext cx="553415" cy="55341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smtClean="0"/>
            <a:t>CDD’s</a:t>
          </a:r>
          <a:endParaRPr lang="en-US" sz="700" kern="1200" dirty="0"/>
        </a:p>
      </dsp:txBody>
      <dsp:txXfrm>
        <a:off x="2192153" y="1044023"/>
        <a:ext cx="391323" cy="391323"/>
      </dsp:txXfrm>
    </dsp:sp>
    <dsp:sp modelId="{9D56BC05-555E-4F11-8857-D759B88FAE5D}">
      <dsp:nvSpPr>
        <dsp:cNvPr id="0" name=""/>
        <dsp:cNvSpPr/>
      </dsp:nvSpPr>
      <dsp:spPr>
        <a:xfrm>
          <a:off x="1644769" y="932887"/>
          <a:ext cx="553415" cy="55341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smtClean="0"/>
            <a:t>PM’s</a:t>
          </a:r>
          <a:endParaRPr lang="en-US" sz="1000" kern="1200" dirty="0"/>
        </a:p>
      </dsp:txBody>
      <dsp:txXfrm>
        <a:off x="1725815" y="1013933"/>
        <a:ext cx="391323" cy="391323"/>
      </dsp:txXfrm>
    </dsp:sp>
    <dsp:sp modelId="{E3A434F6-8CBB-4645-99F0-48FC46FD15A9}">
      <dsp:nvSpPr>
        <dsp:cNvPr id="0" name=""/>
        <dsp:cNvSpPr/>
      </dsp:nvSpPr>
      <dsp:spPr>
        <a:xfrm>
          <a:off x="1588172" y="272033"/>
          <a:ext cx="553415" cy="55341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smtClean="0"/>
            <a:t> 8 shops</a:t>
          </a:r>
          <a:endParaRPr lang="en-US" sz="1000" kern="1200" dirty="0"/>
        </a:p>
      </dsp:txBody>
      <dsp:txXfrm>
        <a:off x="1669218" y="353079"/>
        <a:ext cx="391323" cy="391323"/>
      </dsp:txXfrm>
    </dsp:sp>
    <dsp:sp modelId="{981BB551-93FB-4BC7-860C-B4A253670005}">
      <dsp:nvSpPr>
        <dsp:cNvPr id="0" name=""/>
        <dsp:cNvSpPr/>
      </dsp:nvSpPr>
      <dsp:spPr>
        <a:xfrm>
          <a:off x="850216" y="-135278"/>
          <a:ext cx="2424513" cy="1967696"/>
        </a:xfrm>
        <a:prstGeom prst="funnel">
          <a:avLst/>
        </a:prstGeom>
        <a:solidFill>
          <a:schemeClr val="accent3">
            <a:lumMod val="60000"/>
            <a:lumOff val="40000"/>
            <a:alpha val="4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291251-B5F7-450A-BE55-F4A46D6D3CBC}">
      <dsp:nvSpPr>
        <dsp:cNvPr id="0" name=""/>
        <dsp:cNvSpPr/>
      </dsp:nvSpPr>
      <dsp:spPr>
        <a:xfrm>
          <a:off x="0" y="240644"/>
          <a:ext cx="5027279" cy="352800"/>
        </a:xfrm>
        <a:prstGeom prst="rect">
          <a:avLst/>
        </a:prstGeom>
        <a:solidFill>
          <a:schemeClr val="lt1">
            <a:hueOff val="0"/>
            <a:satOff val="0"/>
            <a:lumOff val="0"/>
            <a:alpha val="5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A33A21-FA17-4F5D-83F5-F006E8B996AB}">
      <dsp:nvSpPr>
        <dsp:cNvPr id="0" name=""/>
        <dsp:cNvSpPr/>
      </dsp:nvSpPr>
      <dsp:spPr>
        <a:xfrm>
          <a:off x="251363" y="34004"/>
          <a:ext cx="3519095" cy="413280"/>
        </a:xfrm>
        <a:prstGeom prst="roundRect">
          <a:avLst/>
        </a:prstGeom>
        <a:gradFill rotWithShape="0">
          <a:gsLst>
            <a:gs pos="0">
              <a:srgbClr val="000082"/>
            </a:gs>
            <a:gs pos="0">
              <a:srgbClr val="BA0066"/>
            </a:gs>
            <a:gs pos="100000">
              <a:srgbClr val="FF0000"/>
            </a:gs>
            <a:gs pos="0">
              <a:srgbClr val="FF8200"/>
            </a:gs>
          </a:gsLst>
          <a:lin ang="0" scaled="1"/>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013" tIns="0" rIns="133013" bIns="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tx1"/>
              </a:solidFill>
            </a:rPr>
            <a:t>SBIRS / CRADA</a:t>
          </a:r>
        </a:p>
      </dsp:txBody>
      <dsp:txXfrm>
        <a:off x="271538" y="54179"/>
        <a:ext cx="3478745" cy="372930"/>
      </dsp:txXfrm>
    </dsp:sp>
    <dsp:sp modelId="{3D28F656-3970-474B-8024-A130017DF278}">
      <dsp:nvSpPr>
        <dsp:cNvPr id="0" name=""/>
        <dsp:cNvSpPr/>
      </dsp:nvSpPr>
      <dsp:spPr>
        <a:xfrm>
          <a:off x="0" y="875684"/>
          <a:ext cx="5027279" cy="352800"/>
        </a:xfrm>
        <a:prstGeom prst="rect">
          <a:avLst/>
        </a:prstGeom>
        <a:solidFill>
          <a:schemeClr val="lt1">
            <a:hueOff val="0"/>
            <a:satOff val="0"/>
            <a:lumOff val="0"/>
            <a:alpha val="5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D85FE5-14CA-4578-ACA8-C7101EECE266}">
      <dsp:nvSpPr>
        <dsp:cNvPr id="0" name=""/>
        <dsp:cNvSpPr/>
      </dsp:nvSpPr>
      <dsp:spPr>
        <a:xfrm>
          <a:off x="251363" y="669044"/>
          <a:ext cx="3519095" cy="413280"/>
        </a:xfrm>
        <a:prstGeom prst="roundRect">
          <a:avLst/>
        </a:prstGeom>
        <a:gradFill rotWithShape="0">
          <a:gsLst>
            <a:gs pos="0">
              <a:srgbClr val="000082"/>
            </a:gs>
            <a:gs pos="0">
              <a:srgbClr val="BA0066"/>
            </a:gs>
            <a:gs pos="100000">
              <a:srgbClr val="FF0000"/>
            </a:gs>
            <a:gs pos="0">
              <a:srgbClr val="FF8200"/>
            </a:gs>
          </a:gsLst>
          <a:lin ang="0" scaled="1"/>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013" tIns="0" rIns="133013" bIns="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tx1"/>
              </a:solidFill>
            </a:rPr>
            <a:t>Combat </a:t>
          </a:r>
          <a:r>
            <a:rPr lang="en-US" sz="1400" b="1" kern="1200" dirty="0" err="1" smtClean="0">
              <a:solidFill>
                <a:schemeClr val="tx1"/>
              </a:solidFill>
            </a:rPr>
            <a:t>Eval</a:t>
          </a:r>
          <a:r>
            <a:rPr lang="en-US" sz="1400" b="1" kern="1200" dirty="0" smtClean="0">
              <a:solidFill>
                <a:schemeClr val="tx1"/>
              </a:solidFill>
            </a:rPr>
            <a:t> / Projects</a:t>
          </a:r>
          <a:endParaRPr lang="en-US" sz="1400" b="1" kern="1200" dirty="0">
            <a:solidFill>
              <a:schemeClr val="tx1"/>
            </a:solidFill>
          </a:endParaRPr>
        </a:p>
      </dsp:txBody>
      <dsp:txXfrm>
        <a:off x="271538" y="689219"/>
        <a:ext cx="3478745" cy="372930"/>
      </dsp:txXfrm>
    </dsp:sp>
    <dsp:sp modelId="{021B025C-413D-4488-A00B-0FE1BEFEE337}">
      <dsp:nvSpPr>
        <dsp:cNvPr id="0" name=""/>
        <dsp:cNvSpPr/>
      </dsp:nvSpPr>
      <dsp:spPr>
        <a:xfrm>
          <a:off x="0" y="1510724"/>
          <a:ext cx="5027279" cy="352800"/>
        </a:xfrm>
        <a:prstGeom prst="rect">
          <a:avLst/>
        </a:prstGeom>
        <a:solidFill>
          <a:schemeClr val="lt1">
            <a:hueOff val="0"/>
            <a:satOff val="0"/>
            <a:lumOff val="0"/>
            <a:alpha val="5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15B506-A018-4DF2-9B1C-3AB233A0BADB}">
      <dsp:nvSpPr>
        <dsp:cNvPr id="0" name=""/>
        <dsp:cNvSpPr/>
      </dsp:nvSpPr>
      <dsp:spPr>
        <a:xfrm>
          <a:off x="251363" y="1304084"/>
          <a:ext cx="3519095" cy="413280"/>
        </a:xfrm>
        <a:prstGeom prst="roundRect">
          <a:avLst/>
        </a:prstGeom>
        <a:gradFill rotWithShape="0">
          <a:gsLst>
            <a:gs pos="0">
              <a:srgbClr val="000082"/>
            </a:gs>
            <a:gs pos="0">
              <a:srgbClr val="BA0066"/>
            </a:gs>
            <a:gs pos="100000">
              <a:srgbClr val="FF0000"/>
            </a:gs>
            <a:gs pos="0">
              <a:srgbClr val="FF8200"/>
            </a:gs>
          </a:gsLst>
          <a:lin ang="0" scaled="1"/>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013" tIns="0" rIns="133013" bIns="0"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tx1"/>
              </a:solidFill>
            </a:rPr>
            <a:t>ICD / CDD / CPD </a:t>
          </a:r>
          <a:r>
            <a:rPr lang="en-US" sz="1400" b="1" kern="1200" dirty="0" smtClean="0">
              <a:solidFill>
                <a:schemeClr val="tx1"/>
              </a:solidFill>
            </a:rPr>
            <a:t>- Programs</a:t>
          </a:r>
          <a:endParaRPr lang="en-US" sz="1400" b="1" kern="1200" dirty="0">
            <a:solidFill>
              <a:schemeClr val="tx1"/>
            </a:solidFill>
          </a:endParaRPr>
        </a:p>
      </dsp:txBody>
      <dsp:txXfrm>
        <a:off x="271538" y="1324259"/>
        <a:ext cx="3478745" cy="372930"/>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1.emf"/></Relationships>
</file>

<file path=ppt/drawings/drawing1.xml><?xml version="1.0" encoding="utf-8"?>
<c:userShapes xmlns:c="http://schemas.openxmlformats.org/drawingml/2006/chart">
  <cdr:relSizeAnchor xmlns:cdr="http://schemas.openxmlformats.org/drawingml/2006/chartDrawing">
    <cdr:from>
      <cdr:x>0.15143</cdr:x>
      <cdr:y>0.91216</cdr:y>
    </cdr:from>
    <cdr:to>
      <cdr:x>0.88</cdr:x>
      <cdr:y>1</cdr:y>
    </cdr:to>
    <cdr:sp macro="" textlink="">
      <cdr:nvSpPr>
        <cdr:cNvPr id="2" name="TextBox 1"/>
        <cdr:cNvSpPr txBox="1"/>
      </cdr:nvSpPr>
      <cdr:spPr>
        <a:xfrm xmlns:a="http://schemas.openxmlformats.org/drawingml/2006/main">
          <a:off x="1384663" y="5290456"/>
          <a:ext cx="6662058" cy="509452"/>
        </a:xfrm>
        <a:prstGeom xmlns:a="http://schemas.openxmlformats.org/drawingml/2006/main" prst="rect">
          <a:avLst/>
        </a:prstGeom>
        <a:solidFill xmlns:a="http://schemas.openxmlformats.org/drawingml/2006/main">
          <a:srgbClr val="FFFF00"/>
        </a:solidFill>
      </cdr:spPr>
      <cdr:txBody>
        <a:bodyPr xmlns:a="http://schemas.openxmlformats.org/drawingml/2006/main" vertOverflow="clip" wrap="none" rtlCol="0" anchor="ctr"/>
        <a:lstStyle xmlns:a="http://schemas.openxmlformats.org/drawingml/2006/main"/>
        <a:p xmlns:a="http://schemas.openxmlformats.org/drawingml/2006/main">
          <a:pPr algn="ctr"/>
          <a:r>
            <a:rPr lang="en-US" sz="2000" b="1" dirty="0" smtClean="0"/>
            <a:t>289 total </a:t>
          </a:r>
          <a:r>
            <a:rPr lang="en-US" sz="2000" b="1" dirty="0" err="1" smtClean="0"/>
            <a:t>evals</a:t>
          </a:r>
          <a:r>
            <a:rPr lang="en-US" sz="2000" b="1" dirty="0" smtClean="0"/>
            <a:t> completed by SOCOM enterprise</a:t>
          </a:r>
          <a:endParaRPr lang="en-US" sz="20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1911" cy="4641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98342" y="0"/>
            <a:ext cx="2981911" cy="464184"/>
          </a:xfrm>
          <a:prstGeom prst="rect">
            <a:avLst/>
          </a:prstGeom>
        </p:spPr>
        <p:txBody>
          <a:bodyPr vert="horz" lIns="91440" tIns="45720" rIns="91440" bIns="45720" rtlCol="0"/>
          <a:lstStyle>
            <a:lvl1pPr algn="r">
              <a:defRPr sz="1200"/>
            </a:lvl1pPr>
          </a:lstStyle>
          <a:p>
            <a:fld id="{06ADA975-62C6-418D-BCD0-38C74D344648}" type="datetimeFigureOut">
              <a:rPr lang="en-US" smtClean="0"/>
              <a:t>10/21/2015</a:t>
            </a:fld>
            <a:endParaRPr lang="en-US"/>
          </a:p>
        </p:txBody>
      </p:sp>
      <p:sp>
        <p:nvSpPr>
          <p:cNvPr id="4" name="Footer Placeholder 3"/>
          <p:cNvSpPr>
            <a:spLocks noGrp="1"/>
          </p:cNvSpPr>
          <p:nvPr>
            <p:ph type="ftr" sz="quarter" idx="2"/>
          </p:nvPr>
        </p:nvSpPr>
        <p:spPr>
          <a:xfrm>
            <a:off x="0" y="8830627"/>
            <a:ext cx="2981911" cy="46418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98342" y="8830627"/>
            <a:ext cx="2981911" cy="464184"/>
          </a:xfrm>
          <a:prstGeom prst="rect">
            <a:avLst/>
          </a:prstGeom>
        </p:spPr>
        <p:txBody>
          <a:bodyPr vert="horz" lIns="91440" tIns="45720" rIns="91440" bIns="45720" rtlCol="0" anchor="b"/>
          <a:lstStyle>
            <a:lvl1pPr algn="r">
              <a:defRPr sz="1200"/>
            </a:lvl1pPr>
          </a:lstStyle>
          <a:p>
            <a:fld id="{4C94DC48-231B-4D9F-BAEF-B957ECD24178}" type="slidenum">
              <a:rPr lang="en-US" smtClean="0"/>
              <a:t>‹#›</a:t>
            </a:fld>
            <a:endParaRPr lang="en-US"/>
          </a:p>
        </p:txBody>
      </p:sp>
    </p:spTree>
    <p:extLst>
      <p:ext uri="{BB962C8B-B14F-4D97-AF65-F5344CB8AC3E}">
        <p14:creationId xmlns:p14="http://schemas.microsoft.com/office/powerpoint/2010/main" val="20744322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82119" cy="464820"/>
          </a:xfrm>
          <a:prstGeom prst="rect">
            <a:avLst/>
          </a:prstGeom>
        </p:spPr>
        <p:txBody>
          <a:bodyPr vert="horz" lIns="93031" tIns="46516" rIns="93031" bIns="46516" rtlCol="0"/>
          <a:lstStyle>
            <a:lvl1pPr algn="l">
              <a:defRPr sz="1200"/>
            </a:lvl1pPr>
          </a:lstStyle>
          <a:p>
            <a:endParaRPr lang="en-US" dirty="0"/>
          </a:p>
        </p:txBody>
      </p:sp>
      <p:sp>
        <p:nvSpPr>
          <p:cNvPr id="3" name="Date Placeholder 2"/>
          <p:cNvSpPr>
            <a:spLocks noGrp="1"/>
          </p:cNvSpPr>
          <p:nvPr>
            <p:ph type="dt" idx="1"/>
          </p:nvPr>
        </p:nvSpPr>
        <p:spPr>
          <a:xfrm>
            <a:off x="3898102" y="1"/>
            <a:ext cx="2982119" cy="464820"/>
          </a:xfrm>
          <a:prstGeom prst="rect">
            <a:avLst/>
          </a:prstGeom>
        </p:spPr>
        <p:txBody>
          <a:bodyPr vert="horz" lIns="93031" tIns="46516" rIns="93031" bIns="46516" rtlCol="0"/>
          <a:lstStyle>
            <a:lvl1pPr algn="r">
              <a:defRPr sz="1200"/>
            </a:lvl1pPr>
          </a:lstStyle>
          <a:p>
            <a:fld id="{37960C11-5BB2-4333-81F5-15099CB7A7D7}" type="datetimeFigureOut">
              <a:rPr lang="en-US" smtClean="0"/>
              <a:t>10/21/2015</a:t>
            </a:fld>
            <a:endParaRPr lang="en-US" dirty="0"/>
          </a:p>
        </p:txBody>
      </p:sp>
      <p:sp>
        <p:nvSpPr>
          <p:cNvPr id="4" name="Slide Image Placeholder 3"/>
          <p:cNvSpPr>
            <a:spLocks noGrp="1" noRot="1" noChangeAspect="1"/>
          </p:cNvSpPr>
          <p:nvPr>
            <p:ph type="sldImg" idx="2"/>
          </p:nvPr>
        </p:nvSpPr>
        <p:spPr>
          <a:xfrm>
            <a:off x="1117600" y="698500"/>
            <a:ext cx="4646613" cy="3486150"/>
          </a:xfrm>
          <a:prstGeom prst="rect">
            <a:avLst/>
          </a:prstGeom>
          <a:noFill/>
          <a:ln w="12700">
            <a:solidFill>
              <a:prstClr val="black"/>
            </a:solidFill>
          </a:ln>
        </p:spPr>
        <p:txBody>
          <a:bodyPr vert="horz" lIns="93031" tIns="46516" rIns="93031" bIns="46516" rtlCol="0" anchor="ctr"/>
          <a:lstStyle/>
          <a:p>
            <a:endParaRPr lang="en-US" dirty="0"/>
          </a:p>
        </p:txBody>
      </p:sp>
      <p:sp>
        <p:nvSpPr>
          <p:cNvPr id="5" name="Notes Placeholder 4"/>
          <p:cNvSpPr>
            <a:spLocks noGrp="1"/>
          </p:cNvSpPr>
          <p:nvPr>
            <p:ph type="body" sz="quarter" idx="3"/>
          </p:nvPr>
        </p:nvSpPr>
        <p:spPr>
          <a:xfrm>
            <a:off x="688182" y="4415791"/>
            <a:ext cx="5505450" cy="4183380"/>
          </a:xfrm>
          <a:prstGeom prst="rect">
            <a:avLst/>
          </a:prstGeom>
        </p:spPr>
        <p:txBody>
          <a:bodyPr vert="horz" lIns="93031" tIns="46516" rIns="93031" bIns="4651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7"/>
            <a:ext cx="2982119" cy="464820"/>
          </a:xfrm>
          <a:prstGeom prst="rect">
            <a:avLst/>
          </a:prstGeom>
        </p:spPr>
        <p:txBody>
          <a:bodyPr vert="horz" lIns="93031" tIns="46516" rIns="93031" bIns="4651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3031" tIns="46516" rIns="93031" bIns="46516" rtlCol="0" anchor="b"/>
          <a:lstStyle>
            <a:lvl1pPr algn="r">
              <a:defRPr sz="1200"/>
            </a:lvl1pPr>
          </a:lstStyle>
          <a:p>
            <a:fld id="{3CE5F442-BE10-46CF-8C12-C32FD16C88F5}" type="slidenum">
              <a:rPr lang="en-US" smtClean="0"/>
              <a:t>‹#›</a:t>
            </a:fld>
            <a:endParaRPr lang="en-US" dirty="0"/>
          </a:p>
        </p:txBody>
      </p:sp>
    </p:spTree>
    <p:extLst>
      <p:ext uri="{BB962C8B-B14F-4D97-AF65-F5344CB8AC3E}">
        <p14:creationId xmlns:p14="http://schemas.microsoft.com/office/powerpoint/2010/main" val="658635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70F4A9-F8E3-46E3-A00B-D1A19026498D}"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708184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Slightly revised SOCOM S&amp;T vision</a:t>
            </a:r>
          </a:p>
          <a:p>
            <a:pPr marL="171450" indent="-171450">
              <a:buFontTx/>
              <a:buChar char="-"/>
            </a:pPr>
            <a:r>
              <a:rPr lang="en-US" dirty="0"/>
              <a:t>Three verbs, Discover, Enable, and Transition specifically chosen to characterize our major lines of operation.  </a:t>
            </a:r>
          </a:p>
          <a:p>
            <a:pPr marL="171450" indent="-171450">
              <a:buFontTx/>
              <a:buChar char="-"/>
            </a:pPr>
            <a:r>
              <a:rPr lang="en-US" dirty="0"/>
              <a:t>Key distinction is Enable vs. Develop.  Due to the SOCOM’s relatively sparse S&amp;T (BA2/BA3) funding profile, we’re putting much more emphasis on influencing the R&amp;D investment in government, industry, and academia to focus on SOCOM gaps, and less on our direct investment.</a:t>
            </a:r>
          </a:p>
          <a:p>
            <a:pPr marL="171450" indent="-171450">
              <a:buFontTx/>
              <a:buChar char="-"/>
            </a:pPr>
            <a:r>
              <a:rPr lang="en-US" dirty="0"/>
              <a:t>Next major change was asymmetric advantage to focus our efforts more on the outcome than on specific technologies or capabilities</a:t>
            </a:r>
          </a:p>
          <a:p>
            <a:endParaRPr lang="en-US" dirty="0"/>
          </a:p>
        </p:txBody>
      </p:sp>
      <p:sp>
        <p:nvSpPr>
          <p:cNvPr id="4" name="Slide Number Placeholder 3"/>
          <p:cNvSpPr>
            <a:spLocks noGrp="1"/>
          </p:cNvSpPr>
          <p:nvPr>
            <p:ph type="sldNum" sz="quarter" idx="10"/>
          </p:nvPr>
        </p:nvSpPr>
        <p:spPr/>
        <p:txBody>
          <a:bodyPr/>
          <a:lstStyle/>
          <a:p>
            <a:pPr>
              <a:defRPr/>
            </a:pPr>
            <a:fld id="{D3099CCA-090D-4DF4-B5D7-FC0BF0CAD904}" type="slidenum">
              <a:rPr lang="en-US" smtClean="0">
                <a:solidFill>
                  <a:prstClr val="black"/>
                </a:solidFill>
              </a:rPr>
              <a:pPr>
                <a:defRPr/>
              </a:pPr>
              <a:t>13</a:t>
            </a:fld>
            <a:endParaRPr lang="en-US" dirty="0">
              <a:solidFill>
                <a:prstClr val="black"/>
              </a:solidFill>
            </a:endParaRPr>
          </a:p>
        </p:txBody>
      </p:sp>
    </p:spTree>
    <p:extLst>
      <p:ext uri="{BB962C8B-B14F-4D97-AF65-F5344CB8AC3E}">
        <p14:creationId xmlns:p14="http://schemas.microsoft.com/office/powerpoint/2010/main" val="1530194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D3099CCA-090D-4DF4-B5D7-FC0BF0CAD904}" type="slidenum">
              <a:rPr lang="en-US" smtClean="0">
                <a:solidFill>
                  <a:prstClr val="black"/>
                </a:solidFill>
              </a:rPr>
              <a:pPr>
                <a:defRPr/>
              </a:pPr>
              <a:t>14</a:t>
            </a:fld>
            <a:endParaRPr lang="en-US" dirty="0">
              <a:solidFill>
                <a:prstClr val="black"/>
              </a:solidFill>
            </a:endParaRPr>
          </a:p>
        </p:txBody>
      </p:sp>
      <p:sp>
        <p:nvSpPr>
          <p:cNvPr id="5" name="Notes Placeholder 2"/>
          <p:cNvSpPr>
            <a:spLocks noGrp="1"/>
          </p:cNvSpPr>
          <p:nvPr>
            <p:ph type="body" idx="1"/>
          </p:nvPr>
        </p:nvSpPr>
        <p:spPr/>
        <p:txBody>
          <a:bodyPr>
            <a:noAutofit/>
          </a:bodyPr>
          <a:lstStyle/>
          <a:p>
            <a:pPr marL="171450" indent="-171450">
              <a:buFontTx/>
              <a:buChar char="-"/>
            </a:pPr>
            <a:r>
              <a:rPr lang="en-US" sz="900" dirty="0"/>
              <a:t>This is a one page overview of our S&amp;T strategy</a:t>
            </a:r>
          </a:p>
          <a:p>
            <a:pPr marL="171450" indent="-171450">
              <a:buFontTx/>
              <a:buChar char="-"/>
            </a:pPr>
            <a:r>
              <a:rPr lang="en-US" sz="900" dirty="0"/>
              <a:t>From top to bottom, first our overarching strategy is Understand Gaps, Understand Technology, and Develop Solutions</a:t>
            </a:r>
          </a:p>
          <a:p>
            <a:pPr marL="171450" indent="-171450">
              <a:buFontTx/>
              <a:buChar char="-"/>
            </a:pPr>
            <a:r>
              <a:rPr lang="en-US" sz="900" dirty="0"/>
              <a:t>On the middle left you see our decomposition of the type of gaps we’re working to understand, document, and pursue</a:t>
            </a:r>
          </a:p>
          <a:p>
            <a:pPr marL="628650" lvl="1" indent="-171450">
              <a:buFontTx/>
              <a:buChar char="-"/>
            </a:pPr>
            <a:r>
              <a:rPr lang="en-US" sz="900" dirty="0"/>
              <a:t>Previously S&amp;T had been focused on the first two, technology gaps—gaps based on our evaluation of where technology is headed, and when it might be ready/useful for SOF; and Component &amp; TSOC gaps—SOCOM has developed a relatively robust mechanism for understanding these gaps, we have 7 Technology Development Working Groups that meet at least monthly to discuss/evaluate/plan/monitor technologies.  These TDWGs are our primary mechanism to (1) understand your gaps, (2) document and prioritize them; and (3) evaluate industry BAA proposals, and recommend our final candidates for investment to the S&amp;T Council for approval.  The S&amp;T Council has been chartered for just over a year, and is your (the Components and TSOCs) voice in execution of the S&amp;T portfolio.  This voice is louder from some components than others, as the membership runs a spectrum from several dedicated representatives in some Components to one or less part time representative in some of the TSOCs.</a:t>
            </a:r>
          </a:p>
          <a:p>
            <a:pPr marL="628650" lvl="1" indent="-171450">
              <a:buFontTx/>
              <a:buChar char="-"/>
            </a:pPr>
            <a:r>
              <a:rPr lang="en-US" sz="900" dirty="0"/>
              <a:t>A recent addition is the focus on PEO gaps.  The Acquisition executive has directed each of the PEOs to develop technology roadmaps, roadmaps that decompose their capability (platform) roadmaps into individual technologies, and outline when they are needed, and areas for potential investment of R&amp;D in order to burn down the risk in a particular technology.  Each of the TDWGs have been tasked with analyzing these roadmaps, and developing specific plans for guiding our investment in their portfolio technology area to meet the roadmap gaps.</a:t>
            </a:r>
          </a:p>
          <a:p>
            <a:pPr marL="628650" lvl="1" indent="-171450">
              <a:buFontTx/>
              <a:buChar char="-"/>
            </a:pPr>
            <a:r>
              <a:rPr lang="en-US" sz="900" dirty="0"/>
              <a:t>Last, in red is a renewed focus on threat-related gaps.  This is focused on red team type of understanding of the technology focus and investment of our current and future adversaries in order to focus our technology development on areas that they may be reducing our asymmetric advantage.</a:t>
            </a:r>
          </a:p>
          <a:p>
            <a:pPr marL="171450" lvl="0" indent="-171450">
              <a:buFontTx/>
              <a:buChar char="-"/>
            </a:pPr>
            <a:r>
              <a:rPr lang="en-US" sz="900" dirty="0"/>
              <a:t>In the middle you see our three main lines of operation, Discover, Enable, and Transition; with each broken into a further level of detail</a:t>
            </a:r>
          </a:p>
          <a:p>
            <a:pPr marL="628650" lvl="1" indent="-171450">
              <a:buFontTx/>
              <a:buChar char="-"/>
            </a:pPr>
            <a:r>
              <a:rPr lang="en-US" sz="900" dirty="0"/>
              <a:t>Discover is broken into tech scouting, previously our main focus area in discovery; but now supported by our PEO roadmap efforts and red team information on threat-related gaps.  In addition, we’ve added a second hat to each of our TDWG leads, and asked them to ensure they are the technical expert in their portfolio area, and support our efforts to do tech scouting in that portfolio.</a:t>
            </a:r>
          </a:p>
          <a:p>
            <a:pPr marL="628650" lvl="1" indent="-171450">
              <a:buFontTx/>
              <a:buChar char="-"/>
            </a:pPr>
            <a:r>
              <a:rPr lang="en-US" sz="900" dirty="0"/>
              <a:t>Enable is broken down into internal projects, external projects, and studies; these are broad categories, but intended to capture our direct investment, indirect investment on our behalf, and conceptual work with industry, government labs, and others to further understand technologies or their application (studies)</a:t>
            </a:r>
          </a:p>
          <a:p>
            <a:pPr marL="628650" lvl="1" indent="-171450">
              <a:buFontTx/>
              <a:buChar char="-"/>
            </a:pPr>
            <a:r>
              <a:rPr lang="en-US" sz="900" dirty="0"/>
              <a:t>For purposes of comparison, in FY14 S&amp;T had approximately $50M (including TALOS) of BA2/BA3 funding to allocate to internal projects, this was supported by direct investment of nearly $27M by external entities on projects to address SOF gaps and requirements</a:t>
            </a:r>
          </a:p>
          <a:p>
            <a:pPr marL="628650" lvl="1" indent="-171450">
              <a:buFontTx/>
              <a:buChar char="-"/>
            </a:pPr>
            <a:r>
              <a:rPr lang="en-US" sz="900" dirty="0"/>
              <a:t>Last, but not least, is transition.  Previously not a focus area for S&amp;T, but added recently to recognize that while we have somewhat limited resources, the PEOs have 80% of the Command’s R&amp;D $s ($410M of BA7), and more than $4B of Procurement funding—SOCOM’s primary capability to purchase and deliver kit.  In recognition of this, we’ve added a third hat to our workforce, providing one dedicated S&amp;T rep per PEO to be our focal point for communication and understanding of the PEO’s roadmaps, technology gaps, and potential transition points.  We’ve also added a page to our portal that outlines each project (currently ~70), the PEO we plan to transition it to, the FY for the transition, and the PM who is working to catch it.</a:t>
            </a:r>
          </a:p>
          <a:p>
            <a:pPr marL="171450" lvl="0" indent="-171450">
              <a:buFontTx/>
              <a:buChar char="-"/>
            </a:pPr>
            <a:r>
              <a:rPr lang="en-US" sz="900" dirty="0"/>
              <a:t>At the bottom you see primary emphasis areas across the different lines of operation; Involve the Warfighter, Increase Speed, and Accept but Manage Risk</a:t>
            </a:r>
          </a:p>
          <a:p>
            <a:r>
              <a:rPr lang="en-US" sz="900" b="1" dirty="0" smtClean="0"/>
              <a:t>Budget </a:t>
            </a:r>
            <a:r>
              <a:rPr lang="en-US" sz="900" b="1" dirty="0"/>
              <a:t>Breakdown (FY15):</a:t>
            </a:r>
          </a:p>
          <a:p>
            <a:r>
              <a:rPr lang="en-US" sz="900" dirty="0"/>
              <a:t>U.S. $465B</a:t>
            </a:r>
          </a:p>
          <a:p>
            <a:r>
              <a:rPr lang="en-US" sz="900" dirty="0"/>
              <a:t>Industry $307B (66%), Federal $123B (26.4%)</a:t>
            </a:r>
          </a:p>
          <a:p>
            <a:r>
              <a:rPr lang="en-US" sz="900" dirty="0"/>
              <a:t>DoD $63.5B (51.6% of Federal R&amp;D)</a:t>
            </a:r>
          </a:p>
          <a:p>
            <a:r>
              <a:rPr lang="en-US" sz="900" dirty="0"/>
              <a:t>SOCOM $508M (0.8% of DoD R&amp;D)</a:t>
            </a:r>
          </a:p>
          <a:p>
            <a:r>
              <a:rPr lang="en-US" sz="900" dirty="0"/>
              <a:t>S&amp;T $97.4M (19.1% of SOCOM R&amp;D)</a:t>
            </a:r>
          </a:p>
          <a:p>
            <a:endParaRPr lang="en-US" sz="1000" dirty="0"/>
          </a:p>
        </p:txBody>
      </p:sp>
    </p:spTree>
    <p:extLst>
      <p:ext uri="{BB962C8B-B14F-4D97-AF65-F5344CB8AC3E}">
        <p14:creationId xmlns:p14="http://schemas.microsoft.com/office/powerpoint/2010/main" val="3692359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099CCA-090D-4DF4-B5D7-FC0BF0CAD904}" type="slidenum">
              <a:rPr lang="en-US" smtClean="0">
                <a:solidFill>
                  <a:prstClr val="black"/>
                </a:solidFill>
              </a:rPr>
              <a:pPr>
                <a:defRPr/>
              </a:pPr>
              <a:t>15</a:t>
            </a:fld>
            <a:endParaRPr lang="en-US" dirty="0">
              <a:solidFill>
                <a:prstClr val="black"/>
              </a:solidFill>
            </a:endParaRPr>
          </a:p>
        </p:txBody>
      </p:sp>
    </p:spTree>
    <p:extLst>
      <p:ext uri="{BB962C8B-B14F-4D97-AF65-F5344CB8AC3E}">
        <p14:creationId xmlns:p14="http://schemas.microsoft.com/office/powerpoint/2010/main" val="3164592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5238" y="698500"/>
            <a:ext cx="4351337" cy="3262313"/>
          </a:xfrm>
        </p:spPr>
      </p:sp>
      <p:sp>
        <p:nvSpPr>
          <p:cNvPr id="4" name="Slide Number Placeholder 3"/>
          <p:cNvSpPr>
            <a:spLocks noGrp="1"/>
          </p:cNvSpPr>
          <p:nvPr>
            <p:ph type="sldNum" sz="quarter" idx="10"/>
          </p:nvPr>
        </p:nvSpPr>
        <p:spPr/>
        <p:txBody>
          <a:bodyPr/>
          <a:lstStyle/>
          <a:p>
            <a:pPr>
              <a:defRPr/>
            </a:pPr>
            <a:fld id="{D3099CCA-090D-4DF4-B5D7-FC0BF0CAD904}" type="slidenum">
              <a:rPr lang="en-US" smtClean="0">
                <a:solidFill>
                  <a:prstClr val="black"/>
                </a:solidFill>
              </a:rPr>
              <a:pPr>
                <a:defRPr/>
              </a:pPr>
              <a:t>16</a:t>
            </a:fld>
            <a:endParaRPr lang="en-US" dirty="0">
              <a:solidFill>
                <a:prstClr val="black"/>
              </a:solidFill>
            </a:endParaRPr>
          </a:p>
        </p:txBody>
      </p:sp>
      <p:sp>
        <p:nvSpPr>
          <p:cNvPr id="5" name="Notes Placeholder 2"/>
          <p:cNvSpPr>
            <a:spLocks noGrp="1"/>
          </p:cNvSpPr>
          <p:nvPr>
            <p:ph type="body" idx="1"/>
          </p:nvPr>
        </p:nvSpPr>
        <p:spPr>
          <a:xfrm>
            <a:off x="668198" y="4114070"/>
            <a:ext cx="5505450" cy="5341297"/>
          </a:xfrm>
        </p:spPr>
        <p:txBody>
          <a:bodyPr>
            <a:noAutofit/>
          </a:bodyPr>
          <a:lstStyle/>
          <a:p>
            <a:r>
              <a:rPr lang="en-US" sz="650" b="1" dirty="0" smtClean="0">
                <a:latin typeface="Arial" panose="020B0604020202020204" pitchFamily="34" charset="0"/>
                <a:cs typeface="Arial" panose="020B0604020202020204" pitchFamily="34" charset="0"/>
              </a:rPr>
              <a:t>PEO C4</a:t>
            </a:r>
          </a:p>
          <a:p>
            <a:pPr marL="174416" indent="-174416">
              <a:buFont typeface="Arial" panose="020B0604020202020204" pitchFamily="34" charset="0"/>
              <a:buChar char="•"/>
            </a:pPr>
            <a:r>
              <a:rPr lang="en-US" sz="650" b="1" dirty="0" smtClean="0">
                <a:latin typeface="Arial" panose="020B0604020202020204" pitchFamily="34" charset="0"/>
                <a:cs typeface="Arial" panose="020B0604020202020204" pitchFamily="34" charset="0"/>
              </a:rPr>
              <a:t>Stabilized Rapid Adaption of Network C4 Tactical </a:t>
            </a:r>
            <a:r>
              <a:rPr lang="en-US" sz="650" b="1" dirty="0" err="1" smtClean="0">
                <a:latin typeface="Arial" panose="020B0604020202020204" pitchFamily="34" charset="0"/>
                <a:cs typeface="Arial" panose="020B0604020202020204" pitchFamily="34" charset="0"/>
              </a:rPr>
              <a:t>Comms</a:t>
            </a:r>
            <a:r>
              <a:rPr lang="en-US" sz="650" b="1" dirty="0" smtClean="0">
                <a:latin typeface="Arial" panose="020B0604020202020204" pitchFamily="34" charset="0"/>
                <a:cs typeface="Arial" panose="020B0604020202020204" pitchFamily="34" charset="0"/>
              </a:rPr>
              <a:t> </a:t>
            </a:r>
            <a:r>
              <a:rPr lang="en-US" sz="650" dirty="0" smtClean="0">
                <a:latin typeface="Arial" panose="020B0604020202020204" pitchFamily="34" charset="0"/>
                <a:cs typeface="Arial" panose="020B0604020202020204" pitchFamily="34" charset="0"/>
              </a:rPr>
              <a:t>SR ISS TIRs- Provide for a dynamically changing network state while maintaining abstraction boundaries and security posture.  Solution should allow for network segments to reconstitute themselves and continue to operate and coalesce but also achieve the efficiency of centralized network control. </a:t>
            </a:r>
          </a:p>
          <a:p>
            <a:pPr marL="174416" indent="-174416">
              <a:buFont typeface="Arial" panose="020B0604020202020204" pitchFamily="34" charset="0"/>
              <a:buChar char="•"/>
            </a:pPr>
            <a:r>
              <a:rPr lang="en-US" sz="650" b="1" dirty="0" smtClean="0">
                <a:latin typeface="Arial" panose="020B0604020202020204" pitchFamily="34" charset="0"/>
                <a:cs typeface="Arial" panose="020B0604020202020204" pitchFamily="34" charset="0"/>
              </a:rPr>
              <a:t>Security and Network Management/Monitoring of Mobile Ad-hoc Network (MANET) </a:t>
            </a:r>
            <a:r>
              <a:rPr lang="en-US" sz="650" dirty="0" smtClean="0">
                <a:latin typeface="Arial" panose="020B0604020202020204" pitchFamily="34" charset="0"/>
                <a:cs typeface="Arial" panose="020B0604020202020204" pitchFamily="34" charset="0"/>
              </a:rPr>
              <a:t>C4 Tactical </a:t>
            </a:r>
            <a:r>
              <a:rPr lang="en-US" sz="650" dirty="0" err="1" smtClean="0">
                <a:latin typeface="Arial" panose="020B0604020202020204" pitchFamily="34" charset="0"/>
                <a:cs typeface="Arial" panose="020B0604020202020204" pitchFamily="34" charset="0"/>
              </a:rPr>
              <a:t>Comms</a:t>
            </a:r>
            <a:r>
              <a:rPr lang="en-US" sz="650" dirty="0" smtClean="0">
                <a:latin typeface="Arial" panose="020B0604020202020204" pitchFamily="34" charset="0"/>
                <a:cs typeface="Arial" panose="020B0604020202020204" pitchFamily="34" charset="0"/>
              </a:rPr>
              <a:t>/Transport TIRs- Enable software defined networking use within a MANET.  Use of Edge Network devices to centrally manage user edge devices (radios, networks, smartphones) to develop software technology with the ability to manage and monitor those devices at the physical layer.</a:t>
            </a:r>
            <a:endParaRPr lang="en-US" sz="650" b="1" dirty="0" smtClean="0">
              <a:latin typeface="Arial" panose="020B0604020202020204" pitchFamily="34" charset="0"/>
              <a:cs typeface="Arial" panose="020B0604020202020204" pitchFamily="34" charset="0"/>
            </a:endParaRPr>
          </a:p>
          <a:p>
            <a:pPr marL="174416" indent="-174416">
              <a:buFont typeface="Arial" panose="020B0604020202020204" pitchFamily="34" charset="0"/>
              <a:buChar char="•"/>
            </a:pPr>
            <a:r>
              <a:rPr lang="en-US" sz="650" b="1" dirty="0" smtClean="0">
                <a:latin typeface="Arial" panose="020B0604020202020204" pitchFamily="34" charset="0"/>
                <a:cs typeface="Arial" panose="020B0604020202020204" pitchFamily="34" charset="0"/>
              </a:rPr>
              <a:t>Open Standard Airborne ISR Transport Modem </a:t>
            </a:r>
            <a:r>
              <a:rPr lang="en-US" sz="650" dirty="0" smtClean="0">
                <a:latin typeface="Arial" panose="020B0604020202020204" pitchFamily="34" charset="0"/>
                <a:cs typeface="Arial" panose="020B0604020202020204" pitchFamily="34" charset="0"/>
              </a:rPr>
              <a:t>C4 Transport TIR - Development of a software defined modem that is agnostic to the associated waveforms, source code and modems employed today, and frequency agile to the maximum extent possible.  Shall provide the most operational effective and cost efficient for ingesting, backhauling, distributing, and delivering the desired sensor data on a global scale for SOF missions worldwide. </a:t>
            </a:r>
          </a:p>
          <a:p>
            <a:r>
              <a:rPr lang="en-US" sz="650" b="1" dirty="0" smtClean="0">
                <a:latin typeface="Arial" panose="020B0604020202020204" pitchFamily="34" charset="0"/>
                <a:cs typeface="Arial" panose="020B0604020202020204" pitchFamily="34" charset="0"/>
              </a:rPr>
              <a:t>PEO FIXED WING</a:t>
            </a:r>
          </a:p>
          <a:p>
            <a:pPr marL="174416" indent="-174416">
              <a:buFont typeface="Arial" panose="020B0604020202020204" pitchFamily="34" charset="0"/>
              <a:buChar char="•"/>
            </a:pPr>
            <a:r>
              <a:rPr lang="en-US" sz="650" b="1" dirty="0" smtClean="0">
                <a:latin typeface="Arial" panose="020B0604020202020204" pitchFamily="34" charset="0"/>
                <a:cs typeface="Arial" panose="020B0604020202020204" pitchFamily="34" charset="0"/>
              </a:rPr>
              <a:t>High definition,</a:t>
            </a:r>
            <a:r>
              <a:rPr lang="en-US" sz="650" b="1" baseline="0" dirty="0" smtClean="0">
                <a:latin typeface="Arial" panose="020B0604020202020204" pitchFamily="34" charset="0"/>
                <a:cs typeface="Arial" panose="020B0604020202020204" pitchFamily="34" charset="0"/>
              </a:rPr>
              <a:t> 3D and multi-color EO/IR packages to fit in </a:t>
            </a:r>
            <a:r>
              <a:rPr lang="en-US" sz="650" b="1" dirty="0" smtClean="0">
                <a:latin typeface="Arial" panose="020B0604020202020204" pitchFamily="34" charset="0"/>
                <a:cs typeface="Arial" panose="020B0604020202020204" pitchFamily="34" charset="0"/>
              </a:rPr>
              <a:t>Modular Payloads.  </a:t>
            </a:r>
            <a:r>
              <a:rPr lang="en-US" sz="650" b="0" dirty="0" smtClean="0">
                <a:latin typeface="Arial" panose="020B0604020202020204" pitchFamily="34" charset="0"/>
                <a:cs typeface="Arial" panose="020B0604020202020204" pitchFamily="34" charset="0"/>
              </a:rPr>
              <a:t>This effort is to develop and provide sensors that can be readily configured inside modular payloads </a:t>
            </a:r>
            <a:r>
              <a:rPr lang="en-US" sz="650" b="0" baseline="0" dirty="0" smtClean="0">
                <a:latin typeface="Arial" panose="020B0604020202020204" pitchFamily="34" charset="0"/>
                <a:cs typeface="Arial" panose="020B0604020202020204" pitchFamily="34" charset="0"/>
              </a:rPr>
              <a:t>for Group IV UASs and manned ISR platforms.  Additional payloads include moving target tracking, foliage penetration, medium and wide area motion imagery.</a:t>
            </a:r>
          </a:p>
          <a:p>
            <a:pPr marL="174416" indent="-174416">
              <a:buFont typeface="Arial" panose="020B0604020202020204" pitchFamily="34" charset="0"/>
              <a:buChar char="•"/>
            </a:pPr>
            <a:r>
              <a:rPr lang="en-US" sz="650" b="1" baseline="0" dirty="0" smtClean="0">
                <a:latin typeface="Arial" panose="020B0604020202020204" pitchFamily="34" charset="0"/>
                <a:cs typeface="Arial" panose="020B0604020202020204" pitchFamily="34" charset="0"/>
              </a:rPr>
              <a:t>Crew workload reduction, machine intelligent processing and Tactical Flight Management (TFM) </a:t>
            </a:r>
            <a:r>
              <a:rPr lang="en-US" sz="650" b="0" baseline="0" dirty="0" smtClean="0">
                <a:latin typeface="Arial" panose="020B0604020202020204" pitchFamily="34" charset="0"/>
                <a:cs typeface="Arial" panose="020B0604020202020204" pitchFamily="34" charset="0"/>
              </a:rPr>
              <a:t>Development for a system that automates crew workload, shares complex data and improves situational awareness and decision making abilities for the crew.  The objective is to maximize the capacity of limited platforms or small ground team to detect and understand humanly indiscernible objects and contextual relationships that allow for workload reduction.</a:t>
            </a:r>
          </a:p>
          <a:p>
            <a:pPr marL="174416" indent="-174416">
              <a:buFont typeface="Arial" panose="020B0604020202020204" pitchFamily="34" charset="0"/>
              <a:buChar char="•"/>
            </a:pPr>
            <a:r>
              <a:rPr lang="en-US" sz="650" b="1" baseline="0" dirty="0" smtClean="0">
                <a:latin typeface="Arial" panose="020B0604020202020204" pitchFamily="34" charset="0"/>
                <a:cs typeface="Arial" panose="020B0604020202020204" pitchFamily="34" charset="0"/>
              </a:rPr>
              <a:t>Situational awareness with full spectrum threat reduction and counter measures. </a:t>
            </a:r>
            <a:r>
              <a:rPr lang="en-US" sz="650" b="0" baseline="0" dirty="0" smtClean="0">
                <a:latin typeface="Arial" panose="020B0604020202020204" pitchFamily="34" charset="0"/>
                <a:cs typeface="Arial" panose="020B0604020202020204" pitchFamily="34" charset="0"/>
              </a:rPr>
              <a:t>Manned aircraft survivability function includes signature management in the areas of acoustics, radio frequency (RF), and infrared (IR) bands. Technologies of interest are: low signature communications and antennas, GPS-degraded operations, VTOL threat suppression, and mission networking and awareness.</a:t>
            </a:r>
          </a:p>
          <a:p>
            <a:pPr marL="174416" indent="-174416">
              <a:buFont typeface="Arial" panose="020B0604020202020204" pitchFamily="34" charset="0"/>
              <a:buChar char="•"/>
            </a:pPr>
            <a:r>
              <a:rPr lang="en-US" sz="650" b="1" baseline="0" dirty="0" smtClean="0">
                <a:latin typeface="Arial" panose="020B0604020202020204" pitchFamily="34" charset="0"/>
                <a:cs typeface="Arial" panose="020B0604020202020204" pitchFamily="34" charset="0"/>
              </a:rPr>
              <a:t>105 mm cannon precision guided ammunition and fuses and loitering munitions. </a:t>
            </a:r>
            <a:r>
              <a:rPr lang="en-US" sz="650" b="0" baseline="0" dirty="0" smtClean="0">
                <a:latin typeface="Arial" panose="020B0604020202020204" pitchFamily="34" charset="0"/>
                <a:cs typeface="Arial" panose="020B0604020202020204" pitchFamily="34" charset="0"/>
              </a:rPr>
              <a:t>Development of guided munitions that provide wide range of desired lethal and non-lethal effect, have demonstrated better accuracy and lethality with reduced size weight and power and reduce overall life cycle costs.</a:t>
            </a:r>
          </a:p>
          <a:p>
            <a:pPr marL="174416" indent="-174416">
              <a:buFont typeface="Arial" panose="020B0604020202020204" pitchFamily="34" charset="0"/>
              <a:buChar char="•"/>
            </a:pPr>
            <a:r>
              <a:rPr lang="en-US" sz="650" b="1" baseline="0" dirty="0" smtClean="0">
                <a:latin typeface="Arial" panose="020B0604020202020204" pitchFamily="34" charset="0"/>
                <a:cs typeface="Arial" panose="020B0604020202020204" pitchFamily="34" charset="0"/>
              </a:rPr>
              <a:t>High energy laser, power management, aiming and focus turret.  </a:t>
            </a:r>
            <a:r>
              <a:rPr lang="en-US" sz="650" b="0" baseline="0" dirty="0" smtClean="0">
                <a:latin typeface="Arial" panose="020B0604020202020204" pitchFamily="34" charset="0"/>
                <a:cs typeface="Arial" panose="020B0604020202020204" pitchFamily="34" charset="0"/>
              </a:rPr>
              <a:t>This technology is intended to demonstrate the capability of operationally effective Directed Energy (DE) weapons to establish engineering and airworthiness criteria for testing and fielding.  Additionally, it will help develop the CONOPS and employment for DE that provides a range of offensive and defensive desired effects.</a:t>
            </a:r>
          </a:p>
          <a:p>
            <a:pPr marL="171433" indent="-171433">
              <a:buFont typeface="Arial" panose="020B0604020202020204" pitchFamily="34" charset="0"/>
              <a:buChar char="•"/>
            </a:pPr>
            <a:r>
              <a:rPr lang="en-US" sz="650" b="1" dirty="0">
                <a:latin typeface="Arial" panose="020B0604020202020204" pitchFamily="34" charset="0"/>
                <a:cs typeface="Arial" panose="020B0604020202020204" pitchFamily="34" charset="0"/>
              </a:rPr>
              <a:t>Multispectral sensor </a:t>
            </a:r>
            <a:r>
              <a:rPr lang="en-US" sz="650" dirty="0">
                <a:latin typeface="Arial" panose="020B0604020202020204" pitchFamily="34" charset="0"/>
                <a:cs typeface="Arial" panose="020B0604020202020204" pitchFamily="34" charset="0"/>
              </a:rPr>
              <a:t>- There is a need to increase current capabilities to include multiple colors or spectral bands within the same sensor and SWAP.</a:t>
            </a:r>
          </a:p>
          <a:p>
            <a:pPr marL="171433" indent="-171433">
              <a:buFont typeface="Arial" panose="020B0604020202020204" pitchFamily="34" charset="0"/>
              <a:buChar char="•"/>
            </a:pPr>
            <a:r>
              <a:rPr lang="en-US" sz="650" b="1" dirty="0">
                <a:latin typeface="Arial" panose="020B0604020202020204" pitchFamily="34" charset="0"/>
                <a:cs typeface="Arial" panose="020B0604020202020204" pitchFamily="34" charset="0"/>
              </a:rPr>
              <a:t>Combat ID (CID) </a:t>
            </a:r>
            <a:r>
              <a:rPr lang="en-US" sz="650" dirty="0">
                <a:latin typeface="Arial" panose="020B0604020202020204" pitchFamily="34" charset="0"/>
                <a:cs typeface="Arial" panose="020B0604020202020204" pitchFamily="34" charset="0"/>
              </a:rPr>
              <a:t>- There is a need for an Identify Friend or Foe (IFF) beacon for ground soldier that is backwards compatible with existing equipment</a:t>
            </a:r>
            <a:r>
              <a:rPr lang="en-US" sz="650" dirty="0" smtClean="0">
                <a:latin typeface="Arial" panose="020B0604020202020204" pitchFamily="34" charset="0"/>
                <a:cs typeface="Arial" panose="020B0604020202020204" pitchFamily="34" charset="0"/>
              </a:rPr>
              <a:t>.</a:t>
            </a:r>
          </a:p>
          <a:p>
            <a:r>
              <a:rPr lang="en-US" sz="650" b="1" dirty="0" smtClean="0">
                <a:latin typeface="Arial" panose="020B0604020202020204" pitchFamily="34" charset="0"/>
                <a:cs typeface="Arial" panose="020B0604020202020204" pitchFamily="34" charset="0"/>
              </a:rPr>
              <a:t>PEO MARITIME</a:t>
            </a:r>
          </a:p>
          <a:p>
            <a:pPr marL="174416" indent="-174416">
              <a:buFont typeface="Arial" panose="020B0604020202020204" pitchFamily="34" charset="0"/>
              <a:buChar char="•"/>
            </a:pPr>
            <a:r>
              <a:rPr lang="en-US" sz="650" b="1" dirty="0" smtClean="0">
                <a:latin typeface="Arial" panose="020B0604020202020204" pitchFamily="34" charset="0"/>
                <a:cs typeface="Arial" panose="020B0604020202020204" pitchFamily="34" charset="0"/>
              </a:rPr>
              <a:t>Common Operating Tactical Picture </a:t>
            </a:r>
            <a:r>
              <a:rPr lang="en-US" sz="650" dirty="0" smtClean="0">
                <a:latin typeface="Arial" panose="020B0604020202020204" pitchFamily="34" charset="0"/>
                <a:cs typeface="Arial" panose="020B0604020202020204" pitchFamily="34" charset="0"/>
              </a:rPr>
              <a:t>M-Surface TIR - Ability to provide real-time correlation and fusion from disparate sensor feeds such as: IBS, AIS, RADAR (T); BFT, ELINT, SIGINT, IFF (O). </a:t>
            </a:r>
          </a:p>
          <a:p>
            <a:pPr marL="174416" indent="-174416">
              <a:buFont typeface="Arial" panose="020B0604020202020204" pitchFamily="34" charset="0"/>
              <a:buChar char="•"/>
            </a:pPr>
            <a:r>
              <a:rPr lang="en-US" sz="650" b="1" dirty="0" smtClean="0">
                <a:latin typeface="Arial" panose="020B0604020202020204" pitchFamily="34" charset="0"/>
                <a:cs typeface="Arial" panose="020B0604020202020204" pitchFamily="34" charset="0"/>
              </a:rPr>
              <a:t>Low Probability of Intercept/ Detection Communications </a:t>
            </a:r>
            <a:r>
              <a:rPr lang="en-US" sz="650" dirty="0" smtClean="0">
                <a:latin typeface="Arial" panose="020B0604020202020204" pitchFamily="34" charset="0"/>
                <a:cs typeface="Arial" panose="020B0604020202020204" pitchFamily="34" charset="0"/>
              </a:rPr>
              <a:t>M-Surface TIR- Conduct secure low observable and low detectability communications on maritime surface crafts. </a:t>
            </a:r>
          </a:p>
          <a:p>
            <a:pPr marL="174416" indent="-174416">
              <a:buFont typeface="Arial" panose="020B0604020202020204" pitchFamily="34" charset="0"/>
              <a:buChar char="•"/>
            </a:pPr>
            <a:r>
              <a:rPr lang="en-US" sz="650" b="1" dirty="0" smtClean="0">
                <a:latin typeface="Arial" panose="020B0604020202020204" pitchFamily="34" charset="0"/>
                <a:cs typeface="Arial" panose="020B0604020202020204" pitchFamily="34" charset="0"/>
              </a:rPr>
              <a:t>Wireless Intercom </a:t>
            </a:r>
            <a:r>
              <a:rPr lang="en-US" sz="650" dirty="0" smtClean="0">
                <a:latin typeface="Arial" panose="020B0604020202020204" pitchFamily="34" charset="0"/>
                <a:cs typeface="Arial" panose="020B0604020202020204" pitchFamily="34" charset="0"/>
              </a:rPr>
              <a:t>M-Surface TIR- Incorporate wireless, non-Type 1 intercom on maritime surface crafts (T); Wireless Type 1 (O). </a:t>
            </a:r>
          </a:p>
          <a:p>
            <a:pPr marL="174416" indent="-174416">
              <a:buFont typeface="Arial" panose="020B0604020202020204" pitchFamily="34" charset="0"/>
              <a:buChar char="•"/>
            </a:pPr>
            <a:r>
              <a:rPr lang="en-US" sz="650" b="1" dirty="0" smtClean="0">
                <a:latin typeface="Arial" panose="020B0604020202020204" pitchFamily="34" charset="0"/>
                <a:cs typeface="Arial" panose="020B0604020202020204" pitchFamily="34" charset="0"/>
              </a:rPr>
              <a:t>Surface System/ Active Ride Control </a:t>
            </a:r>
            <a:r>
              <a:rPr lang="en-US" sz="650" b="0" dirty="0" smtClean="0">
                <a:latin typeface="Arial" panose="020B0604020202020204" pitchFamily="34" charset="0"/>
                <a:cs typeface="Arial" panose="020B0604020202020204" pitchFamily="34" charset="0"/>
              </a:rPr>
              <a:t>M Surface TIR- Passive seat shock absorption techniques.  High-energy hydraulics (for rapid trim-tab actuation) </a:t>
            </a:r>
            <a:r>
              <a:rPr lang="en-US" sz="650" b="0" dirty="0" err="1" smtClean="0">
                <a:latin typeface="Arial" panose="020B0604020202020204" pitchFamily="34" charset="0"/>
                <a:cs typeface="Arial" panose="020B0604020202020204" pitchFamily="34" charset="0"/>
              </a:rPr>
              <a:t>Sed</a:t>
            </a:r>
            <a:r>
              <a:rPr lang="en-US" sz="650" b="0" dirty="0" smtClean="0">
                <a:latin typeface="Arial" panose="020B0604020202020204" pitchFamily="34" charset="0"/>
                <a:cs typeface="Arial" panose="020B0604020202020204" pitchFamily="34" charset="0"/>
              </a:rPr>
              <a:t>(8) &lt; 4.7 </a:t>
            </a:r>
            <a:r>
              <a:rPr lang="en-US" sz="650" b="0" dirty="0" err="1" smtClean="0">
                <a:latin typeface="Arial" panose="020B0604020202020204" pitchFamily="34" charset="0"/>
                <a:cs typeface="Arial" panose="020B0604020202020204" pitchFamily="34" charset="0"/>
              </a:rPr>
              <a:t>MPa</a:t>
            </a:r>
            <a:r>
              <a:rPr lang="en-US" sz="650" b="0" dirty="0" smtClean="0">
                <a:latin typeface="Arial" panose="020B0604020202020204" pitchFamily="34" charset="0"/>
                <a:cs typeface="Arial" panose="020B0604020202020204" pitchFamily="34" charset="0"/>
              </a:rPr>
              <a:t> (T),  </a:t>
            </a:r>
            <a:r>
              <a:rPr lang="en-US" sz="650" b="0" dirty="0" err="1" smtClean="0">
                <a:latin typeface="Arial" panose="020B0604020202020204" pitchFamily="34" charset="0"/>
                <a:cs typeface="Arial" panose="020B0604020202020204" pitchFamily="34" charset="0"/>
              </a:rPr>
              <a:t>Sed</a:t>
            </a:r>
            <a:r>
              <a:rPr lang="en-US" sz="650" b="0" dirty="0" smtClean="0">
                <a:latin typeface="Arial" panose="020B0604020202020204" pitchFamily="34" charset="0"/>
                <a:cs typeface="Arial" panose="020B0604020202020204" pitchFamily="34" charset="0"/>
              </a:rPr>
              <a:t>(8) &lt; 3.9 </a:t>
            </a:r>
            <a:r>
              <a:rPr lang="en-US" sz="650" b="0" dirty="0" err="1" smtClean="0">
                <a:latin typeface="Arial" panose="020B0604020202020204" pitchFamily="34" charset="0"/>
                <a:cs typeface="Arial" panose="020B0604020202020204" pitchFamily="34" charset="0"/>
              </a:rPr>
              <a:t>MPa</a:t>
            </a:r>
            <a:r>
              <a:rPr lang="en-US" sz="650" b="0" dirty="0" smtClean="0">
                <a:latin typeface="Arial" panose="020B0604020202020204" pitchFamily="34" charset="0"/>
                <a:cs typeface="Arial" panose="020B0604020202020204" pitchFamily="34" charset="0"/>
              </a:rPr>
              <a:t> (O). </a:t>
            </a:r>
          </a:p>
          <a:p>
            <a:pPr marL="174416" indent="-174416">
              <a:buFont typeface="Arial" panose="020B0604020202020204" pitchFamily="34" charset="0"/>
              <a:buChar char="•"/>
            </a:pPr>
            <a:r>
              <a:rPr lang="en-US" sz="650" b="1" dirty="0" smtClean="0">
                <a:latin typeface="Arial" panose="020B0604020202020204" pitchFamily="34" charset="0"/>
                <a:cs typeface="Arial" panose="020B0604020202020204" pitchFamily="34" charset="0"/>
              </a:rPr>
              <a:t>Maritime Personnel Signature Management Technologies </a:t>
            </a:r>
            <a:r>
              <a:rPr lang="en-US" sz="650" b="0" dirty="0" smtClean="0">
                <a:latin typeface="Arial" panose="020B0604020202020204" pitchFamily="34" charset="0"/>
                <a:cs typeface="Arial" panose="020B0604020202020204" pitchFamily="34" charset="0"/>
              </a:rPr>
              <a:t>M Surface TIR- Ability to reduce detectability of crew on surface craft (T); plus No degradation in human performance (O). </a:t>
            </a:r>
          </a:p>
          <a:p>
            <a:pPr marL="174416" indent="-174416">
              <a:buFont typeface="Arial" panose="020B0604020202020204" pitchFamily="34" charset="0"/>
              <a:buChar char="•"/>
            </a:pPr>
            <a:r>
              <a:rPr lang="en-US" sz="650" b="1" dirty="0" smtClean="0">
                <a:latin typeface="Arial" panose="020B0604020202020204" pitchFamily="34" charset="0"/>
                <a:cs typeface="Arial" panose="020B0604020202020204" pitchFamily="34" charset="0"/>
              </a:rPr>
              <a:t>Situational Awareness, High Visual/NIR Transmittance Window Films </a:t>
            </a:r>
            <a:r>
              <a:rPr lang="en-US" sz="650" b="0" dirty="0" smtClean="0">
                <a:latin typeface="Arial" panose="020B0604020202020204" pitchFamily="34" charset="0"/>
                <a:cs typeface="Arial" panose="020B0604020202020204" pitchFamily="34" charset="0"/>
              </a:rPr>
              <a:t>M Surface TIR - Provide RF shielding and NVG capability for improved high visual situational awareness/ near infra-red transmittance window films on maritime surface crafts. </a:t>
            </a:r>
            <a:endParaRPr lang="en-US" sz="650" b="1" dirty="0" smtClean="0">
              <a:latin typeface="Arial" panose="020B0604020202020204" pitchFamily="34" charset="0"/>
              <a:cs typeface="Arial" panose="020B0604020202020204" pitchFamily="34" charset="0"/>
            </a:endParaRPr>
          </a:p>
          <a:p>
            <a:endParaRPr lang="en-US" sz="7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1944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698500"/>
            <a:ext cx="4033838" cy="3024188"/>
          </a:xfrm>
        </p:spPr>
      </p:sp>
      <p:sp>
        <p:nvSpPr>
          <p:cNvPr id="4" name="Slide Number Placeholder 3"/>
          <p:cNvSpPr>
            <a:spLocks noGrp="1"/>
          </p:cNvSpPr>
          <p:nvPr>
            <p:ph type="sldNum" sz="quarter" idx="10"/>
          </p:nvPr>
        </p:nvSpPr>
        <p:spPr/>
        <p:txBody>
          <a:bodyPr/>
          <a:lstStyle/>
          <a:p>
            <a:pPr>
              <a:defRPr/>
            </a:pPr>
            <a:fld id="{D3099CCA-090D-4DF4-B5D7-FC0BF0CAD904}" type="slidenum">
              <a:rPr lang="en-US" smtClean="0">
                <a:solidFill>
                  <a:prstClr val="black"/>
                </a:solidFill>
              </a:rPr>
              <a:pPr>
                <a:defRPr/>
              </a:pPr>
              <a:t>17</a:t>
            </a:fld>
            <a:endParaRPr lang="en-US" dirty="0">
              <a:solidFill>
                <a:prstClr val="black"/>
              </a:solidFill>
            </a:endParaRPr>
          </a:p>
        </p:txBody>
      </p:sp>
      <p:sp>
        <p:nvSpPr>
          <p:cNvPr id="5" name="Notes Placeholder 2"/>
          <p:cNvSpPr>
            <a:spLocks noGrp="1"/>
          </p:cNvSpPr>
          <p:nvPr>
            <p:ph type="body" idx="1"/>
          </p:nvPr>
        </p:nvSpPr>
        <p:spPr>
          <a:xfrm>
            <a:off x="518321" y="3732549"/>
            <a:ext cx="5695294" cy="5493905"/>
          </a:xfrm>
        </p:spPr>
        <p:txBody>
          <a:bodyPr>
            <a:noAutofit/>
          </a:bodyPr>
          <a:lstStyle/>
          <a:p>
            <a:r>
              <a:rPr lang="en-US" sz="800" b="1" dirty="0" smtClean="0">
                <a:latin typeface="Arial" panose="020B0604020202020204" pitchFamily="34" charset="0"/>
                <a:cs typeface="Arial" panose="020B0604020202020204" pitchFamily="34" charset="0"/>
              </a:rPr>
              <a:t>PEO RW</a:t>
            </a:r>
          </a:p>
          <a:p>
            <a:pPr marL="174416" indent="-174416">
              <a:buFont typeface="Arial" panose="020B0604020202020204" pitchFamily="34" charset="0"/>
              <a:buChar char="•"/>
            </a:pPr>
            <a:r>
              <a:rPr lang="en-US" sz="800" b="1" dirty="0" smtClean="0">
                <a:latin typeface="Arial" panose="020B0604020202020204" pitchFamily="34" charset="0"/>
                <a:cs typeface="Arial" panose="020B0604020202020204" pitchFamily="34" charset="0"/>
              </a:rPr>
              <a:t>High Power Watts </a:t>
            </a:r>
            <a:r>
              <a:rPr lang="en-US" sz="800" dirty="0" smtClean="0">
                <a:latin typeface="Arial" panose="020B0604020202020204" pitchFamily="34" charset="0"/>
                <a:cs typeface="Arial" panose="020B0604020202020204" pitchFamily="34" charset="0"/>
              </a:rPr>
              <a:t>(HPW) RW TIR- Over the horizon (OTH) communication system to augment/ reduce dependency on SATCOM. </a:t>
            </a:r>
          </a:p>
          <a:p>
            <a:pPr marL="174416" indent="-174416">
              <a:buFont typeface="Arial" panose="020B0604020202020204" pitchFamily="34" charset="0"/>
              <a:buChar char="•"/>
            </a:pPr>
            <a:r>
              <a:rPr lang="en-US" sz="800" b="1" dirty="0" smtClean="0">
                <a:latin typeface="Arial" panose="020B0604020202020204" pitchFamily="34" charset="0"/>
                <a:cs typeface="Arial" panose="020B0604020202020204" pitchFamily="34" charset="0"/>
              </a:rPr>
              <a:t>Improved RW Counter Measures </a:t>
            </a:r>
            <a:r>
              <a:rPr lang="en-US" sz="800" dirty="0" smtClean="0">
                <a:latin typeface="Arial" panose="020B0604020202020204" pitchFamily="34" charset="0"/>
                <a:cs typeface="Arial" panose="020B0604020202020204" pitchFamily="34" charset="0"/>
              </a:rPr>
              <a:t>RW TIR- Improved survivability against current and emerging threats.</a:t>
            </a:r>
          </a:p>
          <a:p>
            <a:pPr marL="174416" indent="-174416">
              <a:buFont typeface="Arial" panose="020B0604020202020204" pitchFamily="34" charset="0"/>
              <a:buChar char="•"/>
            </a:pPr>
            <a:r>
              <a:rPr lang="en-US" sz="800" b="1" dirty="0" smtClean="0">
                <a:latin typeface="Arial" panose="020B0604020202020204" pitchFamily="34" charset="0"/>
                <a:cs typeface="Arial" panose="020B0604020202020204" pitchFamily="34" charset="0"/>
              </a:rPr>
              <a:t>Advanced IR Countermeasures &amp; Self - Protection for RW Application </a:t>
            </a:r>
            <a:r>
              <a:rPr lang="en-US" sz="800" dirty="0" smtClean="0">
                <a:latin typeface="Arial" panose="020B0604020202020204" pitchFamily="34" charset="0"/>
                <a:cs typeface="Arial" panose="020B0604020202020204" pitchFamily="34" charset="0"/>
              </a:rPr>
              <a:t>RW TIR - Develop Operationally suitable IRCM components to defeat advanced threats Integrated Hostile-fire Indication. </a:t>
            </a:r>
          </a:p>
          <a:p>
            <a:r>
              <a:rPr lang="en-US" sz="800" b="1" dirty="0" smtClean="0">
                <a:latin typeface="Arial" panose="020B0604020202020204" pitchFamily="34" charset="0"/>
                <a:cs typeface="Arial" panose="020B0604020202020204" pitchFamily="34" charset="0"/>
              </a:rPr>
              <a:t>PEO SRSE</a:t>
            </a:r>
          </a:p>
          <a:p>
            <a:pPr marL="173038" indent="-173038">
              <a:buFont typeface="Arial" panose="020B0604020202020204" pitchFamily="34" charset="0"/>
              <a:buChar char="•"/>
            </a:pPr>
            <a:r>
              <a:rPr lang="en-US" sz="800" b="1" dirty="0">
                <a:latin typeface="Arial" panose="020B0604020202020204" pitchFamily="34" charset="0"/>
                <a:cs typeface="Arial" panose="020B0604020202020204" pitchFamily="34" charset="0"/>
              </a:rPr>
              <a:t>Maritime Forensics Exploitation Capability - </a:t>
            </a:r>
            <a:r>
              <a:rPr lang="en-US" sz="800" dirty="0">
                <a:latin typeface="Arial" panose="020B0604020202020204" pitchFamily="34" charset="0"/>
                <a:cs typeface="Arial" panose="020B0604020202020204" pitchFamily="34" charset="0"/>
              </a:rPr>
              <a:t>Rapidly process &amp; exploit biometric, forensics, documents/electronic media, and chemical samples in politically sensitive and denied areas    </a:t>
            </a:r>
          </a:p>
          <a:p>
            <a:pPr marL="173038" indent="-173038" defTabSz="914309">
              <a:buFont typeface="Arial" panose="020B0604020202020204" pitchFamily="34" charset="0"/>
              <a:buChar char="•"/>
              <a:defRPr/>
            </a:pPr>
            <a:r>
              <a:rPr lang="en-US" sz="800" b="1" dirty="0">
                <a:latin typeface="Arial" panose="020B0604020202020204" pitchFamily="34" charset="0"/>
                <a:cs typeface="Arial" panose="020B0604020202020204" pitchFamily="34" charset="0"/>
              </a:rPr>
              <a:t>Hidden Chamber and Hidden Material Detection - </a:t>
            </a:r>
            <a:r>
              <a:rPr lang="en-US" sz="800" dirty="0">
                <a:latin typeface="Arial" panose="020B0604020202020204" pitchFamily="34" charset="0"/>
                <a:cs typeface="Arial" panose="020B0604020202020204" pitchFamily="34" charset="0"/>
              </a:rPr>
              <a:t>Body worn or handheld device to detect concealed compartments, chambers, or materials</a:t>
            </a:r>
            <a:r>
              <a:rPr lang="en-US" sz="800" b="1" dirty="0">
                <a:latin typeface="Arial" panose="020B0604020202020204" pitchFamily="34" charset="0"/>
                <a:cs typeface="Arial" panose="020B0604020202020204" pitchFamily="34" charset="0"/>
              </a:rPr>
              <a:t> </a:t>
            </a:r>
          </a:p>
          <a:p>
            <a:pPr marL="173038" indent="-173038">
              <a:buFont typeface="Arial" panose="020B0604020202020204" pitchFamily="34" charset="0"/>
              <a:buChar char="•"/>
            </a:pPr>
            <a:r>
              <a:rPr lang="en-US" sz="800" b="1" dirty="0">
                <a:latin typeface="Arial" panose="020B0604020202020204" pitchFamily="34" charset="0"/>
                <a:cs typeface="Arial" panose="020B0604020202020204" pitchFamily="34" charset="0"/>
              </a:rPr>
              <a:t>Portable, Automated 3D Room/Building Mapping Device- </a:t>
            </a:r>
            <a:r>
              <a:rPr lang="en-US" sz="800" dirty="0">
                <a:latin typeface="Arial" panose="020B0604020202020204" pitchFamily="34" charset="0"/>
                <a:cs typeface="Arial" panose="020B0604020202020204" pitchFamily="34" charset="0"/>
              </a:rPr>
              <a:t>Collection and processing of physical information obtained at target locations for exploitation and re generation. </a:t>
            </a:r>
          </a:p>
          <a:p>
            <a:pPr marL="173038" indent="-173038">
              <a:buFont typeface="Arial" panose="020B0604020202020204" pitchFamily="34" charset="0"/>
              <a:buChar char="•"/>
            </a:pPr>
            <a:r>
              <a:rPr lang="en-US" sz="800" b="1" dirty="0">
                <a:latin typeface="Arial" panose="020B0604020202020204" pitchFamily="34" charset="0"/>
                <a:cs typeface="Arial" panose="020B0604020202020204" pitchFamily="34" charset="0"/>
              </a:rPr>
              <a:t>Stand-off/Remote Facial Recognition &amp; Iris Capture &amp; Dustless Latent Print Collection - </a:t>
            </a:r>
            <a:r>
              <a:rPr lang="en-US" sz="800" dirty="0">
                <a:latin typeface="Arial" panose="020B0604020202020204" pitchFamily="34" charset="0"/>
                <a:cs typeface="Arial" panose="020B0604020202020204" pitchFamily="34" charset="0"/>
              </a:rPr>
              <a:t>Technologies used to collect, analyze and distribute various physical parameters that can be used to identify personnel. Small form factor that provide the capability to rapidly (&lt; 2 min) identify personnel, reduce false alarm rates and/or offer novel approaches at short to long distances in all environmental conditions </a:t>
            </a:r>
          </a:p>
          <a:p>
            <a:pPr marL="173038" indent="-173038">
              <a:buFont typeface="Arial" panose="020B0604020202020204" pitchFamily="34" charset="0"/>
              <a:buChar char="•"/>
            </a:pPr>
            <a:r>
              <a:rPr lang="en-US" sz="800" b="1" dirty="0">
                <a:latin typeface="Arial" panose="020B0604020202020204" pitchFamily="34" charset="0"/>
                <a:cs typeface="Arial" panose="020B0604020202020204" pitchFamily="34" charset="0"/>
              </a:rPr>
              <a:t>Dustless Latent Print Collection</a:t>
            </a:r>
          </a:p>
          <a:p>
            <a:pPr marL="173038" indent="-173038">
              <a:buFont typeface="Arial" panose="020B0604020202020204" pitchFamily="34" charset="0"/>
              <a:buChar char="•"/>
            </a:pPr>
            <a:r>
              <a:rPr lang="en-US" sz="800" b="1" dirty="0">
                <a:latin typeface="Arial" panose="020B0604020202020204" pitchFamily="34" charset="0"/>
                <a:cs typeface="Arial" panose="020B0604020202020204" pitchFamily="34" charset="0"/>
              </a:rPr>
              <a:t>Rapid Identification of Materials for Site Exploitation - </a:t>
            </a:r>
            <a:r>
              <a:rPr lang="en-US" sz="800" dirty="0">
                <a:latin typeface="Arial" panose="020B0604020202020204" pitchFamily="34" charset="0"/>
                <a:cs typeface="Arial" panose="020B0604020202020204" pitchFamily="34" charset="0"/>
              </a:rPr>
              <a:t>Body worn system to detect, identify, and visually locate exposed chemical, biological, radiological, or explosive materials inside a building</a:t>
            </a:r>
            <a:endParaRPr lang="en-US" sz="800" b="1" dirty="0">
              <a:latin typeface="Arial" panose="020B0604020202020204" pitchFamily="34" charset="0"/>
              <a:cs typeface="Arial" panose="020B0604020202020204" pitchFamily="34" charset="0"/>
            </a:endParaRPr>
          </a:p>
          <a:p>
            <a:r>
              <a:rPr lang="en-US" sz="800" b="1" dirty="0" smtClean="0">
                <a:latin typeface="Arial" panose="020B0604020202020204" pitchFamily="34" charset="0"/>
                <a:cs typeface="Arial" panose="020B0604020202020204" pitchFamily="34" charset="0"/>
              </a:rPr>
              <a:t>PEO SW</a:t>
            </a:r>
          </a:p>
          <a:p>
            <a:pPr marL="174416" indent="-174416" defTabSz="914309">
              <a:buFont typeface="Arial" panose="020B0604020202020204" pitchFamily="34" charset="0"/>
              <a:buChar char="•"/>
              <a:defRPr/>
            </a:pPr>
            <a:r>
              <a:rPr lang="en-US" sz="800" b="1" dirty="0" smtClean="0">
                <a:latin typeface="Arial" panose="020B0604020202020204" pitchFamily="34" charset="0"/>
                <a:cs typeface="Arial" panose="020B0604020202020204" pitchFamily="34" charset="0"/>
              </a:rPr>
              <a:t>Transferrable</a:t>
            </a:r>
            <a:r>
              <a:rPr lang="en-US" sz="800" b="1" baseline="0" dirty="0" smtClean="0">
                <a:latin typeface="Arial" panose="020B0604020202020204" pitchFamily="34" charset="0"/>
                <a:cs typeface="Arial" panose="020B0604020202020204" pitchFamily="34" charset="0"/>
              </a:rPr>
              <a:t> armor for commercial vehicles - </a:t>
            </a:r>
            <a:r>
              <a:rPr lang="en-US" sz="800" dirty="0">
                <a:latin typeface="Arial" panose="020B0604020202020204" pitchFamily="34" charset="0"/>
                <a:cs typeface="Arial" panose="020B0604020202020204" pitchFamily="34" charset="0"/>
              </a:rPr>
              <a:t>USSOCOM desires a modularly-configured vehicle armor to temporarily provide a commercial vehicle with various levels of ballistic protection. The protection package (transparent and opaque armor) shall be transferable between like vehicles (e.g.: truck to truck, Sport Utility Vehicle (SUV) to SUV, sedan to sedan), easily installed / removed, shall maintain the vehicle’s original exterior and interior OEM appearance and shall not significantly degrade vehicle performance. The armor package should provide protection to the main occupant areas (windows, doors, floor, and roof). Successful solutions will highlight the manufacturing and operational-level installation processes and describe/illustrate system enhancements in terms of managing weight, space, cost, visual signature, threat ballistic performance and functionality.</a:t>
            </a:r>
          </a:p>
          <a:p>
            <a:pPr marL="174416" indent="-174416" defTabSz="914309">
              <a:buFont typeface="Arial" panose="020B0604020202020204" pitchFamily="34" charset="0"/>
              <a:buChar char="•"/>
              <a:defRPr/>
            </a:pPr>
            <a:r>
              <a:rPr lang="en-US" sz="800" b="1" baseline="0" dirty="0" smtClean="0">
                <a:latin typeface="Arial" panose="020B0604020202020204" pitchFamily="34" charset="0"/>
                <a:cs typeface="Arial" panose="020B0604020202020204" pitchFamily="34" charset="0"/>
              </a:rPr>
              <a:t>Helmet sensor system to monitor and record linear and rotational accelerations -</a:t>
            </a:r>
            <a:r>
              <a:rPr lang="en-US" sz="800" dirty="0">
                <a:latin typeface="Arial" panose="020B0604020202020204" pitchFamily="34" charset="0"/>
                <a:cs typeface="Arial" panose="020B0604020202020204" pitchFamily="34" charset="0"/>
              </a:rPr>
              <a:t>A helmet sensor system integrated directly into the helmet pads, residing on, or immediately adjacent to, the user's head.  Sensor system would be deployed in theater with the user to monitor and record the linear and rotational accelerations (</a:t>
            </a:r>
            <a:r>
              <a:rPr lang="en-US" sz="800" dirty="0" err="1">
                <a:latin typeface="Arial" panose="020B0604020202020204" pitchFamily="34" charset="0"/>
                <a:cs typeface="Arial" panose="020B0604020202020204" pitchFamily="34" charset="0"/>
              </a:rPr>
              <a:t>x,y,z</a:t>
            </a:r>
            <a:r>
              <a:rPr lang="en-US" sz="800" dirty="0">
                <a:latin typeface="Arial" panose="020B0604020202020204" pitchFamily="34" charset="0"/>
                <a:cs typeface="Arial" panose="020B0604020202020204" pitchFamily="34" charset="0"/>
              </a:rPr>
              <a:t> axis) to the user's head in both the blunt impact and higher frequency vibration regimes. System shall be seamlessly integrated so as to not interfere with the user's normal functions nor be uncomfortable to the user.  Power source shall not have a fire or chemical risk to the user, nor cause overheating in the helmet, and should be able to power the device for multiple days (at a minimum) without recharge.  Device shall have sufficient onboard storage to record multiple impact/vibration events, and should easily transfer data to a personal computer (via USB or other simple protocol) in a common file format such as .csv</a:t>
            </a:r>
            <a:r>
              <a:rPr lang="en-US" sz="800" dirty="0" smtClean="0">
                <a:latin typeface="Arial" panose="020B0604020202020204" pitchFamily="34" charset="0"/>
                <a:cs typeface="Arial" panose="020B0604020202020204" pitchFamily="34" charset="0"/>
              </a:rPr>
              <a:t>.</a:t>
            </a:r>
          </a:p>
          <a:p>
            <a:pPr marL="174416" indent="-174416">
              <a:buFont typeface="Arial" panose="020B0604020202020204" pitchFamily="34" charset="0"/>
              <a:buChar char="•"/>
            </a:pPr>
            <a:r>
              <a:rPr lang="en-US" sz="800" b="1" dirty="0" smtClean="0">
                <a:latin typeface="Arial" panose="020B0604020202020204" pitchFamily="34" charset="0"/>
                <a:cs typeface="Arial" panose="020B0604020202020204" pitchFamily="34" charset="0"/>
              </a:rPr>
              <a:t>High Sulfur Diesel Engine Capability for GMV 1.1 </a:t>
            </a:r>
            <a:r>
              <a:rPr lang="en-US" sz="800" dirty="0" smtClean="0">
                <a:latin typeface="Arial" panose="020B0604020202020204" pitchFamily="34" charset="0"/>
                <a:cs typeface="Arial" panose="020B0604020202020204" pitchFamily="34" charset="0"/>
              </a:rPr>
              <a:t>SW </a:t>
            </a:r>
            <a:r>
              <a:rPr lang="en-US" sz="800" dirty="0" err="1" smtClean="0">
                <a:latin typeface="Arial" panose="020B0604020202020204" pitchFamily="34" charset="0"/>
                <a:cs typeface="Arial" panose="020B0604020202020204" pitchFamily="34" charset="0"/>
              </a:rPr>
              <a:t>MobilityTIR</a:t>
            </a:r>
            <a:r>
              <a:rPr lang="en-US" sz="800" dirty="0" smtClean="0">
                <a:latin typeface="Arial" panose="020B0604020202020204" pitchFamily="34" charset="0"/>
                <a:cs typeface="Arial" panose="020B0604020202020204" pitchFamily="34" charset="0"/>
              </a:rPr>
              <a:t> - A modification to the current GMV 1.1 engine and its emission system to support the use of high sulfur JP-8 fuel.</a:t>
            </a:r>
          </a:p>
          <a:p>
            <a:pPr marL="174416" indent="-174416">
              <a:buFont typeface="Arial" panose="020B0604020202020204" pitchFamily="34" charset="0"/>
              <a:buChar char="•"/>
            </a:pPr>
            <a:r>
              <a:rPr lang="en-US" sz="800" b="1" dirty="0" smtClean="0">
                <a:latin typeface="Arial" panose="020B0604020202020204" pitchFamily="34" charset="0"/>
                <a:cs typeface="Arial" panose="020B0604020202020204" pitchFamily="34" charset="0"/>
              </a:rPr>
              <a:t>Camouflage Applique </a:t>
            </a:r>
            <a:r>
              <a:rPr lang="en-US" sz="800" dirty="0" smtClean="0">
                <a:latin typeface="Arial" panose="020B0604020202020204" pitchFamily="34" charset="0"/>
                <a:cs typeface="Arial" panose="020B0604020202020204" pitchFamily="34" charset="0"/>
              </a:rPr>
              <a:t>SW </a:t>
            </a:r>
            <a:r>
              <a:rPr lang="en-US" sz="800" dirty="0" err="1" smtClean="0">
                <a:latin typeface="Arial" panose="020B0604020202020204" pitchFamily="34" charset="0"/>
                <a:cs typeface="Arial" panose="020B0604020202020204" pitchFamily="34" charset="0"/>
              </a:rPr>
              <a:t>MobilityTIR</a:t>
            </a:r>
            <a:r>
              <a:rPr lang="en-US" sz="800" dirty="0" smtClean="0">
                <a:latin typeface="Arial" panose="020B0604020202020204" pitchFamily="34" charset="0"/>
                <a:cs typeface="Arial" panose="020B0604020202020204" pitchFamily="34" charset="0"/>
              </a:rPr>
              <a:t> - Seeking solutions aimed at hiding vehicles with respect to visual signature by providing appliqués that cover the vehicle, but allow quick transition to movement, perhaps culminating in appliqués that perform the same function while being integral or integrated into the vehicle. </a:t>
            </a:r>
          </a:p>
          <a:p>
            <a:pPr marL="174416" indent="-174416">
              <a:buFont typeface="Arial" panose="020B0604020202020204" pitchFamily="34" charset="0"/>
              <a:buChar char="•"/>
            </a:pPr>
            <a:r>
              <a:rPr lang="en-US" sz="800" b="1" dirty="0" smtClean="0">
                <a:latin typeface="Arial" panose="020B0604020202020204" pitchFamily="34" charset="0"/>
                <a:cs typeface="Arial" panose="020B0604020202020204" pitchFamily="34" charset="0"/>
              </a:rPr>
              <a:t>Reduced IR Signature for GMV 1.1 </a:t>
            </a:r>
            <a:r>
              <a:rPr lang="en-US" sz="800" dirty="0" smtClean="0">
                <a:latin typeface="Arial" panose="020B0604020202020204" pitchFamily="34" charset="0"/>
                <a:cs typeface="Arial" panose="020B0604020202020204" pitchFamily="34" charset="0"/>
              </a:rPr>
              <a:t>SW </a:t>
            </a:r>
            <a:r>
              <a:rPr lang="en-US" sz="800" dirty="0" err="1" smtClean="0">
                <a:latin typeface="Arial" panose="020B0604020202020204" pitchFamily="34" charset="0"/>
                <a:cs typeface="Arial" panose="020B0604020202020204" pitchFamily="34" charset="0"/>
              </a:rPr>
              <a:t>MobilityTIR</a:t>
            </a:r>
            <a:r>
              <a:rPr lang="en-US" sz="800" dirty="0" smtClean="0">
                <a:latin typeface="Arial" panose="020B0604020202020204" pitchFamily="34" charset="0"/>
                <a:cs typeface="Arial" panose="020B0604020202020204" pitchFamily="34" charset="0"/>
              </a:rPr>
              <a:t> - Effort to shield, hide or disburse the thermal and IR signatures on GMV 1.1 and other SOF platforms. </a:t>
            </a:r>
          </a:p>
          <a:p>
            <a:pPr marL="174416" indent="-174416">
              <a:buFont typeface="Arial" panose="020B0604020202020204" pitchFamily="34" charset="0"/>
              <a:buChar char="•"/>
            </a:pPr>
            <a:r>
              <a:rPr lang="en-US" sz="800" b="1" dirty="0" smtClean="0">
                <a:latin typeface="Arial" panose="020B0604020202020204" pitchFamily="34" charset="0"/>
                <a:cs typeface="Arial" panose="020B0604020202020204" pitchFamily="34" charset="0"/>
              </a:rPr>
              <a:t>Improved Gun Barrels </a:t>
            </a:r>
            <a:r>
              <a:rPr lang="en-US" sz="800" b="0" dirty="0" smtClean="0">
                <a:latin typeface="Arial" panose="020B0604020202020204" pitchFamily="34" charset="0"/>
                <a:cs typeface="Arial" panose="020B0604020202020204" pitchFamily="34" charset="0"/>
              </a:rPr>
              <a:t>SW Lethality TIR- Operate and Maintain Weapons at an Operational Availability of 98% through the Range of Specific Conditions Weapon System reliability ≥.94 Probability of No Class I or II Failures and ≥.97 Probability of No Class III Failures per OMS/MP.  Advanced barrel designs, materials, and manufacturing technologies to create machine gun barrels that are lighter, with higher sustained rates of fire, longer barrel life.  Sniper barrels that are lightweight, long barrel life, and extremely accuracy</a:t>
            </a:r>
          </a:p>
          <a:p>
            <a:pPr marL="174416" indent="-174416">
              <a:buFont typeface="Arial" panose="020B0604020202020204" pitchFamily="34" charset="0"/>
              <a:buChar char="•"/>
            </a:pPr>
            <a:r>
              <a:rPr lang="en-US" sz="800" b="1" dirty="0" smtClean="0">
                <a:latin typeface="Arial" panose="020B0604020202020204" pitchFamily="34" charset="0"/>
                <a:cs typeface="Arial" panose="020B0604020202020204" pitchFamily="34" charset="0"/>
              </a:rPr>
              <a:t>Variable Transmission &amp; Laser Protection Eyewear </a:t>
            </a:r>
            <a:r>
              <a:rPr lang="en-US" sz="800" dirty="0" smtClean="0">
                <a:latin typeface="Arial" panose="020B0604020202020204" pitchFamily="34" charset="0"/>
                <a:cs typeface="Arial" panose="020B0604020202020204" pitchFamily="34" charset="0"/>
              </a:rPr>
              <a:t>(Eclipse Proposal) SW Survivability IE/</a:t>
            </a:r>
            <a:r>
              <a:rPr lang="en-US" sz="800" dirty="0" err="1" smtClean="0">
                <a:latin typeface="Arial" panose="020B0604020202020204" pitchFamily="34" charset="0"/>
                <a:cs typeface="Arial" panose="020B0604020202020204" pitchFamily="34" charset="0"/>
              </a:rPr>
              <a:t>Tac</a:t>
            </a:r>
            <a:r>
              <a:rPr lang="en-US" sz="800" dirty="0" smtClean="0">
                <a:latin typeface="Arial" panose="020B0604020202020204" pitchFamily="34" charset="0"/>
                <a:cs typeface="Arial" panose="020B0604020202020204" pitchFamily="34" charset="0"/>
              </a:rPr>
              <a:t> </a:t>
            </a:r>
            <a:r>
              <a:rPr lang="en-US" sz="800" dirty="0" err="1" smtClean="0">
                <a:latin typeface="Arial" panose="020B0604020202020204" pitchFamily="34" charset="0"/>
                <a:cs typeface="Arial" panose="020B0604020202020204" pitchFamily="34" charset="0"/>
              </a:rPr>
              <a:t>MedTIR</a:t>
            </a:r>
            <a:r>
              <a:rPr lang="en-US" sz="800" dirty="0" smtClean="0">
                <a:latin typeface="Arial" panose="020B0604020202020204" pitchFamily="34" charset="0"/>
                <a:cs typeface="Arial" panose="020B0604020202020204" pitchFamily="34" charset="0"/>
              </a:rPr>
              <a:t>. </a:t>
            </a:r>
          </a:p>
          <a:p>
            <a:pPr marL="174416" indent="-174416">
              <a:buFont typeface="Arial" panose="020B0604020202020204" pitchFamily="34" charset="0"/>
              <a:buChar char="•"/>
            </a:pPr>
            <a:r>
              <a:rPr lang="en-US" sz="800" b="1" dirty="0" smtClean="0">
                <a:latin typeface="Arial" panose="020B0604020202020204" pitchFamily="34" charset="0"/>
                <a:cs typeface="Arial" panose="020B0604020202020204" pitchFamily="34" charset="0"/>
              </a:rPr>
              <a:t>Tactical stand-alone ballistic plate</a:t>
            </a:r>
            <a:r>
              <a:rPr lang="en-US" sz="800" dirty="0" smtClean="0">
                <a:latin typeface="Arial" panose="020B0604020202020204" pitchFamily="34" charset="0"/>
                <a:cs typeface="Arial" panose="020B0604020202020204" pitchFamily="34" charset="0"/>
              </a:rPr>
              <a:t> SW Survivability IE/</a:t>
            </a:r>
            <a:r>
              <a:rPr lang="en-US" sz="800" dirty="0" err="1" smtClean="0">
                <a:latin typeface="Arial" panose="020B0604020202020204" pitchFamily="34" charset="0"/>
                <a:cs typeface="Arial" panose="020B0604020202020204" pitchFamily="34" charset="0"/>
              </a:rPr>
              <a:t>Tac</a:t>
            </a:r>
            <a:r>
              <a:rPr lang="en-US" sz="800" dirty="0" smtClean="0">
                <a:latin typeface="Arial" panose="020B0604020202020204" pitchFamily="34" charset="0"/>
                <a:cs typeface="Arial" panose="020B0604020202020204" pitchFamily="34" charset="0"/>
              </a:rPr>
              <a:t> </a:t>
            </a:r>
            <a:r>
              <a:rPr lang="en-US" sz="800" dirty="0" err="1" smtClean="0">
                <a:latin typeface="Arial" panose="020B0604020202020204" pitchFamily="34" charset="0"/>
                <a:cs typeface="Arial" panose="020B0604020202020204" pitchFamily="34" charset="0"/>
              </a:rPr>
              <a:t>MedTIR</a:t>
            </a:r>
            <a:r>
              <a:rPr lang="en-US" sz="800" dirty="0" smtClean="0">
                <a:latin typeface="Arial" panose="020B0604020202020204" pitchFamily="34" charset="0"/>
                <a:cs typeface="Arial" panose="020B0604020202020204" pitchFamily="34" charset="0"/>
              </a:rPr>
              <a:t>-  A ballistic plate able to defeat one shot of 7.62x51mm M993 (at a velocity of 3050-3100 feet per second) and one shot of 7.62x54R API (at a velocity of 2850-2900 feet per second)  with a back face deformation of less than 44.0 millimeters.  The armor system shall be no more than 7.2 pounds per square feet (Threshold), or 6.8 pounds per square feet (Objective). </a:t>
            </a:r>
          </a:p>
          <a:p>
            <a:pPr marL="174416" indent="-174416">
              <a:buFont typeface="Arial" panose="020B0604020202020204" pitchFamily="34" charset="0"/>
              <a:buChar char="•"/>
            </a:pPr>
            <a:r>
              <a:rPr lang="en-US" sz="800" b="1" dirty="0">
                <a:latin typeface="Arial" panose="020B0604020202020204" pitchFamily="34" charset="0"/>
                <a:cs typeface="Arial" panose="020B0604020202020204" pitchFamily="34" charset="0"/>
              </a:rPr>
              <a:t>Multiple colors or spectral bands within the same sensor and SWAP</a:t>
            </a:r>
          </a:p>
          <a:p>
            <a:pPr marL="174416" indent="-174416">
              <a:buFont typeface="Arial" panose="020B0604020202020204" pitchFamily="34" charset="0"/>
              <a:buChar char="•"/>
            </a:pPr>
            <a:r>
              <a:rPr lang="en-US" sz="800" b="1" dirty="0">
                <a:latin typeface="Arial" panose="020B0604020202020204" pitchFamily="34" charset="0"/>
                <a:cs typeface="Arial" panose="020B0604020202020204" pitchFamily="34" charset="0"/>
              </a:rPr>
              <a:t>Thermal band Identify Friend or Foe (IFF) beacon, backwards compatible</a:t>
            </a:r>
          </a:p>
          <a:p>
            <a:endParaRPr lang="en-US" sz="700" dirty="0" smtClean="0">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1309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099CCA-090D-4DF4-B5D7-FC0BF0CAD904}" type="slidenum">
              <a:rPr lang="en-US" smtClean="0">
                <a:solidFill>
                  <a:prstClr val="black"/>
                </a:solidFill>
              </a:rPr>
              <a:pPr>
                <a:defRPr/>
              </a:pPr>
              <a:t>18</a:t>
            </a:fld>
            <a:endParaRPr lang="en-US" dirty="0">
              <a:solidFill>
                <a:prstClr val="black"/>
              </a:solidFill>
            </a:endParaRPr>
          </a:p>
        </p:txBody>
      </p:sp>
    </p:spTree>
    <p:extLst>
      <p:ext uri="{BB962C8B-B14F-4D97-AF65-F5344CB8AC3E}">
        <p14:creationId xmlns:p14="http://schemas.microsoft.com/office/powerpoint/2010/main" val="3294668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099CCA-090D-4DF4-B5D7-FC0BF0CAD904}" type="slidenum">
              <a:rPr lang="en-US" smtClean="0">
                <a:solidFill>
                  <a:prstClr val="black"/>
                </a:solidFill>
              </a:rPr>
              <a:pPr>
                <a:defRPr/>
              </a:pPr>
              <a:t>19</a:t>
            </a:fld>
            <a:endParaRPr lang="en-US" dirty="0">
              <a:solidFill>
                <a:prstClr val="black"/>
              </a:solidFill>
            </a:endParaRPr>
          </a:p>
        </p:txBody>
      </p:sp>
    </p:spTree>
    <p:extLst>
      <p:ext uri="{BB962C8B-B14F-4D97-AF65-F5344CB8AC3E}">
        <p14:creationId xmlns:p14="http://schemas.microsoft.com/office/powerpoint/2010/main" val="4229862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099CCA-090D-4DF4-B5D7-FC0BF0CAD904}" type="slidenum">
              <a:rPr lang="en-US" smtClean="0">
                <a:solidFill>
                  <a:prstClr val="black"/>
                </a:solidFill>
              </a:rPr>
              <a:pPr>
                <a:defRPr/>
              </a:pPr>
              <a:t>20</a:t>
            </a:fld>
            <a:endParaRPr lang="en-US" dirty="0">
              <a:solidFill>
                <a:prstClr val="black"/>
              </a:solidFill>
            </a:endParaRPr>
          </a:p>
        </p:txBody>
      </p:sp>
    </p:spTree>
    <p:extLst>
      <p:ext uri="{BB962C8B-B14F-4D97-AF65-F5344CB8AC3E}">
        <p14:creationId xmlns:p14="http://schemas.microsoft.com/office/powerpoint/2010/main" val="1918151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099CCA-090D-4DF4-B5D7-FC0BF0CAD904}" type="slidenum">
              <a:rPr lang="en-US" smtClean="0">
                <a:solidFill>
                  <a:prstClr val="black"/>
                </a:solidFill>
              </a:rPr>
              <a:pPr>
                <a:defRPr/>
              </a:pPr>
              <a:t>21</a:t>
            </a:fld>
            <a:endParaRPr lang="en-US" dirty="0">
              <a:solidFill>
                <a:prstClr val="black"/>
              </a:solidFill>
            </a:endParaRPr>
          </a:p>
        </p:txBody>
      </p:sp>
    </p:spTree>
    <p:extLst>
      <p:ext uri="{BB962C8B-B14F-4D97-AF65-F5344CB8AC3E}">
        <p14:creationId xmlns:p14="http://schemas.microsoft.com/office/powerpoint/2010/main" val="1918151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099CCA-090D-4DF4-B5D7-FC0BF0CAD904}" type="slidenum">
              <a:rPr lang="en-US" smtClean="0">
                <a:solidFill>
                  <a:prstClr val="black"/>
                </a:solidFill>
              </a:rPr>
              <a:pPr>
                <a:defRPr/>
              </a:pPr>
              <a:t>22</a:t>
            </a:fld>
            <a:endParaRPr lang="en-US" dirty="0">
              <a:solidFill>
                <a:prstClr val="black"/>
              </a:solidFill>
            </a:endParaRPr>
          </a:p>
        </p:txBody>
      </p:sp>
    </p:spTree>
    <p:extLst>
      <p:ext uri="{BB962C8B-B14F-4D97-AF65-F5344CB8AC3E}">
        <p14:creationId xmlns:p14="http://schemas.microsoft.com/office/powerpoint/2010/main" val="3615722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70F4A9-F8E3-46E3-A00B-D1A19026498D}"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7579302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2C5652B-1E5D-4DB3-ABFC-E290C6718EF9}" type="slidenum">
              <a:rPr lang="en-US" smtClean="0">
                <a:solidFill>
                  <a:prstClr val="black"/>
                </a:solidFill>
              </a:rPr>
              <a:pPr>
                <a:defRPr/>
              </a:pPr>
              <a:t>23</a:t>
            </a:fld>
            <a:endParaRPr lang="en-US" dirty="0">
              <a:solidFill>
                <a:prstClr val="black"/>
              </a:solidFill>
            </a:endParaRPr>
          </a:p>
        </p:txBody>
      </p:sp>
    </p:spTree>
    <p:extLst>
      <p:ext uri="{BB962C8B-B14F-4D97-AF65-F5344CB8AC3E}">
        <p14:creationId xmlns:p14="http://schemas.microsoft.com/office/powerpoint/2010/main" val="261178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47428E67-34EA-4685-961B-77FA799785E9}" type="slidenum">
              <a:rPr lang="en-US" smtClean="0">
                <a:solidFill>
                  <a:prstClr val="black"/>
                </a:solidFill>
              </a:rPr>
              <a:pPr/>
              <a:t>24</a:t>
            </a:fld>
            <a:endParaRPr lang="en-US">
              <a:solidFill>
                <a:prstClr val="black"/>
              </a:solidFill>
            </a:endParaRPr>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13133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428E67-34EA-4685-961B-77FA799785E9}"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1641364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428E67-34EA-4685-961B-77FA799785E9}"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836026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428E67-34EA-4685-961B-77FA799785E9}"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6380155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428E67-34EA-4685-961B-77FA799785E9}"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6573578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8B750-746B-4C7F-B226-CE11FCA8768F}"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4684003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8B750-746B-4C7F-B226-CE11FCA8768F}"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468400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8B750-746B-4C7F-B226-CE11FCA8768F}"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4684003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70F4A9-F8E3-46E3-A00B-D1A19026498D}"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766188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70F4A9-F8E3-46E3-A00B-D1A19026498D}"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8135013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70F4A9-F8E3-46E3-A00B-D1A19026498D}"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9339881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70F4A9-F8E3-46E3-A00B-D1A19026498D}" type="slidenum">
              <a:rPr lang="en-US" smtClean="0"/>
              <a:pPr/>
              <a:t>46</a:t>
            </a:fld>
            <a:endParaRPr lang="en-US"/>
          </a:p>
        </p:txBody>
      </p:sp>
    </p:spTree>
    <p:extLst>
      <p:ext uri="{BB962C8B-B14F-4D97-AF65-F5344CB8AC3E}">
        <p14:creationId xmlns:p14="http://schemas.microsoft.com/office/powerpoint/2010/main" val="19339881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70F4A9-F8E3-46E3-A00B-D1A19026498D}" type="slidenum">
              <a:rPr lang="en-US" smtClean="0"/>
              <a:pPr/>
              <a:t>47</a:t>
            </a:fld>
            <a:endParaRPr lang="en-US"/>
          </a:p>
        </p:txBody>
      </p:sp>
    </p:spTree>
    <p:extLst>
      <p:ext uri="{BB962C8B-B14F-4D97-AF65-F5344CB8AC3E}">
        <p14:creationId xmlns:p14="http://schemas.microsoft.com/office/powerpoint/2010/main" val="36972878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70F4A9-F8E3-46E3-A00B-D1A19026498D}" type="slidenum">
              <a:rPr lang="en-US" smtClean="0"/>
              <a:pPr/>
              <a:t>48</a:t>
            </a:fld>
            <a:endParaRPr lang="en-US"/>
          </a:p>
        </p:txBody>
      </p:sp>
    </p:spTree>
    <p:extLst>
      <p:ext uri="{BB962C8B-B14F-4D97-AF65-F5344CB8AC3E}">
        <p14:creationId xmlns:p14="http://schemas.microsoft.com/office/powerpoint/2010/main" val="33264194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70F4A9-F8E3-46E3-A00B-D1A19026498D}"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36736252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70F4A9-F8E3-46E3-A00B-D1A19026498D}"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36736252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70F4A9-F8E3-46E3-A00B-D1A19026498D}"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16860556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70F4A9-F8E3-46E3-A00B-D1A19026498D}"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17579302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70F4A9-F8E3-46E3-A00B-D1A19026498D}"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17579302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70F4A9-F8E3-46E3-A00B-D1A19026498D}"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1757930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5F442-BE10-46CF-8C12-C32FD16C88F5}"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4224889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70F4A9-F8E3-46E3-A00B-D1A19026498D}"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10057149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70F4A9-F8E3-46E3-A00B-D1A19026498D}"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36736252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70F4A9-F8E3-46E3-A00B-D1A19026498D}"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21091838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70F4A9-F8E3-46E3-A00B-D1A19026498D}"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919509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Decrease in Operator survivable/equipment items due to lack of OCO funding</a:t>
            </a:r>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846" indent="-284358" eaLnBrk="0" hangingPunct="0">
              <a:spcBef>
                <a:spcPct val="30000"/>
              </a:spcBef>
              <a:defRPr sz="1200">
                <a:solidFill>
                  <a:schemeClr val="tx1"/>
                </a:solidFill>
                <a:latin typeface="Calibri" pitchFamily="34" charset="0"/>
              </a:defRPr>
            </a:lvl2pPr>
            <a:lvl3pPr marL="1142226" indent="-228446" eaLnBrk="0" hangingPunct="0">
              <a:spcBef>
                <a:spcPct val="30000"/>
              </a:spcBef>
              <a:defRPr sz="1200">
                <a:solidFill>
                  <a:schemeClr val="tx1"/>
                </a:solidFill>
                <a:latin typeface="Calibri" pitchFamily="34" charset="0"/>
              </a:defRPr>
            </a:lvl3pPr>
            <a:lvl4pPr marL="1600713" indent="-228446" eaLnBrk="0" hangingPunct="0">
              <a:spcBef>
                <a:spcPct val="30000"/>
              </a:spcBef>
              <a:defRPr sz="1200">
                <a:solidFill>
                  <a:schemeClr val="tx1"/>
                </a:solidFill>
                <a:latin typeface="Calibri" pitchFamily="34" charset="0"/>
              </a:defRPr>
            </a:lvl4pPr>
            <a:lvl5pPr marL="2057603" indent="-228446" eaLnBrk="0" hangingPunct="0">
              <a:spcBef>
                <a:spcPct val="30000"/>
              </a:spcBef>
              <a:defRPr sz="1200">
                <a:solidFill>
                  <a:schemeClr val="tx1"/>
                </a:solidFill>
                <a:latin typeface="Calibri" pitchFamily="34" charset="0"/>
              </a:defRPr>
            </a:lvl5pPr>
            <a:lvl6pPr marL="2517688" indent="-228446" eaLnBrk="0" fontAlgn="base" hangingPunct="0">
              <a:spcBef>
                <a:spcPct val="30000"/>
              </a:spcBef>
              <a:spcAft>
                <a:spcPct val="0"/>
              </a:spcAft>
              <a:defRPr sz="1200">
                <a:solidFill>
                  <a:schemeClr val="tx1"/>
                </a:solidFill>
                <a:latin typeface="Calibri" pitchFamily="34" charset="0"/>
              </a:defRPr>
            </a:lvl6pPr>
            <a:lvl7pPr marL="2977773" indent="-228446" eaLnBrk="0" fontAlgn="base" hangingPunct="0">
              <a:spcBef>
                <a:spcPct val="30000"/>
              </a:spcBef>
              <a:spcAft>
                <a:spcPct val="0"/>
              </a:spcAft>
              <a:defRPr sz="1200">
                <a:solidFill>
                  <a:schemeClr val="tx1"/>
                </a:solidFill>
                <a:latin typeface="Calibri" pitchFamily="34" charset="0"/>
              </a:defRPr>
            </a:lvl7pPr>
            <a:lvl8pPr marL="3437858" indent="-228446" eaLnBrk="0" fontAlgn="base" hangingPunct="0">
              <a:spcBef>
                <a:spcPct val="30000"/>
              </a:spcBef>
              <a:spcAft>
                <a:spcPct val="0"/>
              </a:spcAft>
              <a:defRPr sz="1200">
                <a:solidFill>
                  <a:schemeClr val="tx1"/>
                </a:solidFill>
                <a:latin typeface="Calibri" pitchFamily="34" charset="0"/>
              </a:defRPr>
            </a:lvl8pPr>
            <a:lvl9pPr marL="3897943" indent="-22844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213B5A2-B7D9-41FA-A1C4-CD376BA4EC5C}" type="slidenum">
              <a:rPr lang="en-US" altLang="en-US" smtClean="0">
                <a:solidFill>
                  <a:srgbClr val="000000"/>
                </a:solidFill>
                <a:latin typeface="Arial" pitchFamily="34" charset="0"/>
                <a:cs typeface="Arial" pitchFamily="34" charset="0"/>
              </a:rPr>
              <a:pPr eaLnBrk="1" hangingPunct="1">
                <a:spcBef>
                  <a:spcPct val="0"/>
                </a:spcBef>
              </a:pPr>
              <a:t>6</a:t>
            </a:fld>
            <a:endParaRPr lang="en-US" altLang="en-US" smtClean="0">
              <a:solidFill>
                <a:srgbClr val="000000"/>
              </a:solidFill>
              <a:latin typeface="Arial" pitchFamily="34" charset="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C9F68ED-3129-4FCE-8FB7-924FB91A0FEA}" type="slidenum">
              <a:rPr lang="en-US" altLang="en-US" smtClean="0">
                <a:latin typeface="Arial" pitchFamily="34" charset="0"/>
                <a:cs typeface="Arial" pitchFamily="34" charset="0"/>
              </a:rPr>
              <a:pPr eaLnBrk="1" hangingPunct="1">
                <a:spcBef>
                  <a:spcPct val="0"/>
                </a:spcBef>
              </a:pPr>
              <a:t>7</a:t>
            </a:fld>
            <a:endParaRPr lang="en-US" altLang="en-US" smtClean="0">
              <a:latin typeface="Arial" pitchFamily="34" charset="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0750" eaLnBrk="0" hangingPunct="0">
              <a:spcBef>
                <a:spcPct val="30000"/>
              </a:spcBef>
              <a:defRPr sz="1200">
                <a:solidFill>
                  <a:schemeClr val="tx1"/>
                </a:solidFill>
                <a:latin typeface="Calibri" pitchFamily="34" charset="0"/>
              </a:defRPr>
            </a:lvl1pPr>
            <a:lvl2pPr marL="741363" indent="-284163" defTabSz="920750" eaLnBrk="0" hangingPunct="0">
              <a:spcBef>
                <a:spcPct val="30000"/>
              </a:spcBef>
              <a:defRPr sz="1200">
                <a:solidFill>
                  <a:schemeClr val="tx1"/>
                </a:solidFill>
                <a:latin typeface="Calibri" pitchFamily="34" charset="0"/>
              </a:defRPr>
            </a:lvl2pPr>
            <a:lvl3pPr marL="1141413" indent="-227013" defTabSz="920750" eaLnBrk="0" hangingPunct="0">
              <a:spcBef>
                <a:spcPct val="30000"/>
              </a:spcBef>
              <a:defRPr sz="1200">
                <a:solidFill>
                  <a:schemeClr val="tx1"/>
                </a:solidFill>
                <a:latin typeface="Calibri" pitchFamily="34" charset="0"/>
              </a:defRPr>
            </a:lvl3pPr>
            <a:lvl4pPr marL="1598613" indent="-227013" defTabSz="920750" eaLnBrk="0" hangingPunct="0">
              <a:spcBef>
                <a:spcPct val="30000"/>
              </a:spcBef>
              <a:defRPr sz="1200">
                <a:solidFill>
                  <a:schemeClr val="tx1"/>
                </a:solidFill>
                <a:latin typeface="Calibri" pitchFamily="34" charset="0"/>
              </a:defRPr>
            </a:lvl4pPr>
            <a:lvl5pPr marL="2055813" indent="-227013" defTabSz="920750" eaLnBrk="0" hangingPunct="0">
              <a:spcBef>
                <a:spcPct val="30000"/>
              </a:spcBef>
              <a:defRPr sz="1200">
                <a:solidFill>
                  <a:schemeClr val="tx1"/>
                </a:solidFill>
                <a:latin typeface="Calibri" pitchFamily="34" charset="0"/>
              </a:defRPr>
            </a:lvl5pPr>
            <a:lvl6pPr marL="2513013" indent="-227013" defTabSz="920750" eaLnBrk="0" fontAlgn="base" hangingPunct="0">
              <a:spcBef>
                <a:spcPct val="30000"/>
              </a:spcBef>
              <a:spcAft>
                <a:spcPct val="0"/>
              </a:spcAft>
              <a:defRPr sz="1200">
                <a:solidFill>
                  <a:schemeClr val="tx1"/>
                </a:solidFill>
                <a:latin typeface="Calibri" pitchFamily="34" charset="0"/>
              </a:defRPr>
            </a:lvl6pPr>
            <a:lvl7pPr marL="2970213" indent="-227013" defTabSz="920750" eaLnBrk="0" fontAlgn="base" hangingPunct="0">
              <a:spcBef>
                <a:spcPct val="30000"/>
              </a:spcBef>
              <a:spcAft>
                <a:spcPct val="0"/>
              </a:spcAft>
              <a:defRPr sz="1200">
                <a:solidFill>
                  <a:schemeClr val="tx1"/>
                </a:solidFill>
                <a:latin typeface="Calibri" pitchFamily="34" charset="0"/>
              </a:defRPr>
            </a:lvl7pPr>
            <a:lvl8pPr marL="3427413" indent="-227013" defTabSz="920750" eaLnBrk="0" fontAlgn="base" hangingPunct="0">
              <a:spcBef>
                <a:spcPct val="30000"/>
              </a:spcBef>
              <a:spcAft>
                <a:spcPct val="0"/>
              </a:spcAft>
              <a:defRPr sz="1200">
                <a:solidFill>
                  <a:schemeClr val="tx1"/>
                </a:solidFill>
                <a:latin typeface="Calibri" pitchFamily="34" charset="0"/>
              </a:defRPr>
            </a:lvl8pPr>
            <a:lvl9pPr marL="3884613" indent="-227013" defTabSz="92075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EC59E9A-B90D-4C29-8AC9-A82B33456C44}" type="slidenum">
              <a:rPr lang="en-US" altLang="en-US" smtClean="0">
                <a:solidFill>
                  <a:srgbClr val="000000"/>
                </a:solidFill>
                <a:latin typeface="Arial" charset="0"/>
              </a:rPr>
              <a:pPr eaLnBrk="1" hangingPunct="1">
                <a:spcBef>
                  <a:spcPct val="0"/>
                </a:spcBef>
              </a:pPr>
              <a:t>8</a:t>
            </a:fld>
            <a:endParaRPr lang="en-US" altLang="en-US" smtClean="0">
              <a:solidFill>
                <a:srgbClr val="000000"/>
              </a:solidFill>
              <a:latin typeface="Arial" charset="0"/>
            </a:endParaRPr>
          </a:p>
        </p:txBody>
      </p:sp>
      <p:sp>
        <p:nvSpPr>
          <p:cNvPr id="29699" name="Rectangle 2"/>
          <p:cNvSpPr>
            <a:spLocks noGrp="1" noRot="1" noChangeAspect="1" noChangeArrowheads="1" noTextEdit="1"/>
          </p:cNvSpPr>
          <p:nvPr>
            <p:ph type="sldImg"/>
          </p:nvPr>
        </p:nvSpPr>
        <p:spPr bwMode="auto">
          <a:xfrm>
            <a:off x="1120775" y="696913"/>
            <a:ext cx="4646613"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504135A-2562-4B21-BD9C-3CA07E233F7B}" type="slidenum">
              <a:rPr lang="en-US" altLang="en-US" smtClean="0">
                <a:solidFill>
                  <a:srgbClr val="000000"/>
                </a:solidFill>
                <a:latin typeface="Arial" pitchFamily="34" charset="0"/>
                <a:cs typeface="Arial" pitchFamily="34" charset="0"/>
              </a:rPr>
              <a:pPr eaLnBrk="1" hangingPunct="1">
                <a:spcBef>
                  <a:spcPct val="0"/>
                </a:spcBef>
              </a:pPr>
              <a:t>9</a:t>
            </a:fld>
            <a:endParaRPr lang="en-US" altLang="en-US" smtClean="0">
              <a:solidFill>
                <a:srgbClr val="000000"/>
              </a:solidFill>
              <a:latin typeface="Arial" pitchFamily="34" charset="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2475" indent="-287338" eaLnBrk="0" hangingPunct="0">
              <a:spcBef>
                <a:spcPct val="30000"/>
              </a:spcBef>
              <a:defRPr sz="1200">
                <a:solidFill>
                  <a:schemeClr val="tx1"/>
                </a:solidFill>
                <a:latin typeface="Calibri" pitchFamily="34" charset="0"/>
              </a:defRPr>
            </a:lvl2pPr>
            <a:lvl3pPr marL="1158875" indent="-228600" eaLnBrk="0" hangingPunct="0">
              <a:spcBef>
                <a:spcPct val="30000"/>
              </a:spcBef>
              <a:defRPr sz="1200">
                <a:solidFill>
                  <a:schemeClr val="tx1"/>
                </a:solidFill>
                <a:latin typeface="Calibri" pitchFamily="34" charset="0"/>
              </a:defRPr>
            </a:lvl3pPr>
            <a:lvl4pPr marL="1624013" indent="-228600" eaLnBrk="0" hangingPunct="0">
              <a:spcBef>
                <a:spcPct val="30000"/>
              </a:spcBef>
              <a:defRPr sz="1200">
                <a:solidFill>
                  <a:schemeClr val="tx1"/>
                </a:solidFill>
                <a:latin typeface="Calibri" pitchFamily="34" charset="0"/>
              </a:defRPr>
            </a:lvl4pPr>
            <a:lvl5pPr marL="2089150" indent="-228600" eaLnBrk="0" hangingPunct="0">
              <a:spcBef>
                <a:spcPct val="30000"/>
              </a:spcBef>
              <a:defRPr sz="1200">
                <a:solidFill>
                  <a:schemeClr val="tx1"/>
                </a:solidFill>
                <a:latin typeface="Calibri" pitchFamily="34" charset="0"/>
              </a:defRPr>
            </a:lvl5pPr>
            <a:lvl6pPr marL="2546350" indent="-228600" eaLnBrk="0" fontAlgn="base" hangingPunct="0">
              <a:spcBef>
                <a:spcPct val="30000"/>
              </a:spcBef>
              <a:spcAft>
                <a:spcPct val="0"/>
              </a:spcAft>
              <a:defRPr sz="1200">
                <a:solidFill>
                  <a:schemeClr val="tx1"/>
                </a:solidFill>
                <a:latin typeface="Calibri" pitchFamily="34" charset="0"/>
              </a:defRPr>
            </a:lvl6pPr>
            <a:lvl7pPr marL="3003550" indent="-228600" eaLnBrk="0" fontAlgn="base" hangingPunct="0">
              <a:spcBef>
                <a:spcPct val="30000"/>
              </a:spcBef>
              <a:spcAft>
                <a:spcPct val="0"/>
              </a:spcAft>
              <a:defRPr sz="1200">
                <a:solidFill>
                  <a:schemeClr val="tx1"/>
                </a:solidFill>
                <a:latin typeface="Calibri" pitchFamily="34" charset="0"/>
              </a:defRPr>
            </a:lvl7pPr>
            <a:lvl8pPr marL="3460750" indent="-228600" eaLnBrk="0" fontAlgn="base" hangingPunct="0">
              <a:spcBef>
                <a:spcPct val="30000"/>
              </a:spcBef>
              <a:spcAft>
                <a:spcPct val="0"/>
              </a:spcAft>
              <a:defRPr sz="1200">
                <a:solidFill>
                  <a:schemeClr val="tx1"/>
                </a:solidFill>
                <a:latin typeface="Calibri" pitchFamily="34" charset="0"/>
              </a:defRPr>
            </a:lvl8pPr>
            <a:lvl9pPr marL="391795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24F227B-9B59-42DA-9F71-9D3CE1633373}" type="slidenum">
              <a:rPr lang="en-US" altLang="en-US" smtClean="0">
                <a:latin typeface="Arial" pitchFamily="34" charset="0"/>
                <a:cs typeface="Arial" pitchFamily="34" charset="0"/>
              </a:rPr>
              <a:pPr eaLnBrk="1" hangingPunct="1">
                <a:spcBef>
                  <a:spcPct val="0"/>
                </a:spcBef>
              </a:pPr>
              <a:t>10</a:t>
            </a:fld>
            <a:endParaRPr lang="en-US" altLang="en-US" smtClean="0">
              <a:latin typeface="Arial"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4E5C411-0C32-4C07-BF68-2F1DF54686E2}" type="datetimeFigureOut">
              <a:rPr lang="en-US" smtClean="0"/>
              <a:t>10/21/2015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265AC7B-01DD-4FDD-801A-4476E5956157}" type="slidenum">
              <a:rPr lang="en-US" smtClean="0"/>
              <a:t>‹#›</a:t>
            </a:fld>
            <a:endParaRPr lang="en-US" dirty="0"/>
          </a:p>
        </p:txBody>
      </p:sp>
      <p:sp>
        <p:nvSpPr>
          <p:cNvPr id="8" name="TextBox 7"/>
          <p:cNvSpPr txBox="1"/>
          <p:nvPr userDrawn="1"/>
        </p:nvSpPr>
        <p:spPr>
          <a:xfrm>
            <a:off x="-85725" y="6676251"/>
            <a:ext cx="1371600" cy="230832"/>
          </a:xfrm>
          <a:prstGeom prst="rect">
            <a:avLst/>
          </a:prstGeom>
          <a:noFill/>
        </p:spPr>
        <p:txBody>
          <a:bodyPr wrap="square" rtlCol="0">
            <a:spAutoFit/>
          </a:bodyPr>
          <a:lstStyle/>
          <a:p>
            <a:r>
              <a:rPr lang="en-US" sz="900" dirty="0" smtClean="0">
                <a:solidFill>
                  <a:schemeClr val="bg1"/>
                </a:solidFill>
                <a:latin typeface="Arial" panose="020B0604020202020204" pitchFamily="34" charset="0"/>
                <a:cs typeface="Arial" panose="020B0604020202020204" pitchFamily="34" charset="0"/>
              </a:rPr>
              <a:t>UNCLASSIFIED</a:t>
            </a:r>
            <a:endParaRPr lang="en-US" sz="900" dirty="0">
              <a:solidFill>
                <a:schemeClr val="bg1"/>
              </a:solidFill>
              <a:latin typeface="Arial" panose="020B0604020202020204" pitchFamily="34" charset="0"/>
              <a:cs typeface="Arial" panose="020B0604020202020204" pitchFamily="34" charset="0"/>
            </a:endParaRPr>
          </a:p>
        </p:txBody>
      </p:sp>
      <p:sp>
        <p:nvSpPr>
          <p:cNvPr id="9" name="TextBox 8"/>
          <p:cNvSpPr txBox="1"/>
          <p:nvPr userDrawn="1"/>
        </p:nvSpPr>
        <p:spPr>
          <a:xfrm>
            <a:off x="7848600" y="-57150"/>
            <a:ext cx="1371600" cy="230832"/>
          </a:xfrm>
          <a:prstGeom prst="rect">
            <a:avLst/>
          </a:prstGeom>
          <a:noFill/>
        </p:spPr>
        <p:txBody>
          <a:bodyPr wrap="square" rtlCol="0">
            <a:spAutoFit/>
          </a:bodyPr>
          <a:lstStyle/>
          <a:p>
            <a:pPr algn="r"/>
            <a:r>
              <a:rPr lang="en-US" sz="900" dirty="0" smtClean="0">
                <a:solidFill>
                  <a:schemeClr val="bg1"/>
                </a:solidFill>
                <a:latin typeface="Arial" panose="020B0604020202020204" pitchFamily="34" charset="0"/>
                <a:cs typeface="Arial" panose="020B0604020202020204" pitchFamily="34" charset="0"/>
              </a:rPr>
              <a:t>UNCLASSIFIED</a:t>
            </a:r>
            <a:endParaRPr lang="en-US"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78435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4E5C411-0C32-4C07-BF68-2F1DF54686E2}" type="datetimeFigureOut">
              <a:rPr lang="en-US" smtClean="0"/>
              <a:t>10/21/2015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265AC7B-01DD-4FDD-801A-4476E5956157}" type="slidenum">
              <a:rPr lang="en-US" smtClean="0"/>
              <a:t>‹#›</a:t>
            </a:fld>
            <a:endParaRPr lang="en-US" dirty="0"/>
          </a:p>
        </p:txBody>
      </p:sp>
    </p:spTree>
    <p:extLst>
      <p:ext uri="{BB962C8B-B14F-4D97-AF65-F5344CB8AC3E}">
        <p14:creationId xmlns:p14="http://schemas.microsoft.com/office/powerpoint/2010/main" val="3992162250"/>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descr="SW Intro Slide.jpg"/>
          <p:cNvPicPr>
            <a:picLocks noChangeAspect="1"/>
          </p:cNvPicPr>
          <p:nvPr userDrawn="1"/>
        </p:nvPicPr>
        <p:blipFill>
          <a:blip r:embed="rId2" cstate="print"/>
          <a:stretch>
            <a:fillRect/>
          </a:stretch>
        </p:blipFill>
        <p:spPr>
          <a:xfrm>
            <a:off x="0" y="0"/>
            <a:ext cx="9144000" cy="6858000"/>
          </a:xfrm>
          <a:prstGeom prst="rect">
            <a:avLst/>
          </a:prstGeom>
        </p:spPr>
      </p:pic>
      <p:sp>
        <p:nvSpPr>
          <p:cNvPr id="12" name="TextBox 11"/>
          <p:cNvSpPr txBox="1"/>
          <p:nvPr userDrawn="1"/>
        </p:nvSpPr>
        <p:spPr>
          <a:xfrm>
            <a:off x="546550" y="6575741"/>
            <a:ext cx="1149179" cy="276999"/>
          </a:xfrm>
          <a:prstGeom prst="rect">
            <a:avLst/>
          </a:prstGeom>
          <a:noFill/>
        </p:spPr>
        <p:txBody>
          <a:bodyPr wrap="square" rtlCol="0">
            <a:spAutoFit/>
          </a:bodyPr>
          <a:lstStyle/>
          <a:p>
            <a:r>
              <a:rPr lang="en-US" sz="1200" dirty="0" smtClean="0">
                <a:solidFill>
                  <a:prstClr val="white"/>
                </a:solidFill>
              </a:rPr>
              <a:t>UNCLASSIFIED</a:t>
            </a:r>
            <a:endParaRPr lang="en-US" sz="1200" dirty="0">
              <a:solidFill>
                <a:prstClr val="white"/>
              </a:solidFill>
            </a:endParaRPr>
          </a:p>
        </p:txBody>
      </p:sp>
    </p:spTree>
    <p:extLst>
      <p:ext uri="{BB962C8B-B14F-4D97-AF65-F5344CB8AC3E}">
        <p14:creationId xmlns:p14="http://schemas.microsoft.com/office/powerpoint/2010/main" val="7051251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2A8315-90F6-468A-883E-464DA1FB6104}" type="datetime1">
              <a:rPr lang="en-US" smtClean="0">
                <a:solidFill>
                  <a:prstClr val="black">
                    <a:tint val="75000"/>
                  </a:prstClr>
                </a:solidFill>
              </a:rPr>
              <a:pPr/>
              <a:t>10/21/2015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6D16D4-6183-45BB-957C-715D7FEB77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823562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7ABE36-E252-4906-9BAF-BA229A591CD4}" type="datetime1">
              <a:rPr lang="en-US" smtClean="0">
                <a:solidFill>
                  <a:prstClr val="black">
                    <a:tint val="75000"/>
                  </a:prstClr>
                </a:solidFill>
              </a:rPr>
              <a:pPr/>
              <a:t>10/21/2015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6D16D4-6183-45BB-957C-715D7FEB77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7349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C7A32F-E75F-4F24-8C1D-83915F84DBBE}" type="datetime1">
              <a:rPr lang="en-US" smtClean="0">
                <a:solidFill>
                  <a:prstClr val="black">
                    <a:tint val="75000"/>
                  </a:prstClr>
                </a:solidFill>
              </a:rPr>
              <a:pPr/>
              <a:t>10/21/2015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6D16D4-6183-45BB-957C-715D7FEB77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50079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B83DCC-D5D9-491F-986E-FD4C2BDE9391}" type="datetime1">
              <a:rPr lang="en-US" smtClean="0">
                <a:solidFill>
                  <a:prstClr val="black">
                    <a:tint val="75000"/>
                  </a:prstClr>
                </a:solidFill>
              </a:rPr>
              <a:pPr/>
              <a:t>10/21/2015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6D16D4-6183-45BB-957C-715D7FEB77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33136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090BB5-1CD6-4F10-94CF-ED7CF4BD1F26}" type="datetime1">
              <a:rPr lang="en-US" smtClean="0">
                <a:solidFill>
                  <a:prstClr val="black">
                    <a:tint val="75000"/>
                  </a:prstClr>
                </a:solidFill>
              </a:rPr>
              <a:pPr/>
              <a:t>10/21/2015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6D16D4-6183-45BB-957C-715D7FEB77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02389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EE8234-4526-42C4-A6EF-960F408C6623}" type="datetime1">
              <a:rPr lang="en-US" smtClean="0">
                <a:solidFill>
                  <a:prstClr val="black">
                    <a:tint val="75000"/>
                  </a:prstClr>
                </a:solidFill>
              </a:rPr>
              <a:pPr/>
              <a:t>10/21/2015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6D16D4-6183-45BB-957C-715D7FEB77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35487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DFD3B5-11EF-45CB-915C-54332D33FA78}" type="datetime1">
              <a:rPr lang="en-US" smtClean="0">
                <a:solidFill>
                  <a:prstClr val="black">
                    <a:tint val="75000"/>
                  </a:prstClr>
                </a:solidFill>
              </a:rPr>
              <a:pPr/>
              <a:t>10/21/2015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6D16D4-6183-45BB-957C-715D7FEB77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54978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58EC9E-4E8F-49DF-9E55-74805BBA2C29}" type="datetime1">
              <a:rPr lang="en-US" smtClean="0">
                <a:solidFill>
                  <a:prstClr val="black">
                    <a:tint val="75000"/>
                  </a:prstClr>
                </a:solidFill>
              </a:rPr>
              <a:pPr/>
              <a:t>10/21/2015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6D16D4-6183-45BB-957C-715D7FEB77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23077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6FC4CF-227A-4B46-A8C6-A6B2B55292FD}" type="datetime1">
              <a:rPr lang="en-US" smtClean="0">
                <a:solidFill>
                  <a:prstClr val="black">
                    <a:tint val="75000"/>
                  </a:prstClr>
                </a:solidFill>
              </a:rPr>
              <a:pPr/>
              <a:t>10/21/2015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6D16D4-6183-45BB-957C-715D7FEB77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6067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4E5C411-0C32-4C07-BF68-2F1DF54686E2}" type="datetimeFigureOut">
              <a:rPr lang="en-US" smtClean="0"/>
              <a:t>10/21/2015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265AC7B-01DD-4FDD-801A-4476E5956157}" type="slidenum">
              <a:rPr lang="en-US" smtClean="0"/>
              <a:t>‹#›</a:t>
            </a:fld>
            <a:endParaRPr lang="en-US" dirty="0"/>
          </a:p>
        </p:txBody>
      </p:sp>
    </p:spTree>
    <p:extLst>
      <p:ext uri="{BB962C8B-B14F-4D97-AF65-F5344CB8AC3E}">
        <p14:creationId xmlns:p14="http://schemas.microsoft.com/office/powerpoint/2010/main" val="2825497708"/>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313778-D384-4D61-A906-CFA867CB0696}" type="datetime1">
              <a:rPr lang="en-US" smtClean="0">
                <a:solidFill>
                  <a:prstClr val="black">
                    <a:tint val="75000"/>
                  </a:prstClr>
                </a:solidFill>
              </a:rPr>
              <a:pPr/>
              <a:t>10/21/2015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6D16D4-6183-45BB-957C-715D7FEB77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563235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0808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A0F118-7FB7-4FDB-862B-58F1F11FC984}" type="datetimeFigureOut">
              <a:rPr lang="en-US" smtClean="0">
                <a:solidFill>
                  <a:prstClr val="black">
                    <a:tint val="75000"/>
                  </a:prstClr>
                </a:solidFill>
              </a:rPr>
              <a:pPr/>
              <a:t>10/21/2015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1C334-5827-4EA4-9755-9EDE46B31C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4835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6328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05199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05199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05199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05199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05199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05199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05199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Box 7"/>
          <p:cNvSpPr txBox="1"/>
          <p:nvPr userDrawn="1"/>
        </p:nvSpPr>
        <p:spPr>
          <a:xfrm>
            <a:off x="-85725" y="6676251"/>
            <a:ext cx="1371600" cy="230832"/>
          </a:xfrm>
          <a:prstGeom prst="rect">
            <a:avLst/>
          </a:prstGeom>
          <a:noFill/>
        </p:spPr>
        <p:txBody>
          <a:bodyPr wrap="square" rtlCol="0">
            <a:spAutoFit/>
          </a:bodyPr>
          <a:lstStyle/>
          <a:p>
            <a:r>
              <a:rPr lang="en-US" sz="900" dirty="0" smtClean="0">
                <a:solidFill>
                  <a:schemeClr val="bg1"/>
                </a:solidFill>
                <a:latin typeface="Arial" panose="020B0604020202020204" pitchFamily="34" charset="0"/>
                <a:cs typeface="Arial" panose="020B0604020202020204" pitchFamily="34" charset="0"/>
              </a:rPr>
              <a:t>UNCLASSIFIED</a:t>
            </a:r>
            <a:endParaRPr lang="en-US" sz="900" dirty="0">
              <a:solidFill>
                <a:schemeClr val="bg1"/>
              </a:solidFill>
              <a:latin typeface="Arial" panose="020B0604020202020204" pitchFamily="34" charset="0"/>
              <a:cs typeface="Arial" panose="020B0604020202020204" pitchFamily="34" charset="0"/>
            </a:endParaRPr>
          </a:p>
        </p:txBody>
      </p:sp>
      <p:sp>
        <p:nvSpPr>
          <p:cNvPr id="9" name="TextBox 8"/>
          <p:cNvSpPr txBox="1"/>
          <p:nvPr userDrawn="1"/>
        </p:nvSpPr>
        <p:spPr>
          <a:xfrm>
            <a:off x="7848600" y="-57150"/>
            <a:ext cx="1371600" cy="230832"/>
          </a:xfrm>
          <a:prstGeom prst="rect">
            <a:avLst/>
          </a:prstGeom>
          <a:noFill/>
        </p:spPr>
        <p:txBody>
          <a:bodyPr wrap="square" rtlCol="0">
            <a:spAutoFit/>
          </a:bodyPr>
          <a:lstStyle/>
          <a:p>
            <a:pPr algn="r"/>
            <a:r>
              <a:rPr lang="en-US" sz="900" dirty="0" smtClean="0">
                <a:solidFill>
                  <a:schemeClr val="bg1"/>
                </a:solidFill>
                <a:latin typeface="Arial" panose="020B0604020202020204" pitchFamily="34" charset="0"/>
                <a:cs typeface="Arial" panose="020B0604020202020204" pitchFamily="34" charset="0"/>
              </a:rPr>
              <a:t>UNCLASSIFIED</a:t>
            </a:r>
            <a:endParaRPr lang="en-US" sz="9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userDrawn="1"/>
        </p:nvSpPr>
        <p:spPr>
          <a:xfrm>
            <a:off x="-61231" y="6651172"/>
            <a:ext cx="1371600" cy="230832"/>
          </a:xfrm>
          <a:prstGeom prst="rect">
            <a:avLst/>
          </a:prstGeom>
          <a:noFill/>
        </p:spPr>
        <p:txBody>
          <a:bodyPr wrap="square" rtlCol="0">
            <a:spAutoFit/>
          </a:bodyPr>
          <a:lstStyle/>
          <a:p>
            <a:r>
              <a:rPr lang="en-US" sz="900" dirty="0" smtClean="0">
                <a:solidFill>
                  <a:schemeClr val="bg1"/>
                </a:solidFill>
                <a:latin typeface="Arial" panose="020B0604020202020204" pitchFamily="34" charset="0"/>
                <a:cs typeface="Arial" panose="020B0604020202020204" pitchFamily="34" charset="0"/>
              </a:rPr>
              <a:t>UNCLASSIFIED</a:t>
            </a:r>
            <a:endParaRPr lang="en-US" sz="900" dirty="0">
              <a:solidFill>
                <a:schemeClr val="bg1"/>
              </a:solidFill>
              <a:latin typeface="Arial" panose="020B0604020202020204" pitchFamily="34" charset="0"/>
              <a:cs typeface="Arial" panose="020B0604020202020204" pitchFamily="34" charset="0"/>
            </a:endParaRPr>
          </a:p>
        </p:txBody>
      </p:sp>
      <p:sp>
        <p:nvSpPr>
          <p:cNvPr id="10" name="TextBox 9"/>
          <p:cNvSpPr txBox="1"/>
          <p:nvPr userDrawn="1"/>
        </p:nvSpPr>
        <p:spPr>
          <a:xfrm>
            <a:off x="7829550" y="-38100"/>
            <a:ext cx="1371600" cy="230832"/>
          </a:xfrm>
          <a:prstGeom prst="rect">
            <a:avLst/>
          </a:prstGeom>
          <a:noFill/>
        </p:spPr>
        <p:txBody>
          <a:bodyPr wrap="square" rtlCol="0">
            <a:spAutoFit/>
          </a:bodyPr>
          <a:lstStyle/>
          <a:p>
            <a:pPr algn="r"/>
            <a:r>
              <a:rPr lang="en-US" sz="900" dirty="0" smtClean="0">
                <a:solidFill>
                  <a:schemeClr val="bg1"/>
                </a:solidFill>
                <a:latin typeface="Arial" panose="020B0604020202020204" pitchFamily="34" charset="0"/>
                <a:cs typeface="Arial" panose="020B0604020202020204" pitchFamily="34" charset="0"/>
              </a:rPr>
              <a:t>UNCLASSIFIED</a:t>
            </a:r>
            <a:endParaRPr lang="en-US" sz="900"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225032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05199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05199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704708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userDrawn="1"/>
        </p:nvSpPr>
        <p:spPr>
          <a:xfrm>
            <a:off x="-85725" y="6676251"/>
            <a:ext cx="1371600" cy="230832"/>
          </a:xfrm>
          <a:prstGeom prst="rect">
            <a:avLst/>
          </a:prstGeom>
          <a:noFill/>
        </p:spPr>
        <p:txBody>
          <a:bodyPr wrap="square" rtlCol="0">
            <a:spAutoFit/>
          </a:bodyPr>
          <a:lstStyle/>
          <a:p>
            <a:r>
              <a:rPr lang="en-US" sz="900" dirty="0" smtClean="0">
                <a:solidFill>
                  <a:schemeClr val="bg1"/>
                </a:solidFill>
                <a:latin typeface="Arial" panose="020B0604020202020204" pitchFamily="34" charset="0"/>
                <a:cs typeface="Arial" panose="020B0604020202020204" pitchFamily="34" charset="0"/>
              </a:rPr>
              <a:t>UNCLASSIFIED</a:t>
            </a:r>
            <a:endParaRPr lang="en-US" sz="900" dirty="0">
              <a:solidFill>
                <a:schemeClr val="bg1"/>
              </a:solidFill>
              <a:latin typeface="Arial" panose="020B0604020202020204" pitchFamily="34" charset="0"/>
              <a:cs typeface="Arial" panose="020B0604020202020204" pitchFamily="34" charset="0"/>
            </a:endParaRPr>
          </a:p>
        </p:txBody>
      </p:sp>
      <p:sp>
        <p:nvSpPr>
          <p:cNvPr id="4" name="TextBox 3"/>
          <p:cNvSpPr txBox="1"/>
          <p:nvPr userDrawn="1"/>
        </p:nvSpPr>
        <p:spPr>
          <a:xfrm>
            <a:off x="7848600" y="-57150"/>
            <a:ext cx="1371600" cy="230832"/>
          </a:xfrm>
          <a:prstGeom prst="rect">
            <a:avLst/>
          </a:prstGeom>
          <a:noFill/>
        </p:spPr>
        <p:txBody>
          <a:bodyPr wrap="square" rtlCol="0">
            <a:spAutoFit/>
          </a:bodyPr>
          <a:lstStyle/>
          <a:p>
            <a:pPr algn="r"/>
            <a:r>
              <a:rPr lang="en-US" sz="900" dirty="0" smtClean="0">
                <a:solidFill>
                  <a:schemeClr val="bg1"/>
                </a:solidFill>
                <a:latin typeface="Arial" panose="020B0604020202020204" pitchFamily="34" charset="0"/>
                <a:cs typeface="Arial" panose="020B0604020202020204" pitchFamily="34" charset="0"/>
              </a:rPr>
              <a:t>UNCLASSIFIED</a:t>
            </a:r>
            <a:endParaRPr lang="en-US"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304479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cs typeface="Arial" charset="0"/>
              </a:defRPr>
            </a:lvl1pPr>
          </a:lstStyle>
          <a:p>
            <a:pPr>
              <a:defRPr/>
            </a:pPr>
            <a:fld id="{6B8F2C8E-1316-458C-A687-8B732A198F14}" type="datetimeFigureOut">
              <a:rPr lang="en-US"/>
              <a:pPr>
                <a:defRPr/>
              </a:pPr>
              <a:t>10/21/2015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dirty="0">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Arial" charset="0"/>
                <a:cs typeface="Arial" charset="0"/>
              </a:defRPr>
            </a:lvl1pPr>
          </a:lstStyle>
          <a:p>
            <a:pPr>
              <a:defRPr/>
            </a:pPr>
            <a:fld id="{DD4F83FD-E867-4DAE-B621-43B6DEA7E3A8}" type="slidenum">
              <a:rPr lang="en-US"/>
              <a:pPr>
                <a:defRPr/>
              </a:pPr>
              <a:t>‹#›</a:t>
            </a:fld>
            <a:endParaRPr lang="en-US" dirty="0"/>
          </a:p>
        </p:txBody>
      </p:sp>
    </p:spTree>
    <p:extLst>
      <p:ext uri="{BB962C8B-B14F-4D97-AF65-F5344CB8AC3E}">
        <p14:creationId xmlns:p14="http://schemas.microsoft.com/office/powerpoint/2010/main" val="40795245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95400" y="25400"/>
            <a:ext cx="77851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119063" y="1371600"/>
            <a:ext cx="8991600" cy="5105400"/>
          </a:xfrm>
          <a:prstGeom prst="rect">
            <a:avLst/>
          </a:prstGeom>
        </p:spPr>
        <p:txBody>
          <a:bodyPr/>
          <a:lstStyle/>
          <a:p>
            <a:pPr lvl="0"/>
            <a:endParaRPr lang="en-US" noProof="0" dirty="0"/>
          </a:p>
        </p:txBody>
      </p:sp>
      <p:sp>
        <p:nvSpPr>
          <p:cNvPr id="4" name="Slide Number Placeholder 3"/>
          <p:cNvSpPr>
            <a:spLocks noGrp="1" noChangeArrowheads="1"/>
          </p:cNvSpPr>
          <p:nvPr>
            <p:ph type="sldNum" sz="quarter" idx="10"/>
          </p:nvPr>
        </p:nvSpPr>
        <p:spPr>
          <a:xfrm>
            <a:off x="6553200" y="6356350"/>
            <a:ext cx="2133600" cy="365125"/>
          </a:xfrm>
          <a:prstGeom prst="rect">
            <a:avLst/>
          </a:prstGeom>
        </p:spPr>
        <p:txBody>
          <a:bodyPr/>
          <a:lstStyle>
            <a:lvl1pPr fontAlgn="auto">
              <a:spcBef>
                <a:spcPts val="0"/>
              </a:spcBef>
              <a:spcAft>
                <a:spcPts val="0"/>
              </a:spcAft>
              <a:defRPr>
                <a:solidFill>
                  <a:prstClr val="black"/>
                </a:solidFill>
                <a:latin typeface="Arial" charset="0"/>
                <a:cs typeface="Arial" charset="0"/>
              </a:defRPr>
            </a:lvl1pPr>
          </a:lstStyle>
          <a:p>
            <a:pPr>
              <a:defRPr/>
            </a:pPr>
            <a:fld id="{4F1F6C62-1D70-4705-B961-E844DC85A573}" type="slidenum">
              <a:rPr lang="en-US"/>
              <a:pPr>
                <a:defRPr/>
              </a:pPr>
              <a:t>‹#›</a:t>
            </a:fld>
            <a:endParaRPr lang="en-US" dirty="0"/>
          </a:p>
        </p:txBody>
      </p:sp>
    </p:spTree>
    <p:extLst>
      <p:ext uri="{BB962C8B-B14F-4D97-AF65-F5344CB8AC3E}">
        <p14:creationId xmlns:p14="http://schemas.microsoft.com/office/powerpoint/2010/main" val="1869167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563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a:spLocks noChangeArrowheads="1"/>
          </p:cNvSpPr>
          <p:nvPr userDrawn="1"/>
        </p:nvSpPr>
        <p:spPr bwMode="auto">
          <a:xfrm>
            <a:off x="-47625" y="6600825"/>
            <a:ext cx="137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r>
              <a:rPr lang="en-US" sz="1200" dirty="0" smtClean="0">
                <a:solidFill>
                  <a:prstClr val="white"/>
                </a:solidFill>
              </a:rPr>
              <a:t>UNCLASSIFIED</a:t>
            </a:r>
          </a:p>
        </p:txBody>
      </p:sp>
      <p:sp>
        <p:nvSpPr>
          <p:cNvPr id="4" name="TextBox 3"/>
          <p:cNvSpPr txBox="1">
            <a:spLocks noChangeArrowheads="1"/>
          </p:cNvSpPr>
          <p:nvPr userDrawn="1"/>
        </p:nvSpPr>
        <p:spPr bwMode="auto">
          <a:xfrm>
            <a:off x="7772400" y="0"/>
            <a:ext cx="137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r>
              <a:rPr lang="en-US" sz="1200" dirty="0" smtClean="0">
                <a:solidFill>
                  <a:prstClr val="white"/>
                </a:solidFill>
              </a:rPr>
              <a:t>UNCLASSIFIED</a:t>
            </a:r>
          </a:p>
        </p:txBody>
      </p:sp>
    </p:spTree>
    <p:extLst>
      <p:ext uri="{BB962C8B-B14F-4D97-AF65-F5344CB8AC3E}">
        <p14:creationId xmlns:p14="http://schemas.microsoft.com/office/powerpoint/2010/main" val="36358314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4BFEA937-D6EC-472C-8F27-1CCB471EF375}" type="datetimeFigureOut">
              <a:rPr lang="en-US">
                <a:solidFill>
                  <a:prstClr val="black"/>
                </a:solidFill>
                <a:latin typeface="Arial" charset="0"/>
                <a:cs typeface="Arial" charset="0"/>
              </a:rPr>
              <a:pPr fontAlgn="base">
                <a:spcBef>
                  <a:spcPct val="0"/>
                </a:spcBef>
                <a:spcAft>
                  <a:spcPct val="0"/>
                </a:spcAft>
                <a:defRPr/>
              </a:pPr>
              <a:t>10/21/2015</a:t>
            </a:fld>
            <a:endParaRPr lang="en-US" dirty="0">
              <a:solidFill>
                <a:prstClr val="black"/>
              </a:solidFill>
              <a:latin typeface="Arial" charset="0"/>
              <a:cs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dirty="0">
              <a:solidFill>
                <a:prstClr val="black"/>
              </a:solidFill>
              <a:latin typeface="Arial" charset="0"/>
              <a:cs typeface="Arial"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1F5F2E79-5084-4046-A47E-103E9978BECD}" type="slidenum">
              <a:rPr lang="en-US">
                <a:solidFill>
                  <a:prstClr val="black"/>
                </a:solidFill>
                <a:latin typeface="Arial" charset="0"/>
                <a:cs typeface="Arial" charset="0"/>
              </a:rPr>
              <a:pPr fontAlgn="base">
                <a:spcBef>
                  <a:spcPct val="0"/>
                </a:spcBef>
                <a:spcAft>
                  <a:spcPct val="0"/>
                </a:spcAft>
                <a:defRPr/>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20017398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5DA5A2F8-A6B0-4564-8A41-982FBFAE18C8}" type="datetimeFigureOut">
              <a:rPr lang="en-US">
                <a:solidFill>
                  <a:prstClr val="black"/>
                </a:solidFill>
                <a:latin typeface="Arial" charset="0"/>
                <a:cs typeface="Arial" charset="0"/>
              </a:rPr>
              <a:pPr fontAlgn="base">
                <a:spcBef>
                  <a:spcPct val="0"/>
                </a:spcBef>
                <a:spcAft>
                  <a:spcPct val="0"/>
                </a:spcAft>
                <a:defRPr/>
              </a:pPr>
              <a:t>10/21/2015</a:t>
            </a:fld>
            <a:endParaRPr lang="en-US" dirty="0">
              <a:solidFill>
                <a:prstClr val="black"/>
              </a:solidFill>
              <a:latin typeface="Arial" charset="0"/>
              <a:cs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dirty="0">
              <a:solidFill>
                <a:prstClr val="black"/>
              </a:solidFill>
              <a:latin typeface="Arial" charset="0"/>
              <a:cs typeface="Arial"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5DA5C9DF-5635-41FD-971B-D65DB60A6C6D}" type="slidenum">
              <a:rPr lang="en-US">
                <a:solidFill>
                  <a:prstClr val="black"/>
                </a:solidFill>
                <a:latin typeface="Arial" charset="0"/>
                <a:cs typeface="Arial" charset="0"/>
              </a:rPr>
              <a:pPr fontAlgn="base">
                <a:spcBef>
                  <a:spcPct val="0"/>
                </a:spcBef>
                <a:spcAft>
                  <a:spcPct val="0"/>
                </a:spcAft>
                <a:defRPr/>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4276995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4E5C411-0C32-4C07-BF68-2F1DF54686E2}" type="datetimeFigureOut">
              <a:rPr lang="en-US" smtClean="0"/>
              <a:t>10/21/2015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265AC7B-01DD-4FDD-801A-4476E5956157}" type="slidenum">
              <a:rPr lang="en-US" smtClean="0"/>
              <a:t>‹#›</a:t>
            </a:fld>
            <a:endParaRPr lang="en-US" dirty="0"/>
          </a:p>
        </p:txBody>
      </p:sp>
    </p:spTree>
    <p:extLst>
      <p:ext uri="{BB962C8B-B14F-4D97-AF65-F5344CB8AC3E}">
        <p14:creationId xmlns:p14="http://schemas.microsoft.com/office/powerpoint/2010/main" val="56360416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96267C13-B1EB-4909-8E30-4F0C8892B821}" type="datetimeFigureOut">
              <a:rPr lang="en-US">
                <a:solidFill>
                  <a:prstClr val="black"/>
                </a:solidFill>
                <a:latin typeface="Arial" charset="0"/>
                <a:cs typeface="Arial" charset="0"/>
              </a:rPr>
              <a:pPr fontAlgn="base">
                <a:spcBef>
                  <a:spcPct val="0"/>
                </a:spcBef>
                <a:spcAft>
                  <a:spcPct val="0"/>
                </a:spcAft>
                <a:defRPr/>
              </a:pPr>
              <a:t>10/21/2015</a:t>
            </a:fld>
            <a:endParaRPr lang="en-US" dirty="0">
              <a:solidFill>
                <a:prstClr val="black"/>
              </a:solidFill>
              <a:latin typeface="Arial" charset="0"/>
              <a:cs typeface="Arial" charset="0"/>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dirty="0">
              <a:solidFill>
                <a:prstClr val="black"/>
              </a:solidFill>
              <a:latin typeface="Arial" charset="0"/>
              <a:cs typeface="Arial" charset="0"/>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BEF58B76-9E56-4BC5-ACE8-0199297E5F71}" type="slidenum">
              <a:rPr lang="en-US">
                <a:solidFill>
                  <a:prstClr val="black"/>
                </a:solidFill>
                <a:latin typeface="Arial" charset="0"/>
                <a:cs typeface="Arial" charset="0"/>
              </a:rPr>
              <a:pPr fontAlgn="base">
                <a:spcBef>
                  <a:spcPct val="0"/>
                </a:spcBef>
                <a:spcAft>
                  <a:spcPct val="0"/>
                </a:spcAft>
                <a:defRPr/>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1220521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B4BBFC6F-3F81-43B4-932C-8F4592634897}" type="datetimeFigureOut">
              <a:rPr lang="en-US">
                <a:solidFill>
                  <a:prstClr val="black"/>
                </a:solidFill>
                <a:latin typeface="Arial" charset="0"/>
                <a:cs typeface="Arial" charset="0"/>
              </a:rPr>
              <a:pPr fontAlgn="base">
                <a:spcBef>
                  <a:spcPct val="0"/>
                </a:spcBef>
                <a:spcAft>
                  <a:spcPct val="0"/>
                </a:spcAft>
                <a:defRPr/>
              </a:pPr>
              <a:t>10/21/2015</a:t>
            </a:fld>
            <a:endParaRPr lang="en-US" dirty="0">
              <a:solidFill>
                <a:prstClr val="black"/>
              </a:solidFill>
              <a:latin typeface="Arial" charset="0"/>
              <a:cs typeface="Arial" charset="0"/>
            </a:endParaRPr>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dirty="0">
              <a:solidFill>
                <a:prstClr val="black"/>
              </a:solidFill>
              <a:latin typeface="Arial" charset="0"/>
              <a:cs typeface="Arial" charset="0"/>
            </a:endParaRPr>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33A0C30B-21E4-47C5-BC3C-BF89A312FF40}" type="slidenum">
              <a:rPr lang="en-US">
                <a:solidFill>
                  <a:prstClr val="black"/>
                </a:solidFill>
                <a:latin typeface="Arial" charset="0"/>
                <a:cs typeface="Arial" charset="0"/>
              </a:rPr>
              <a:pPr fontAlgn="base">
                <a:spcBef>
                  <a:spcPct val="0"/>
                </a:spcBef>
                <a:spcAft>
                  <a:spcPct val="0"/>
                </a:spcAft>
                <a:defRPr/>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35690530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3C6F8CF7-07C1-4BDF-8624-1871DA412746}" type="datetimeFigureOut">
              <a:rPr lang="en-US">
                <a:solidFill>
                  <a:prstClr val="black"/>
                </a:solidFill>
                <a:latin typeface="Arial" charset="0"/>
                <a:cs typeface="Arial" charset="0"/>
              </a:rPr>
              <a:pPr fontAlgn="base">
                <a:spcBef>
                  <a:spcPct val="0"/>
                </a:spcBef>
                <a:spcAft>
                  <a:spcPct val="0"/>
                </a:spcAft>
                <a:defRPr/>
              </a:pPr>
              <a:t>10/21/2015</a:t>
            </a:fld>
            <a:endParaRPr lang="en-US" dirty="0">
              <a:solidFill>
                <a:prstClr val="black"/>
              </a:solidFill>
              <a:latin typeface="Arial" charset="0"/>
              <a:cs typeface="Arial" charset="0"/>
            </a:endParaRPr>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dirty="0">
              <a:solidFill>
                <a:prstClr val="black"/>
              </a:solidFill>
              <a:latin typeface="Arial" charset="0"/>
              <a:cs typeface="Arial" charset="0"/>
            </a:endParaRPr>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87ED11FA-1E30-46C8-A482-A0BFAC8F34CF}" type="slidenum">
              <a:rPr lang="en-US">
                <a:solidFill>
                  <a:prstClr val="black"/>
                </a:solidFill>
                <a:latin typeface="Arial" charset="0"/>
                <a:cs typeface="Arial" charset="0"/>
              </a:rPr>
              <a:pPr fontAlgn="base">
                <a:spcBef>
                  <a:spcPct val="0"/>
                </a:spcBef>
                <a:spcAft>
                  <a:spcPct val="0"/>
                </a:spcAft>
                <a:defRPr/>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18731981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TextBox 7"/>
          <p:cNvSpPr txBox="1">
            <a:spLocks noChangeArrowheads="1"/>
          </p:cNvSpPr>
          <p:nvPr userDrawn="1"/>
        </p:nvSpPr>
        <p:spPr bwMode="auto">
          <a:xfrm>
            <a:off x="-9525" y="6583484"/>
            <a:ext cx="137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r>
              <a:rPr lang="en-US" sz="1200" dirty="0" smtClean="0">
                <a:solidFill>
                  <a:prstClr val="white"/>
                </a:solidFill>
              </a:rPr>
              <a:t>UNCLASSIFIED</a:t>
            </a:r>
          </a:p>
        </p:txBody>
      </p:sp>
      <p:sp>
        <p:nvSpPr>
          <p:cNvPr id="4" name="TextBox 7"/>
          <p:cNvSpPr txBox="1">
            <a:spLocks noChangeArrowheads="1"/>
          </p:cNvSpPr>
          <p:nvPr userDrawn="1"/>
        </p:nvSpPr>
        <p:spPr bwMode="auto">
          <a:xfrm>
            <a:off x="7781925" y="0"/>
            <a:ext cx="137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r>
              <a:rPr lang="en-US" sz="1200" dirty="0" smtClean="0">
                <a:solidFill>
                  <a:prstClr val="white"/>
                </a:solidFill>
              </a:rPr>
              <a:t>UNCLASSIFIED</a:t>
            </a:r>
          </a:p>
        </p:txBody>
      </p:sp>
    </p:spTree>
    <p:extLst>
      <p:ext uri="{BB962C8B-B14F-4D97-AF65-F5344CB8AC3E}">
        <p14:creationId xmlns:p14="http://schemas.microsoft.com/office/powerpoint/2010/main" val="924605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31C2A953-4517-4FD3-8955-667C594BBEFA}" type="datetimeFigureOut">
              <a:rPr lang="en-US">
                <a:solidFill>
                  <a:prstClr val="black"/>
                </a:solidFill>
                <a:latin typeface="Arial" charset="0"/>
                <a:cs typeface="Arial" charset="0"/>
              </a:rPr>
              <a:pPr fontAlgn="base">
                <a:spcBef>
                  <a:spcPct val="0"/>
                </a:spcBef>
                <a:spcAft>
                  <a:spcPct val="0"/>
                </a:spcAft>
                <a:defRPr/>
              </a:pPr>
              <a:t>10/21/2015</a:t>
            </a:fld>
            <a:endParaRPr lang="en-US" dirty="0">
              <a:solidFill>
                <a:prstClr val="black"/>
              </a:solidFill>
              <a:latin typeface="Arial" charset="0"/>
              <a:cs typeface="Arial" charset="0"/>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dirty="0">
              <a:solidFill>
                <a:prstClr val="black"/>
              </a:solidFill>
              <a:latin typeface="Arial" charset="0"/>
              <a:cs typeface="Arial" charset="0"/>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E5FAA161-A063-4119-B4C4-D01EBA621A6A}" type="slidenum">
              <a:rPr lang="en-US">
                <a:solidFill>
                  <a:prstClr val="black"/>
                </a:solidFill>
                <a:latin typeface="Arial" charset="0"/>
                <a:cs typeface="Arial" charset="0"/>
              </a:rPr>
              <a:pPr fontAlgn="base">
                <a:spcBef>
                  <a:spcPct val="0"/>
                </a:spcBef>
                <a:spcAft>
                  <a:spcPct val="0"/>
                </a:spcAft>
                <a:defRPr/>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21407075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AED543D8-94BE-4A61-B9B4-AF0210E586D9}" type="datetimeFigureOut">
              <a:rPr lang="en-US">
                <a:solidFill>
                  <a:prstClr val="black"/>
                </a:solidFill>
                <a:latin typeface="Arial" charset="0"/>
                <a:cs typeface="Arial" charset="0"/>
              </a:rPr>
              <a:pPr fontAlgn="base">
                <a:spcBef>
                  <a:spcPct val="0"/>
                </a:spcBef>
                <a:spcAft>
                  <a:spcPct val="0"/>
                </a:spcAft>
                <a:defRPr/>
              </a:pPr>
              <a:t>10/21/2015</a:t>
            </a:fld>
            <a:endParaRPr lang="en-US" dirty="0">
              <a:solidFill>
                <a:prstClr val="black"/>
              </a:solidFill>
              <a:latin typeface="Arial" charset="0"/>
              <a:cs typeface="Arial" charset="0"/>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dirty="0">
              <a:solidFill>
                <a:prstClr val="black"/>
              </a:solidFill>
              <a:latin typeface="Arial" charset="0"/>
              <a:cs typeface="Arial" charset="0"/>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078B93B6-6772-48D2-A6FA-70BFC2E70D60}" type="slidenum">
              <a:rPr lang="en-US">
                <a:solidFill>
                  <a:prstClr val="black"/>
                </a:solidFill>
                <a:latin typeface="Arial" charset="0"/>
                <a:cs typeface="Arial" charset="0"/>
              </a:rPr>
              <a:pPr fontAlgn="base">
                <a:spcBef>
                  <a:spcPct val="0"/>
                </a:spcBef>
                <a:spcAft>
                  <a:spcPct val="0"/>
                </a:spcAft>
                <a:defRPr/>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6852892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295C6BF5-5EA1-4638-81DE-7F661E5D82A5}" type="datetimeFigureOut">
              <a:rPr lang="en-US">
                <a:solidFill>
                  <a:prstClr val="black"/>
                </a:solidFill>
                <a:latin typeface="Arial" charset="0"/>
                <a:cs typeface="Arial" charset="0"/>
              </a:rPr>
              <a:pPr fontAlgn="base">
                <a:spcBef>
                  <a:spcPct val="0"/>
                </a:spcBef>
                <a:spcAft>
                  <a:spcPct val="0"/>
                </a:spcAft>
                <a:defRPr/>
              </a:pPr>
              <a:t>10/21/2015</a:t>
            </a:fld>
            <a:endParaRPr lang="en-US" dirty="0">
              <a:solidFill>
                <a:prstClr val="black"/>
              </a:solidFill>
              <a:latin typeface="Arial" charset="0"/>
              <a:cs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dirty="0">
              <a:solidFill>
                <a:prstClr val="black"/>
              </a:solidFill>
              <a:latin typeface="Arial" charset="0"/>
              <a:cs typeface="Arial"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2CA21B4E-041A-4D8C-B474-B2A4A488A9B4}" type="slidenum">
              <a:rPr lang="en-US">
                <a:solidFill>
                  <a:prstClr val="black"/>
                </a:solidFill>
                <a:latin typeface="Arial" charset="0"/>
                <a:cs typeface="Arial" charset="0"/>
              </a:rPr>
              <a:pPr fontAlgn="base">
                <a:spcBef>
                  <a:spcPct val="0"/>
                </a:spcBef>
                <a:spcAft>
                  <a:spcPct val="0"/>
                </a:spcAft>
                <a:defRPr/>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25253685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37C82120-97AF-4394-8110-63D44FE7EB16}" type="datetimeFigureOut">
              <a:rPr lang="en-US">
                <a:solidFill>
                  <a:prstClr val="black"/>
                </a:solidFill>
                <a:latin typeface="Arial" charset="0"/>
                <a:cs typeface="Arial" charset="0"/>
              </a:rPr>
              <a:pPr fontAlgn="base">
                <a:spcBef>
                  <a:spcPct val="0"/>
                </a:spcBef>
                <a:spcAft>
                  <a:spcPct val="0"/>
                </a:spcAft>
                <a:defRPr/>
              </a:pPr>
              <a:t>10/21/2015</a:t>
            </a:fld>
            <a:endParaRPr lang="en-US" dirty="0">
              <a:solidFill>
                <a:prstClr val="black"/>
              </a:solidFill>
              <a:latin typeface="Arial" charset="0"/>
              <a:cs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dirty="0">
              <a:solidFill>
                <a:prstClr val="black"/>
              </a:solidFill>
              <a:latin typeface="Arial" charset="0"/>
              <a:cs typeface="Arial"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B05AB4BC-0ED6-43EA-9392-6E73099F6CE8}" type="slidenum">
              <a:rPr lang="en-US">
                <a:solidFill>
                  <a:prstClr val="black"/>
                </a:solidFill>
                <a:latin typeface="Arial" charset="0"/>
                <a:cs typeface="Arial" charset="0"/>
              </a:rPr>
              <a:pPr fontAlgn="base">
                <a:spcBef>
                  <a:spcPct val="0"/>
                </a:spcBef>
                <a:spcAft>
                  <a:spcPct val="0"/>
                </a:spcAft>
                <a:defRPr/>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27629748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1255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userDrawn="1"/>
        </p:nvSpPr>
        <p:spPr bwMode="auto">
          <a:xfrm>
            <a:off x="-2064" y="6576928"/>
            <a:ext cx="137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r>
              <a:rPr lang="en-US" altLang="en-US" sz="1200" dirty="0" smtClean="0">
                <a:solidFill>
                  <a:prstClr val="white"/>
                </a:solidFill>
              </a:rPr>
              <a:t>UNCLASSIFIED</a:t>
            </a:r>
          </a:p>
        </p:txBody>
      </p:sp>
      <p:sp>
        <p:nvSpPr>
          <p:cNvPr id="4" name="TextBox 3"/>
          <p:cNvSpPr txBox="1">
            <a:spLocks noChangeArrowheads="1"/>
          </p:cNvSpPr>
          <p:nvPr userDrawn="1"/>
        </p:nvSpPr>
        <p:spPr bwMode="auto">
          <a:xfrm>
            <a:off x="7848600" y="-57150"/>
            <a:ext cx="137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r>
              <a:rPr lang="en-US" altLang="en-US" sz="1200" dirty="0" smtClean="0">
                <a:solidFill>
                  <a:prstClr val="white"/>
                </a:solidFill>
              </a:rPr>
              <a:t>UNCLASSIFIED</a:t>
            </a:r>
          </a:p>
        </p:txBody>
      </p:sp>
    </p:spTree>
    <p:extLst>
      <p:ext uri="{BB962C8B-B14F-4D97-AF65-F5344CB8AC3E}">
        <p14:creationId xmlns:p14="http://schemas.microsoft.com/office/powerpoint/2010/main" val="214670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4E5C411-0C32-4C07-BF68-2F1DF54686E2}" type="datetimeFigureOut">
              <a:rPr lang="en-US" smtClean="0"/>
              <a:t>10/21/2015</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265AC7B-01DD-4FDD-801A-4476E5956157}" type="slidenum">
              <a:rPr lang="en-US" smtClean="0"/>
              <a:t>‹#›</a:t>
            </a:fld>
            <a:endParaRPr lang="en-US" dirty="0"/>
          </a:p>
        </p:txBody>
      </p:sp>
    </p:spTree>
    <p:extLst>
      <p:ext uri="{BB962C8B-B14F-4D97-AF65-F5344CB8AC3E}">
        <p14:creationId xmlns:p14="http://schemas.microsoft.com/office/powerpoint/2010/main" val="1571211220"/>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userDrawn="1"/>
        </p:nvSpPr>
        <p:spPr bwMode="auto">
          <a:xfrm>
            <a:off x="-47625" y="6600825"/>
            <a:ext cx="137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r>
              <a:rPr lang="en-US" sz="1200" dirty="0" smtClean="0">
                <a:solidFill>
                  <a:prstClr val="white"/>
                </a:solidFill>
              </a:rPr>
              <a:t>UNCLASSIFIED</a:t>
            </a:r>
          </a:p>
        </p:txBody>
      </p:sp>
      <p:sp>
        <p:nvSpPr>
          <p:cNvPr id="4" name="TextBox 3"/>
          <p:cNvSpPr txBox="1">
            <a:spLocks noChangeArrowheads="1"/>
          </p:cNvSpPr>
          <p:nvPr userDrawn="1"/>
        </p:nvSpPr>
        <p:spPr bwMode="auto">
          <a:xfrm>
            <a:off x="7772400" y="0"/>
            <a:ext cx="137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r>
              <a:rPr lang="en-US" sz="1200" dirty="0" smtClean="0">
                <a:solidFill>
                  <a:prstClr val="white"/>
                </a:solidFill>
              </a:rPr>
              <a:t>UNCLASSIFIED</a:t>
            </a:r>
          </a:p>
        </p:txBody>
      </p:sp>
    </p:spTree>
    <p:extLst>
      <p:ext uri="{BB962C8B-B14F-4D97-AF65-F5344CB8AC3E}">
        <p14:creationId xmlns:p14="http://schemas.microsoft.com/office/powerpoint/2010/main" val="22976687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4BFEA937-D6EC-472C-8F27-1CCB471EF375}" type="datetimeFigureOut">
              <a:rPr lang="en-US">
                <a:solidFill>
                  <a:prstClr val="black"/>
                </a:solidFill>
                <a:latin typeface="Arial" charset="0"/>
                <a:cs typeface="Arial" charset="0"/>
              </a:rPr>
              <a:pPr fontAlgn="base">
                <a:spcBef>
                  <a:spcPct val="0"/>
                </a:spcBef>
                <a:spcAft>
                  <a:spcPct val="0"/>
                </a:spcAft>
                <a:defRPr/>
              </a:pPr>
              <a:t>10/21/2015</a:t>
            </a:fld>
            <a:endParaRPr lang="en-US" dirty="0">
              <a:solidFill>
                <a:prstClr val="black"/>
              </a:solidFill>
              <a:latin typeface="Arial" charset="0"/>
              <a:cs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a:solidFill>
                <a:prstClr val="black"/>
              </a:solidFill>
              <a:latin typeface="Arial" charset="0"/>
              <a:cs typeface="Arial"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1F5F2E79-5084-4046-A47E-103E9978BECD}" type="slidenum">
              <a:rPr lang="en-US">
                <a:solidFill>
                  <a:prstClr val="black"/>
                </a:solidFill>
                <a:latin typeface="Arial" charset="0"/>
                <a:cs typeface="Arial" charset="0"/>
              </a:rPr>
              <a:pPr fontAlgn="base">
                <a:spcBef>
                  <a:spcPct val="0"/>
                </a:spcBef>
                <a:spcAft>
                  <a:spcPct val="0"/>
                </a:spcAft>
                <a:defRPr/>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15628465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5DA5A2F8-A6B0-4564-8A41-982FBFAE18C8}" type="datetimeFigureOut">
              <a:rPr lang="en-US">
                <a:solidFill>
                  <a:prstClr val="black"/>
                </a:solidFill>
                <a:latin typeface="Arial" charset="0"/>
                <a:cs typeface="Arial" charset="0"/>
              </a:rPr>
              <a:pPr fontAlgn="base">
                <a:spcBef>
                  <a:spcPct val="0"/>
                </a:spcBef>
                <a:spcAft>
                  <a:spcPct val="0"/>
                </a:spcAft>
                <a:defRPr/>
              </a:pPr>
              <a:t>10/21/2015</a:t>
            </a:fld>
            <a:endParaRPr lang="en-US" dirty="0">
              <a:solidFill>
                <a:prstClr val="black"/>
              </a:solidFill>
              <a:latin typeface="Arial" charset="0"/>
              <a:cs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a:solidFill>
                <a:prstClr val="black"/>
              </a:solidFill>
              <a:latin typeface="Arial" charset="0"/>
              <a:cs typeface="Arial"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5DA5C9DF-5635-41FD-971B-D65DB60A6C6D}" type="slidenum">
              <a:rPr lang="en-US">
                <a:solidFill>
                  <a:prstClr val="black"/>
                </a:solidFill>
                <a:latin typeface="Arial" charset="0"/>
                <a:cs typeface="Arial" charset="0"/>
              </a:rPr>
              <a:pPr fontAlgn="base">
                <a:spcBef>
                  <a:spcPct val="0"/>
                </a:spcBef>
                <a:spcAft>
                  <a:spcPct val="0"/>
                </a:spcAft>
                <a:defRPr/>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40517945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96267C13-B1EB-4909-8E30-4F0C8892B821}" type="datetimeFigureOut">
              <a:rPr lang="en-US">
                <a:solidFill>
                  <a:prstClr val="black"/>
                </a:solidFill>
                <a:latin typeface="Arial" charset="0"/>
                <a:cs typeface="Arial" charset="0"/>
              </a:rPr>
              <a:pPr fontAlgn="base">
                <a:spcBef>
                  <a:spcPct val="0"/>
                </a:spcBef>
                <a:spcAft>
                  <a:spcPct val="0"/>
                </a:spcAft>
                <a:defRPr/>
              </a:pPr>
              <a:t>10/21/2015</a:t>
            </a:fld>
            <a:endParaRPr lang="en-US" dirty="0">
              <a:solidFill>
                <a:prstClr val="black"/>
              </a:solidFill>
              <a:latin typeface="Arial" charset="0"/>
              <a:cs typeface="Arial" charset="0"/>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a:solidFill>
                <a:prstClr val="black"/>
              </a:solidFill>
              <a:latin typeface="Arial" charset="0"/>
              <a:cs typeface="Arial" charset="0"/>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BEF58B76-9E56-4BC5-ACE8-0199297E5F71}" type="slidenum">
              <a:rPr lang="en-US">
                <a:solidFill>
                  <a:prstClr val="black"/>
                </a:solidFill>
                <a:latin typeface="Arial" charset="0"/>
                <a:cs typeface="Arial" charset="0"/>
              </a:rPr>
              <a:pPr fontAlgn="base">
                <a:spcBef>
                  <a:spcPct val="0"/>
                </a:spcBef>
                <a:spcAft>
                  <a:spcPct val="0"/>
                </a:spcAft>
                <a:defRPr/>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33868618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B4BBFC6F-3F81-43B4-932C-8F4592634897}" type="datetimeFigureOut">
              <a:rPr lang="en-US">
                <a:solidFill>
                  <a:prstClr val="black"/>
                </a:solidFill>
                <a:latin typeface="Arial" charset="0"/>
                <a:cs typeface="Arial" charset="0"/>
              </a:rPr>
              <a:pPr fontAlgn="base">
                <a:spcBef>
                  <a:spcPct val="0"/>
                </a:spcBef>
                <a:spcAft>
                  <a:spcPct val="0"/>
                </a:spcAft>
                <a:defRPr/>
              </a:pPr>
              <a:t>10/21/2015</a:t>
            </a:fld>
            <a:endParaRPr lang="en-US" dirty="0">
              <a:solidFill>
                <a:prstClr val="black"/>
              </a:solidFill>
              <a:latin typeface="Arial" charset="0"/>
              <a:cs typeface="Arial" charset="0"/>
            </a:endParaRPr>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a:solidFill>
                <a:prstClr val="black"/>
              </a:solidFill>
              <a:latin typeface="Arial" charset="0"/>
              <a:cs typeface="Arial" charset="0"/>
            </a:endParaRPr>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33A0C30B-21E4-47C5-BC3C-BF89A312FF40}" type="slidenum">
              <a:rPr lang="en-US">
                <a:solidFill>
                  <a:prstClr val="black"/>
                </a:solidFill>
                <a:latin typeface="Arial" charset="0"/>
                <a:cs typeface="Arial" charset="0"/>
              </a:rPr>
              <a:pPr fontAlgn="base">
                <a:spcBef>
                  <a:spcPct val="0"/>
                </a:spcBef>
                <a:spcAft>
                  <a:spcPct val="0"/>
                </a:spcAft>
                <a:defRPr/>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38964407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3C6F8CF7-07C1-4BDF-8624-1871DA412746}" type="datetimeFigureOut">
              <a:rPr lang="en-US">
                <a:solidFill>
                  <a:prstClr val="black"/>
                </a:solidFill>
                <a:latin typeface="Arial" charset="0"/>
                <a:cs typeface="Arial" charset="0"/>
              </a:rPr>
              <a:pPr fontAlgn="base">
                <a:spcBef>
                  <a:spcPct val="0"/>
                </a:spcBef>
                <a:spcAft>
                  <a:spcPct val="0"/>
                </a:spcAft>
                <a:defRPr/>
              </a:pPr>
              <a:t>10/21/2015</a:t>
            </a:fld>
            <a:endParaRPr lang="en-US" dirty="0">
              <a:solidFill>
                <a:prstClr val="black"/>
              </a:solidFill>
              <a:latin typeface="Arial" charset="0"/>
              <a:cs typeface="Arial" charset="0"/>
            </a:endParaRPr>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a:solidFill>
                <a:prstClr val="black"/>
              </a:solidFill>
              <a:latin typeface="Arial" charset="0"/>
              <a:cs typeface="Arial" charset="0"/>
            </a:endParaRPr>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87ED11FA-1E30-46C8-A482-A0BFAC8F34CF}" type="slidenum">
              <a:rPr lang="en-US">
                <a:solidFill>
                  <a:prstClr val="black"/>
                </a:solidFill>
                <a:latin typeface="Arial" charset="0"/>
                <a:cs typeface="Arial" charset="0"/>
              </a:rPr>
              <a:pPr fontAlgn="base">
                <a:spcBef>
                  <a:spcPct val="0"/>
                </a:spcBef>
                <a:spcAft>
                  <a:spcPct val="0"/>
                </a:spcAft>
                <a:defRPr/>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17624962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TextBox 7"/>
          <p:cNvSpPr txBox="1">
            <a:spLocks noChangeArrowheads="1"/>
          </p:cNvSpPr>
          <p:nvPr userDrawn="1"/>
        </p:nvSpPr>
        <p:spPr bwMode="auto">
          <a:xfrm>
            <a:off x="-9525" y="6583484"/>
            <a:ext cx="137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r>
              <a:rPr lang="en-US" sz="1200" dirty="0" smtClean="0">
                <a:solidFill>
                  <a:prstClr val="white"/>
                </a:solidFill>
              </a:rPr>
              <a:t>UNCLASSIFIED</a:t>
            </a:r>
          </a:p>
        </p:txBody>
      </p:sp>
      <p:sp>
        <p:nvSpPr>
          <p:cNvPr id="4" name="TextBox 7"/>
          <p:cNvSpPr txBox="1">
            <a:spLocks noChangeArrowheads="1"/>
          </p:cNvSpPr>
          <p:nvPr userDrawn="1"/>
        </p:nvSpPr>
        <p:spPr bwMode="auto">
          <a:xfrm>
            <a:off x="7781925" y="0"/>
            <a:ext cx="137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r>
              <a:rPr lang="en-US" sz="1200" dirty="0" smtClean="0">
                <a:solidFill>
                  <a:prstClr val="white"/>
                </a:solidFill>
              </a:rPr>
              <a:t>UNCLASSIFIED</a:t>
            </a:r>
          </a:p>
        </p:txBody>
      </p:sp>
    </p:spTree>
    <p:extLst>
      <p:ext uri="{BB962C8B-B14F-4D97-AF65-F5344CB8AC3E}">
        <p14:creationId xmlns:p14="http://schemas.microsoft.com/office/powerpoint/2010/main" val="36574847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31C2A953-4517-4FD3-8955-667C594BBEFA}" type="datetimeFigureOut">
              <a:rPr lang="en-US">
                <a:solidFill>
                  <a:prstClr val="black"/>
                </a:solidFill>
                <a:latin typeface="Arial" charset="0"/>
                <a:cs typeface="Arial" charset="0"/>
              </a:rPr>
              <a:pPr fontAlgn="base">
                <a:spcBef>
                  <a:spcPct val="0"/>
                </a:spcBef>
                <a:spcAft>
                  <a:spcPct val="0"/>
                </a:spcAft>
                <a:defRPr/>
              </a:pPr>
              <a:t>10/21/2015</a:t>
            </a:fld>
            <a:endParaRPr lang="en-US" dirty="0">
              <a:solidFill>
                <a:prstClr val="black"/>
              </a:solidFill>
              <a:latin typeface="Arial" charset="0"/>
              <a:cs typeface="Arial" charset="0"/>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a:solidFill>
                <a:prstClr val="black"/>
              </a:solidFill>
              <a:latin typeface="Arial" charset="0"/>
              <a:cs typeface="Arial" charset="0"/>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E5FAA161-A063-4119-B4C4-D01EBA621A6A}" type="slidenum">
              <a:rPr lang="en-US">
                <a:solidFill>
                  <a:prstClr val="black"/>
                </a:solidFill>
                <a:latin typeface="Arial" charset="0"/>
                <a:cs typeface="Arial" charset="0"/>
              </a:rPr>
              <a:pPr fontAlgn="base">
                <a:spcBef>
                  <a:spcPct val="0"/>
                </a:spcBef>
                <a:spcAft>
                  <a:spcPct val="0"/>
                </a:spcAft>
                <a:defRPr/>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2126364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AED543D8-94BE-4A61-B9B4-AF0210E586D9}" type="datetimeFigureOut">
              <a:rPr lang="en-US">
                <a:solidFill>
                  <a:prstClr val="black"/>
                </a:solidFill>
                <a:latin typeface="Arial" charset="0"/>
                <a:cs typeface="Arial" charset="0"/>
              </a:rPr>
              <a:pPr fontAlgn="base">
                <a:spcBef>
                  <a:spcPct val="0"/>
                </a:spcBef>
                <a:spcAft>
                  <a:spcPct val="0"/>
                </a:spcAft>
                <a:defRPr/>
              </a:pPr>
              <a:t>10/21/2015</a:t>
            </a:fld>
            <a:endParaRPr lang="en-US" dirty="0">
              <a:solidFill>
                <a:prstClr val="black"/>
              </a:solidFill>
              <a:latin typeface="Arial" charset="0"/>
              <a:cs typeface="Arial" charset="0"/>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a:solidFill>
                <a:prstClr val="black"/>
              </a:solidFill>
              <a:latin typeface="Arial" charset="0"/>
              <a:cs typeface="Arial" charset="0"/>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078B93B6-6772-48D2-A6FA-70BFC2E70D60}" type="slidenum">
              <a:rPr lang="en-US">
                <a:solidFill>
                  <a:prstClr val="black"/>
                </a:solidFill>
                <a:latin typeface="Arial" charset="0"/>
                <a:cs typeface="Arial" charset="0"/>
              </a:rPr>
              <a:pPr fontAlgn="base">
                <a:spcBef>
                  <a:spcPct val="0"/>
                </a:spcBef>
                <a:spcAft>
                  <a:spcPct val="0"/>
                </a:spcAft>
                <a:defRPr/>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33722427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295C6BF5-5EA1-4638-81DE-7F661E5D82A5}" type="datetimeFigureOut">
              <a:rPr lang="en-US">
                <a:solidFill>
                  <a:prstClr val="black"/>
                </a:solidFill>
                <a:latin typeface="Arial" charset="0"/>
                <a:cs typeface="Arial" charset="0"/>
              </a:rPr>
              <a:pPr fontAlgn="base">
                <a:spcBef>
                  <a:spcPct val="0"/>
                </a:spcBef>
                <a:spcAft>
                  <a:spcPct val="0"/>
                </a:spcAft>
                <a:defRPr/>
              </a:pPr>
              <a:t>10/21/2015</a:t>
            </a:fld>
            <a:endParaRPr lang="en-US" dirty="0">
              <a:solidFill>
                <a:prstClr val="black"/>
              </a:solidFill>
              <a:latin typeface="Arial" charset="0"/>
              <a:cs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a:solidFill>
                <a:prstClr val="black"/>
              </a:solidFill>
              <a:latin typeface="Arial" charset="0"/>
              <a:cs typeface="Arial"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2CA21B4E-041A-4D8C-B474-B2A4A488A9B4}" type="slidenum">
              <a:rPr lang="en-US">
                <a:solidFill>
                  <a:prstClr val="black"/>
                </a:solidFill>
                <a:latin typeface="Arial" charset="0"/>
                <a:cs typeface="Arial" charset="0"/>
              </a:rPr>
              <a:pPr fontAlgn="base">
                <a:spcBef>
                  <a:spcPct val="0"/>
                </a:spcBef>
                <a:spcAft>
                  <a:spcPct val="0"/>
                </a:spcAft>
                <a:defRPr/>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3682493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B4E5C411-0C32-4C07-BF68-2F1DF54686E2}" type="datetimeFigureOut">
              <a:rPr lang="en-US" smtClean="0"/>
              <a:t>10/21/2015</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4265AC7B-01DD-4FDD-801A-4476E5956157}" type="slidenum">
              <a:rPr lang="en-US" smtClean="0"/>
              <a:t>‹#›</a:t>
            </a:fld>
            <a:endParaRPr lang="en-US" dirty="0"/>
          </a:p>
        </p:txBody>
      </p:sp>
    </p:spTree>
    <p:extLst>
      <p:ext uri="{BB962C8B-B14F-4D97-AF65-F5344CB8AC3E}">
        <p14:creationId xmlns:p14="http://schemas.microsoft.com/office/powerpoint/2010/main" val="3339694751"/>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37C82120-97AF-4394-8110-63D44FE7EB16}" type="datetimeFigureOut">
              <a:rPr lang="en-US">
                <a:solidFill>
                  <a:prstClr val="black"/>
                </a:solidFill>
                <a:latin typeface="Arial" charset="0"/>
                <a:cs typeface="Arial" charset="0"/>
              </a:rPr>
              <a:pPr fontAlgn="base">
                <a:spcBef>
                  <a:spcPct val="0"/>
                </a:spcBef>
                <a:spcAft>
                  <a:spcPct val="0"/>
                </a:spcAft>
                <a:defRPr/>
              </a:pPr>
              <a:t>10/21/2015</a:t>
            </a:fld>
            <a:endParaRPr lang="en-US" dirty="0">
              <a:solidFill>
                <a:prstClr val="black"/>
              </a:solidFill>
              <a:latin typeface="Arial" charset="0"/>
              <a:cs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a:solidFill>
                <a:prstClr val="black"/>
              </a:solidFill>
              <a:latin typeface="Arial" charset="0"/>
              <a:cs typeface="Arial"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B05AB4BC-0ED6-43EA-9392-6E73099F6CE8}" type="slidenum">
              <a:rPr lang="en-US">
                <a:solidFill>
                  <a:prstClr val="black"/>
                </a:solidFill>
                <a:latin typeface="Arial" charset="0"/>
                <a:cs typeface="Arial" charset="0"/>
              </a:rPr>
              <a:pPr fontAlgn="base">
                <a:spcBef>
                  <a:spcPct val="0"/>
                </a:spcBef>
                <a:spcAft>
                  <a:spcPct val="0"/>
                </a:spcAft>
                <a:defRPr/>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27003064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549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userDrawn="1"/>
        </p:nvSpPr>
        <p:spPr bwMode="auto">
          <a:xfrm>
            <a:off x="-2064" y="6576928"/>
            <a:ext cx="137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r>
              <a:rPr lang="en-US" altLang="en-US" sz="1200" dirty="0" smtClean="0">
                <a:solidFill>
                  <a:prstClr val="white"/>
                </a:solidFill>
              </a:rPr>
              <a:t>UNCLASSIFIED</a:t>
            </a:r>
          </a:p>
        </p:txBody>
      </p:sp>
      <p:sp>
        <p:nvSpPr>
          <p:cNvPr id="4" name="TextBox 3"/>
          <p:cNvSpPr txBox="1">
            <a:spLocks noChangeArrowheads="1"/>
          </p:cNvSpPr>
          <p:nvPr userDrawn="1"/>
        </p:nvSpPr>
        <p:spPr bwMode="auto">
          <a:xfrm>
            <a:off x="7848600" y="-57150"/>
            <a:ext cx="137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r>
              <a:rPr lang="en-US" altLang="en-US" sz="1200" smtClean="0">
                <a:solidFill>
                  <a:prstClr val="white"/>
                </a:solidFill>
              </a:rPr>
              <a:t>UNCLASSIFIED</a:t>
            </a:r>
          </a:p>
        </p:txBody>
      </p:sp>
    </p:spTree>
    <p:extLst>
      <p:ext uri="{BB962C8B-B14F-4D97-AF65-F5344CB8AC3E}">
        <p14:creationId xmlns:p14="http://schemas.microsoft.com/office/powerpoint/2010/main" val="41039335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3" name="Picture 12" descr="S&amp;T Intro.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A3BE34-4278-46ED-9BC1-74EE87FB9840}" type="datetimeFigureOut">
              <a:rPr lang="en-US" smtClean="0">
                <a:solidFill>
                  <a:prstClr val="black">
                    <a:tint val="75000"/>
                  </a:prstClr>
                </a:solidFill>
              </a:rPr>
              <a:pPr/>
              <a:t>10/21/2015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26D16D4-6183-45BB-957C-715D7FEB77BE}" type="slidenum">
              <a:rPr lang="en-US" smtClean="0">
                <a:solidFill>
                  <a:prstClr val="black">
                    <a:tint val="75000"/>
                  </a:prstClr>
                </a:solidFill>
              </a:rPr>
              <a:pPr/>
              <a:t>‹#›</a:t>
            </a:fld>
            <a:endParaRPr lang="en-US" dirty="0">
              <a:solidFill>
                <a:prstClr val="black">
                  <a:tint val="75000"/>
                </a:prstClr>
              </a:solidFill>
            </a:endParaRPr>
          </a:p>
        </p:txBody>
      </p:sp>
      <p:sp>
        <p:nvSpPr>
          <p:cNvPr id="10" name="TextBox 9"/>
          <p:cNvSpPr txBox="1"/>
          <p:nvPr userDrawn="1"/>
        </p:nvSpPr>
        <p:spPr>
          <a:xfrm>
            <a:off x="-5260" y="6575741"/>
            <a:ext cx="1149179" cy="276999"/>
          </a:xfrm>
          <a:prstGeom prst="rect">
            <a:avLst/>
          </a:prstGeom>
          <a:noFill/>
        </p:spPr>
        <p:txBody>
          <a:bodyPr wrap="square" rtlCol="0">
            <a:spAutoFit/>
          </a:bodyPr>
          <a:lstStyle/>
          <a:p>
            <a:r>
              <a:rPr lang="en-US" sz="1200" dirty="0" smtClean="0">
                <a:solidFill>
                  <a:prstClr val="black"/>
                </a:solidFill>
              </a:rPr>
              <a:t>UNCLASSIFIED</a:t>
            </a:r>
            <a:endParaRPr lang="en-US" sz="1200" dirty="0">
              <a:solidFill>
                <a:prstClr val="black"/>
              </a:solidFill>
            </a:endParaRPr>
          </a:p>
        </p:txBody>
      </p:sp>
    </p:spTree>
    <p:extLst>
      <p:ext uri="{BB962C8B-B14F-4D97-AF65-F5344CB8AC3E}">
        <p14:creationId xmlns:p14="http://schemas.microsoft.com/office/powerpoint/2010/main" val="5610953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A3BE34-4278-46ED-9BC1-74EE87FB9840}" type="datetimeFigureOut">
              <a:rPr lang="en-US" smtClean="0">
                <a:solidFill>
                  <a:prstClr val="black">
                    <a:tint val="75000"/>
                  </a:prstClr>
                </a:solidFill>
              </a:rPr>
              <a:pPr/>
              <a:t>10/21/2015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26D16D4-6183-45BB-957C-715D7FEB77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9661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A3BE34-4278-46ED-9BC1-74EE87FB9840}" type="datetimeFigureOut">
              <a:rPr lang="en-US" smtClean="0">
                <a:solidFill>
                  <a:prstClr val="black">
                    <a:tint val="75000"/>
                  </a:prstClr>
                </a:solidFill>
              </a:rPr>
              <a:pPr/>
              <a:t>10/21/2015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26D16D4-6183-45BB-957C-715D7FEB77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461241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A3BE34-4278-46ED-9BC1-74EE87FB9840}" type="datetimeFigureOut">
              <a:rPr lang="en-US" smtClean="0">
                <a:solidFill>
                  <a:prstClr val="black">
                    <a:tint val="75000"/>
                  </a:prstClr>
                </a:solidFill>
              </a:rPr>
              <a:pPr/>
              <a:t>10/21/2015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26D16D4-6183-45BB-957C-715D7FEB77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22865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A3BE34-4278-46ED-9BC1-74EE87FB9840}" type="datetimeFigureOut">
              <a:rPr lang="en-US" smtClean="0">
                <a:solidFill>
                  <a:prstClr val="black">
                    <a:tint val="75000"/>
                  </a:prstClr>
                </a:solidFill>
              </a:rPr>
              <a:pPr/>
              <a:t>10/21/2015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26D16D4-6183-45BB-957C-715D7FEB77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048136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A3BE34-4278-46ED-9BC1-74EE87FB9840}" type="datetimeFigureOut">
              <a:rPr lang="en-US" smtClean="0">
                <a:solidFill>
                  <a:prstClr val="black">
                    <a:tint val="75000"/>
                  </a:prstClr>
                </a:solidFill>
              </a:rPr>
              <a:pPr/>
              <a:t>10/21/2015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26D16D4-6183-45BB-957C-715D7FEB77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875584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A3BE34-4278-46ED-9BC1-74EE87FB9840}" type="datetimeFigureOut">
              <a:rPr lang="en-US" smtClean="0">
                <a:solidFill>
                  <a:prstClr val="black">
                    <a:tint val="75000"/>
                  </a:prstClr>
                </a:solidFill>
              </a:rPr>
              <a:pPr/>
              <a:t>10/21/2015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26D16D4-6183-45BB-957C-715D7FEB77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74120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Box 9"/>
          <p:cNvSpPr txBox="1"/>
          <p:nvPr userDrawn="1"/>
        </p:nvSpPr>
        <p:spPr>
          <a:xfrm>
            <a:off x="-85725" y="6666726"/>
            <a:ext cx="1371600" cy="230832"/>
          </a:xfrm>
          <a:prstGeom prst="rect">
            <a:avLst/>
          </a:prstGeom>
          <a:noFill/>
        </p:spPr>
        <p:txBody>
          <a:bodyPr wrap="square" rtlCol="0">
            <a:spAutoFit/>
          </a:bodyPr>
          <a:lstStyle/>
          <a:p>
            <a:r>
              <a:rPr lang="en-US" sz="900" dirty="0" smtClean="0">
                <a:solidFill>
                  <a:schemeClr val="bg1"/>
                </a:solidFill>
                <a:latin typeface="Arial" panose="020B0604020202020204" pitchFamily="34" charset="0"/>
                <a:cs typeface="Arial" panose="020B0604020202020204" pitchFamily="34" charset="0"/>
              </a:rPr>
              <a:t>UNCLASSIFIED</a:t>
            </a:r>
            <a:endParaRPr lang="en-US" sz="900" dirty="0">
              <a:solidFill>
                <a:schemeClr val="bg1"/>
              </a:solidFill>
              <a:latin typeface="Arial" panose="020B0604020202020204" pitchFamily="34" charset="0"/>
              <a:cs typeface="Arial" panose="020B0604020202020204" pitchFamily="34" charset="0"/>
            </a:endParaRPr>
          </a:p>
        </p:txBody>
      </p:sp>
      <p:sp>
        <p:nvSpPr>
          <p:cNvPr id="11" name="TextBox 10"/>
          <p:cNvSpPr txBox="1"/>
          <p:nvPr userDrawn="1"/>
        </p:nvSpPr>
        <p:spPr>
          <a:xfrm>
            <a:off x="7848600" y="-57150"/>
            <a:ext cx="1371600" cy="230832"/>
          </a:xfrm>
          <a:prstGeom prst="rect">
            <a:avLst/>
          </a:prstGeom>
          <a:noFill/>
        </p:spPr>
        <p:txBody>
          <a:bodyPr wrap="square" rtlCol="0">
            <a:spAutoFit/>
          </a:bodyPr>
          <a:lstStyle/>
          <a:p>
            <a:pPr algn="r"/>
            <a:r>
              <a:rPr lang="en-US" sz="900" dirty="0" smtClean="0">
                <a:solidFill>
                  <a:schemeClr val="bg1"/>
                </a:solidFill>
                <a:latin typeface="Arial" panose="020B0604020202020204" pitchFamily="34" charset="0"/>
                <a:cs typeface="Arial" panose="020B0604020202020204" pitchFamily="34" charset="0"/>
              </a:rPr>
              <a:t>UNCLASSIFIED</a:t>
            </a:r>
            <a:endParaRPr lang="en-US"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9945591"/>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A3BE34-4278-46ED-9BC1-74EE87FB9840}" type="datetimeFigureOut">
              <a:rPr lang="en-US" smtClean="0">
                <a:solidFill>
                  <a:prstClr val="black">
                    <a:tint val="75000"/>
                  </a:prstClr>
                </a:solidFill>
              </a:rPr>
              <a:pPr/>
              <a:t>10/21/2015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26D16D4-6183-45BB-957C-715D7FEB77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6222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A3BE34-4278-46ED-9BC1-74EE87FB9840}" type="datetimeFigureOut">
              <a:rPr lang="en-US" smtClean="0">
                <a:solidFill>
                  <a:prstClr val="black">
                    <a:tint val="75000"/>
                  </a:prstClr>
                </a:solidFill>
              </a:rPr>
              <a:pPr/>
              <a:t>10/21/2015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26D16D4-6183-45BB-957C-715D7FEB77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80184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A3BE34-4278-46ED-9BC1-74EE87FB9840}" type="datetimeFigureOut">
              <a:rPr lang="en-US" smtClean="0">
                <a:solidFill>
                  <a:prstClr val="black">
                    <a:tint val="75000"/>
                  </a:prstClr>
                </a:solidFill>
              </a:rPr>
              <a:pPr/>
              <a:t>10/21/2015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26D16D4-6183-45BB-957C-715D7FEB77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51139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A3BE34-4278-46ED-9BC1-74EE87FB9840}" type="datetimeFigureOut">
              <a:rPr lang="en-US" smtClean="0">
                <a:solidFill>
                  <a:prstClr val="black">
                    <a:tint val="75000"/>
                  </a:prstClr>
                </a:solidFill>
              </a:rPr>
              <a:pPr/>
              <a:t>10/21/2015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26D16D4-6183-45BB-957C-715D7FEB77B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02984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47625" y="6600825"/>
            <a:ext cx="137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r>
              <a:rPr lang="en-US" sz="1200" dirty="0" smtClean="0">
                <a:solidFill>
                  <a:prstClr val="white"/>
                </a:solidFill>
              </a:rPr>
              <a:t>UNCLASSIFIED</a:t>
            </a:r>
          </a:p>
        </p:txBody>
      </p:sp>
      <p:sp>
        <p:nvSpPr>
          <p:cNvPr id="3" name="TextBox 2"/>
          <p:cNvSpPr txBox="1">
            <a:spLocks noChangeArrowheads="1"/>
          </p:cNvSpPr>
          <p:nvPr userDrawn="1"/>
        </p:nvSpPr>
        <p:spPr bwMode="auto">
          <a:xfrm>
            <a:off x="7772400" y="0"/>
            <a:ext cx="137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r>
              <a:rPr lang="en-US" sz="1200" dirty="0" smtClean="0">
                <a:solidFill>
                  <a:prstClr val="white"/>
                </a:solidFill>
              </a:rPr>
              <a:t>UNCLASSIFIED</a:t>
            </a:r>
          </a:p>
        </p:txBody>
      </p:sp>
      <p:pic>
        <p:nvPicPr>
          <p:cNvPr id="4"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75" y="63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89680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7DF718A2-5731-4AD5-B83C-70241903794C}" type="datetimeFigureOut">
              <a:rPr lang="en-US">
                <a:solidFill>
                  <a:prstClr val="black"/>
                </a:solidFill>
                <a:latin typeface="Arial" charset="0"/>
                <a:cs typeface="Arial" charset="0"/>
              </a:rPr>
              <a:pPr fontAlgn="base">
                <a:spcBef>
                  <a:spcPct val="0"/>
                </a:spcBef>
                <a:spcAft>
                  <a:spcPct val="0"/>
                </a:spcAft>
                <a:defRPr/>
              </a:pPr>
              <a:t>10/21/2015</a:t>
            </a:fld>
            <a:endParaRPr lang="en-US" dirty="0">
              <a:solidFill>
                <a:prstClr val="black"/>
              </a:solidFill>
              <a:latin typeface="Arial" charset="0"/>
              <a:cs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a:solidFill>
                <a:prstClr val="black"/>
              </a:solidFill>
              <a:latin typeface="Arial" charset="0"/>
              <a:cs typeface="Arial"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BC06E4EB-4AFE-47ED-ACBE-FEDA93A2905B}" type="slidenum">
              <a:rPr lang="en-US">
                <a:solidFill>
                  <a:prstClr val="black"/>
                </a:solidFill>
                <a:latin typeface="Arial" charset="0"/>
                <a:cs typeface="Arial" charset="0"/>
              </a:rPr>
              <a:pPr fontAlgn="base">
                <a:spcBef>
                  <a:spcPct val="0"/>
                </a:spcBef>
                <a:spcAft>
                  <a:spcPct val="0"/>
                </a:spcAft>
                <a:defRPr/>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14073678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D123DBFF-7CCF-4586-8EE9-DA66ABEE162D}" type="datetimeFigureOut">
              <a:rPr lang="en-US">
                <a:solidFill>
                  <a:prstClr val="black"/>
                </a:solidFill>
                <a:latin typeface="Arial" charset="0"/>
                <a:cs typeface="Arial" charset="0"/>
              </a:rPr>
              <a:pPr fontAlgn="base">
                <a:spcBef>
                  <a:spcPct val="0"/>
                </a:spcBef>
                <a:spcAft>
                  <a:spcPct val="0"/>
                </a:spcAft>
                <a:defRPr/>
              </a:pPr>
              <a:t>10/21/2015</a:t>
            </a:fld>
            <a:endParaRPr lang="en-US" dirty="0">
              <a:solidFill>
                <a:prstClr val="black"/>
              </a:solidFill>
              <a:latin typeface="Arial" charset="0"/>
              <a:cs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a:solidFill>
                <a:prstClr val="black"/>
              </a:solidFill>
              <a:latin typeface="Arial" charset="0"/>
              <a:cs typeface="Arial"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1F2D7396-CDE7-41EF-8553-9E44BA1E0167}" type="slidenum">
              <a:rPr lang="en-US">
                <a:solidFill>
                  <a:prstClr val="black"/>
                </a:solidFill>
                <a:latin typeface="Arial" charset="0"/>
                <a:cs typeface="Arial" charset="0"/>
              </a:rPr>
              <a:pPr fontAlgn="base">
                <a:spcBef>
                  <a:spcPct val="0"/>
                </a:spcBef>
                <a:spcAft>
                  <a:spcPct val="0"/>
                </a:spcAft>
                <a:defRPr/>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33734761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02E7753E-A127-42CC-9406-3281F857D2EB}" type="datetimeFigureOut">
              <a:rPr lang="en-US">
                <a:solidFill>
                  <a:prstClr val="black"/>
                </a:solidFill>
                <a:latin typeface="Arial" charset="0"/>
                <a:cs typeface="Arial" charset="0"/>
              </a:rPr>
              <a:pPr fontAlgn="base">
                <a:spcBef>
                  <a:spcPct val="0"/>
                </a:spcBef>
                <a:spcAft>
                  <a:spcPct val="0"/>
                </a:spcAft>
                <a:defRPr/>
              </a:pPr>
              <a:t>10/21/2015</a:t>
            </a:fld>
            <a:endParaRPr lang="en-US" dirty="0">
              <a:solidFill>
                <a:prstClr val="black"/>
              </a:solidFill>
              <a:latin typeface="Arial" charset="0"/>
              <a:cs typeface="Arial" charset="0"/>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a:solidFill>
                <a:prstClr val="black"/>
              </a:solidFill>
              <a:latin typeface="Arial" charset="0"/>
              <a:cs typeface="Arial" charset="0"/>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5655AEAC-D41A-4C5C-AB20-751F8E83C8D7}" type="slidenum">
              <a:rPr lang="en-US">
                <a:solidFill>
                  <a:prstClr val="black"/>
                </a:solidFill>
                <a:latin typeface="Arial" charset="0"/>
                <a:cs typeface="Arial" charset="0"/>
              </a:rPr>
              <a:pPr fontAlgn="base">
                <a:spcBef>
                  <a:spcPct val="0"/>
                </a:spcBef>
                <a:spcAft>
                  <a:spcPct val="0"/>
                </a:spcAft>
                <a:defRPr/>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25251992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F70D6A87-674A-4E22-86AA-3108D48B669C}" type="datetimeFigureOut">
              <a:rPr lang="en-US">
                <a:solidFill>
                  <a:prstClr val="black"/>
                </a:solidFill>
                <a:latin typeface="Arial" charset="0"/>
                <a:cs typeface="Arial" charset="0"/>
              </a:rPr>
              <a:pPr fontAlgn="base">
                <a:spcBef>
                  <a:spcPct val="0"/>
                </a:spcBef>
                <a:spcAft>
                  <a:spcPct val="0"/>
                </a:spcAft>
                <a:defRPr/>
              </a:pPr>
              <a:t>10/21/2015</a:t>
            </a:fld>
            <a:endParaRPr lang="en-US" dirty="0">
              <a:solidFill>
                <a:prstClr val="black"/>
              </a:solidFill>
              <a:latin typeface="Arial" charset="0"/>
              <a:cs typeface="Arial" charset="0"/>
            </a:endParaRPr>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a:solidFill>
                <a:prstClr val="black"/>
              </a:solidFill>
              <a:latin typeface="Arial" charset="0"/>
              <a:cs typeface="Arial" charset="0"/>
            </a:endParaRPr>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7EFB595D-3FED-48C4-A1F1-405AF7BDB556}" type="slidenum">
              <a:rPr lang="en-US">
                <a:solidFill>
                  <a:prstClr val="black"/>
                </a:solidFill>
                <a:latin typeface="Arial" charset="0"/>
                <a:cs typeface="Arial" charset="0"/>
              </a:rPr>
              <a:pPr fontAlgn="base">
                <a:spcBef>
                  <a:spcPct val="0"/>
                </a:spcBef>
                <a:spcAft>
                  <a:spcPct val="0"/>
                </a:spcAft>
                <a:defRPr/>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15441254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2034C521-C2DB-4C7C-93F1-1DDF31797C55}" type="datetimeFigureOut">
              <a:rPr lang="en-US">
                <a:solidFill>
                  <a:prstClr val="black"/>
                </a:solidFill>
                <a:latin typeface="Arial" charset="0"/>
                <a:cs typeface="Arial" charset="0"/>
              </a:rPr>
              <a:pPr fontAlgn="base">
                <a:spcBef>
                  <a:spcPct val="0"/>
                </a:spcBef>
                <a:spcAft>
                  <a:spcPct val="0"/>
                </a:spcAft>
                <a:defRPr/>
              </a:pPr>
              <a:t>10/21/2015</a:t>
            </a:fld>
            <a:endParaRPr lang="en-US" dirty="0">
              <a:solidFill>
                <a:prstClr val="black"/>
              </a:solidFill>
              <a:latin typeface="Arial" charset="0"/>
              <a:cs typeface="Arial" charset="0"/>
            </a:endParaRPr>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a:solidFill>
                <a:prstClr val="black"/>
              </a:solidFill>
              <a:latin typeface="Arial" charset="0"/>
              <a:cs typeface="Arial" charset="0"/>
            </a:endParaRPr>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9A5A02CC-BF4A-48C2-A380-13A8008FC6B1}" type="slidenum">
              <a:rPr lang="en-US">
                <a:solidFill>
                  <a:prstClr val="black"/>
                </a:solidFill>
                <a:latin typeface="Arial" charset="0"/>
                <a:cs typeface="Arial" charset="0"/>
              </a:rPr>
              <a:pPr fontAlgn="base">
                <a:spcBef>
                  <a:spcPct val="0"/>
                </a:spcBef>
                <a:spcAft>
                  <a:spcPct val="0"/>
                </a:spcAft>
                <a:defRPr/>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2000737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B4E5C411-0C32-4C07-BF68-2F1DF54686E2}" type="datetimeFigureOut">
              <a:rPr lang="en-US" smtClean="0"/>
              <a:t>10/21/2015</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4265AC7B-01DD-4FDD-801A-4476E5956157}" type="slidenum">
              <a:rPr lang="en-US" smtClean="0"/>
              <a:t>‹#›</a:t>
            </a:fld>
            <a:endParaRPr lang="en-US" dirty="0"/>
          </a:p>
        </p:txBody>
      </p:sp>
    </p:spTree>
    <p:extLst>
      <p:ext uri="{BB962C8B-B14F-4D97-AF65-F5344CB8AC3E}">
        <p14:creationId xmlns:p14="http://schemas.microsoft.com/office/powerpoint/2010/main" val="726593908"/>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7"/>
          <p:cNvSpPr txBox="1">
            <a:spLocks noChangeArrowheads="1"/>
          </p:cNvSpPr>
          <p:nvPr userDrawn="1"/>
        </p:nvSpPr>
        <p:spPr bwMode="auto">
          <a:xfrm>
            <a:off x="-9525" y="6591300"/>
            <a:ext cx="137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r>
              <a:rPr lang="en-US" sz="1200" dirty="0" smtClean="0">
                <a:solidFill>
                  <a:prstClr val="white"/>
                </a:solidFill>
              </a:rPr>
              <a:t>UNCLASSIFIED</a:t>
            </a:r>
          </a:p>
        </p:txBody>
      </p:sp>
      <p:sp>
        <p:nvSpPr>
          <p:cNvPr id="4" name="TextBox 3"/>
          <p:cNvSpPr txBox="1">
            <a:spLocks noChangeArrowheads="1"/>
          </p:cNvSpPr>
          <p:nvPr userDrawn="1"/>
        </p:nvSpPr>
        <p:spPr bwMode="auto">
          <a:xfrm>
            <a:off x="7781925" y="0"/>
            <a:ext cx="137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r>
              <a:rPr lang="en-US" sz="1200" dirty="0" smtClean="0">
                <a:solidFill>
                  <a:prstClr val="white"/>
                </a:solidFill>
              </a:rPr>
              <a:t>UNCLASSIFIED</a:t>
            </a:r>
          </a:p>
        </p:txBody>
      </p:sp>
    </p:spTree>
    <p:extLst>
      <p:ext uri="{BB962C8B-B14F-4D97-AF65-F5344CB8AC3E}">
        <p14:creationId xmlns:p14="http://schemas.microsoft.com/office/powerpoint/2010/main" val="641306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F8047623-C345-431D-8121-8CB44F8B7B47}" type="datetimeFigureOut">
              <a:rPr lang="en-US">
                <a:solidFill>
                  <a:prstClr val="black"/>
                </a:solidFill>
                <a:latin typeface="Arial" charset="0"/>
                <a:cs typeface="Arial" charset="0"/>
              </a:rPr>
              <a:pPr fontAlgn="base">
                <a:spcBef>
                  <a:spcPct val="0"/>
                </a:spcBef>
                <a:spcAft>
                  <a:spcPct val="0"/>
                </a:spcAft>
                <a:defRPr/>
              </a:pPr>
              <a:t>10/21/2015</a:t>
            </a:fld>
            <a:endParaRPr lang="en-US" dirty="0">
              <a:solidFill>
                <a:prstClr val="black"/>
              </a:solidFill>
              <a:latin typeface="Arial" charset="0"/>
              <a:cs typeface="Arial" charset="0"/>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a:solidFill>
                <a:prstClr val="black"/>
              </a:solidFill>
              <a:latin typeface="Arial" charset="0"/>
              <a:cs typeface="Arial" charset="0"/>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C67F0473-AE17-46D1-AEAC-519038EAE9A1}" type="slidenum">
              <a:rPr lang="en-US">
                <a:solidFill>
                  <a:prstClr val="black"/>
                </a:solidFill>
                <a:latin typeface="Arial" charset="0"/>
                <a:cs typeface="Arial" charset="0"/>
              </a:rPr>
              <a:pPr fontAlgn="base">
                <a:spcBef>
                  <a:spcPct val="0"/>
                </a:spcBef>
                <a:spcAft>
                  <a:spcPct val="0"/>
                </a:spcAft>
                <a:defRPr/>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38524294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13DCA0BC-5F37-462C-8AFE-0CB343FF81F5}" type="datetimeFigureOut">
              <a:rPr lang="en-US">
                <a:solidFill>
                  <a:prstClr val="black"/>
                </a:solidFill>
                <a:latin typeface="Arial" charset="0"/>
                <a:cs typeface="Arial" charset="0"/>
              </a:rPr>
              <a:pPr fontAlgn="base">
                <a:spcBef>
                  <a:spcPct val="0"/>
                </a:spcBef>
                <a:spcAft>
                  <a:spcPct val="0"/>
                </a:spcAft>
                <a:defRPr/>
              </a:pPr>
              <a:t>10/21/2015</a:t>
            </a:fld>
            <a:endParaRPr lang="en-US" dirty="0">
              <a:solidFill>
                <a:prstClr val="black"/>
              </a:solidFill>
              <a:latin typeface="Arial" charset="0"/>
              <a:cs typeface="Arial" charset="0"/>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a:solidFill>
                <a:prstClr val="black"/>
              </a:solidFill>
              <a:latin typeface="Arial" charset="0"/>
              <a:cs typeface="Arial" charset="0"/>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6680EA29-71EF-4071-BDB6-DFC1313D8916}" type="slidenum">
              <a:rPr lang="en-US">
                <a:solidFill>
                  <a:prstClr val="black"/>
                </a:solidFill>
                <a:latin typeface="Arial" charset="0"/>
                <a:cs typeface="Arial" charset="0"/>
              </a:rPr>
              <a:pPr fontAlgn="base">
                <a:spcBef>
                  <a:spcPct val="0"/>
                </a:spcBef>
                <a:spcAft>
                  <a:spcPct val="0"/>
                </a:spcAft>
                <a:defRPr/>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23896925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DECEB522-C0A5-4312-89BA-E2A8E63DC292}" type="datetimeFigureOut">
              <a:rPr lang="en-US">
                <a:solidFill>
                  <a:prstClr val="black"/>
                </a:solidFill>
                <a:latin typeface="Arial" charset="0"/>
                <a:cs typeface="Arial" charset="0"/>
              </a:rPr>
              <a:pPr fontAlgn="base">
                <a:spcBef>
                  <a:spcPct val="0"/>
                </a:spcBef>
                <a:spcAft>
                  <a:spcPct val="0"/>
                </a:spcAft>
                <a:defRPr/>
              </a:pPr>
              <a:t>10/21/2015</a:t>
            </a:fld>
            <a:endParaRPr lang="en-US" dirty="0">
              <a:solidFill>
                <a:prstClr val="black"/>
              </a:solidFill>
              <a:latin typeface="Arial" charset="0"/>
              <a:cs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a:solidFill>
                <a:prstClr val="black"/>
              </a:solidFill>
              <a:latin typeface="Arial" charset="0"/>
              <a:cs typeface="Arial"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9ED5398B-3ECA-44E9-AE81-437302764D0D}" type="slidenum">
              <a:rPr lang="en-US">
                <a:solidFill>
                  <a:prstClr val="black"/>
                </a:solidFill>
                <a:latin typeface="Arial" charset="0"/>
                <a:cs typeface="Arial" charset="0"/>
              </a:rPr>
              <a:pPr fontAlgn="base">
                <a:spcBef>
                  <a:spcPct val="0"/>
                </a:spcBef>
                <a:spcAft>
                  <a:spcPct val="0"/>
                </a:spcAft>
                <a:defRPr/>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1124639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8EB19863-779E-4A41-B606-76BC0AA84A0B}" type="datetimeFigureOut">
              <a:rPr lang="en-US">
                <a:solidFill>
                  <a:prstClr val="black"/>
                </a:solidFill>
                <a:latin typeface="Arial" charset="0"/>
                <a:cs typeface="Arial" charset="0"/>
              </a:rPr>
              <a:pPr fontAlgn="base">
                <a:spcBef>
                  <a:spcPct val="0"/>
                </a:spcBef>
                <a:spcAft>
                  <a:spcPct val="0"/>
                </a:spcAft>
                <a:defRPr/>
              </a:pPr>
              <a:t>10/21/2015</a:t>
            </a:fld>
            <a:endParaRPr lang="en-US" dirty="0">
              <a:solidFill>
                <a:prstClr val="black"/>
              </a:solidFill>
              <a:latin typeface="Arial" charset="0"/>
              <a:cs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fontAlgn="base">
              <a:spcBef>
                <a:spcPct val="0"/>
              </a:spcBef>
              <a:spcAft>
                <a:spcPct val="0"/>
              </a:spcAft>
              <a:defRPr/>
            </a:pPr>
            <a:endParaRPr lang="en-US">
              <a:solidFill>
                <a:prstClr val="black"/>
              </a:solidFill>
              <a:latin typeface="Arial" charset="0"/>
              <a:cs typeface="Arial"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fontAlgn="base">
              <a:spcBef>
                <a:spcPct val="0"/>
              </a:spcBef>
              <a:spcAft>
                <a:spcPct val="0"/>
              </a:spcAft>
              <a:defRPr/>
            </a:pPr>
            <a:fld id="{E4C258F6-7AC6-4F69-B6F5-1E616828364C}" type="slidenum">
              <a:rPr lang="en-US">
                <a:solidFill>
                  <a:prstClr val="black"/>
                </a:solidFill>
                <a:latin typeface="Arial" charset="0"/>
                <a:cs typeface="Arial" charset="0"/>
              </a:rPr>
              <a:pPr fontAlgn="base">
                <a:spcBef>
                  <a:spcPct val="0"/>
                </a:spcBef>
                <a:spcAft>
                  <a:spcPct val="0"/>
                </a:spcAft>
                <a:defRPr/>
              </a:pPr>
              <a:t>‹#›</a:t>
            </a:fld>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9432413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0839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33800" y="1981201"/>
            <a:ext cx="4953000" cy="1470025"/>
          </a:xfrm>
        </p:spPr>
        <p:txBody>
          <a:bodyPr/>
          <a:lstStyle>
            <a:lvl1pPr algn="l">
              <a:defRPr baseline="0"/>
            </a:lvl1pPr>
          </a:lstStyle>
          <a:p>
            <a:r>
              <a:rPr lang="en-US" dirty="0" smtClean="0"/>
              <a:t>Tactical Assault Light Operator Suit (TALOS)</a:t>
            </a:r>
            <a:endParaRPr lang="en-US" dirty="0"/>
          </a:p>
        </p:txBody>
      </p:sp>
      <p:sp>
        <p:nvSpPr>
          <p:cNvPr id="3" name="Subtitle 2"/>
          <p:cNvSpPr>
            <a:spLocks noGrp="1"/>
          </p:cNvSpPr>
          <p:nvPr>
            <p:ph type="subTitle" idx="1" hasCustomPrompt="1"/>
          </p:nvPr>
        </p:nvSpPr>
        <p:spPr>
          <a:xfrm>
            <a:off x="3810000" y="3763106"/>
            <a:ext cx="4953000" cy="1037495"/>
          </a:xfrm>
        </p:spPr>
        <p:txBody>
          <a:bodyPr/>
          <a:lstStyle>
            <a:lvl1pPr marL="0" indent="0" algn="r">
              <a:buNone/>
              <a:defRPr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CDR Anthony Baker 03 Oct 2014</a:t>
            </a:r>
            <a:endParaRPr lang="en-US" dirty="0"/>
          </a:p>
        </p:txBody>
      </p:sp>
      <p:sp>
        <p:nvSpPr>
          <p:cNvPr id="4" name="Date Placeholder 3"/>
          <p:cNvSpPr>
            <a:spLocks noGrp="1"/>
          </p:cNvSpPr>
          <p:nvPr>
            <p:ph type="dt" sz="half" idx="10"/>
          </p:nvPr>
        </p:nvSpPr>
        <p:spPr/>
        <p:txBody>
          <a:bodyPr/>
          <a:lstStyle/>
          <a:p>
            <a:fld id="{87953A5B-9039-4472-88ED-3570C8E1DA63}" type="datetime1">
              <a:rPr lang="en-US" smtClean="0">
                <a:solidFill>
                  <a:prstClr val="black">
                    <a:tint val="75000"/>
                  </a:prstClr>
                </a:solidFill>
              </a:rPr>
              <a:pPr/>
              <a:t>10/21/2015</a:t>
            </a:fld>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2A3C212-DE8F-4492-AB77-AC1A448D2177}" type="slidenum">
              <a:rPr lang="en-US" smtClean="0">
                <a:solidFill>
                  <a:prstClr val="black">
                    <a:tint val="75000"/>
                  </a:prstClr>
                </a:solidFill>
              </a:rPr>
              <a:pPr/>
              <a:t>‹#›</a:t>
            </a:fld>
            <a:endParaRPr lang="en-US">
              <a:solidFill>
                <a:prstClr val="black">
                  <a:tint val="75000"/>
                </a:prstClr>
              </a:solidFill>
            </a:endParaRPr>
          </a:p>
        </p:txBody>
      </p:sp>
      <p:sp>
        <p:nvSpPr>
          <p:cNvPr id="7" name="Text Box 7"/>
          <p:cNvSpPr txBox="1">
            <a:spLocks noChangeArrowheads="1"/>
          </p:cNvSpPr>
          <p:nvPr userDrawn="1"/>
        </p:nvSpPr>
        <p:spPr bwMode="auto">
          <a:xfrm>
            <a:off x="987043" y="244787"/>
            <a:ext cx="7141699" cy="707886"/>
          </a:xfrm>
          <a:prstGeom prst="rect">
            <a:avLst/>
          </a:prstGeom>
          <a:noFill/>
          <a:ln w="9525">
            <a:noFill/>
            <a:miter lim="800000"/>
            <a:headEnd/>
            <a:tailEnd/>
          </a:ln>
          <a:effectLst>
            <a:outerShdw dist="35921" dir="2700000" algn="ctr" rotWithShape="0">
              <a:srgbClr val="CC9900"/>
            </a:outerShdw>
          </a:effectLst>
        </p:spPr>
        <p:txBody>
          <a:bodyPr wrap="none">
            <a:spAutoFit/>
          </a:bodyPr>
          <a:lstStyle/>
          <a:p>
            <a:pPr algn="ctr" eaLnBrk="0" hangingPunct="0">
              <a:defRPr/>
            </a:pPr>
            <a:r>
              <a:rPr lang="en-US" sz="4000" b="1" i="1" dirty="0">
                <a:solidFill>
                  <a:srgbClr val="000000"/>
                </a:solidFill>
                <a:effectLst>
                  <a:outerShdw blurRad="38100" dist="38100" dir="2700000" algn="tl">
                    <a:srgbClr val="C0C0C0"/>
                  </a:outerShdw>
                </a:effectLst>
              </a:rPr>
              <a:t>US Special Operations Command</a:t>
            </a:r>
          </a:p>
        </p:txBody>
      </p:sp>
      <p:sp>
        <p:nvSpPr>
          <p:cNvPr id="8" name="Rectangle 24"/>
          <p:cNvSpPr>
            <a:spLocks noChangeArrowheads="1"/>
          </p:cNvSpPr>
          <p:nvPr userDrawn="1"/>
        </p:nvSpPr>
        <p:spPr bwMode="auto">
          <a:xfrm flipV="1">
            <a:off x="215900" y="1189037"/>
            <a:ext cx="8699500" cy="87312"/>
          </a:xfrm>
          <a:prstGeom prst="rect">
            <a:avLst/>
          </a:prstGeom>
          <a:gradFill rotWithShape="1">
            <a:gsLst>
              <a:gs pos="0">
                <a:srgbClr val="FFA800"/>
              </a:gs>
              <a:gs pos="13000">
                <a:srgbClr val="825600"/>
              </a:gs>
              <a:gs pos="28000">
                <a:srgbClr val="FFA800"/>
              </a:gs>
              <a:gs pos="42000">
                <a:srgbClr val="825600"/>
              </a:gs>
              <a:gs pos="57001">
                <a:srgbClr val="FFA800"/>
              </a:gs>
              <a:gs pos="72000">
                <a:srgbClr val="825600"/>
              </a:gs>
              <a:gs pos="87000">
                <a:srgbClr val="FFA800"/>
              </a:gs>
              <a:gs pos="100000">
                <a:srgbClr val="825600"/>
              </a:gs>
            </a:gsLst>
            <a:lin ang="18900000" scaled="1"/>
          </a:gradFill>
          <a:ln w="12700">
            <a:noFill/>
            <a:miter lim="800000"/>
            <a:headEnd/>
            <a:tailEnd/>
          </a:ln>
          <a:effectLst/>
        </p:spPr>
        <p:txBody>
          <a:bodyPr wrap="none" anchor="ctr"/>
          <a:lstStyle/>
          <a:p>
            <a:pPr eaLnBrk="0" hangingPunct="0">
              <a:defRPr/>
            </a:pPr>
            <a:endParaRPr lang="en-US" dirty="0">
              <a:solidFill>
                <a:srgbClr val="000000"/>
              </a:solidFill>
            </a:endParaRPr>
          </a:p>
        </p:txBody>
      </p:sp>
      <p:pic>
        <p:nvPicPr>
          <p:cNvPr id="9" name="Picture 26" descr="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0" y="1383320"/>
            <a:ext cx="1661862" cy="1981200"/>
          </a:xfrm>
          <a:prstGeom prst="rect">
            <a:avLst/>
          </a:prstGeom>
          <a:noFill/>
          <a:ln w="9525">
            <a:noFill/>
            <a:miter lim="800000"/>
            <a:headEnd/>
            <a:tailEnd/>
          </a:ln>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4800" y="3505201"/>
            <a:ext cx="2057404" cy="2057404"/>
          </a:xfrm>
          <a:prstGeom prst="rect">
            <a:avLst/>
          </a:prstGeom>
        </p:spPr>
      </p:pic>
    </p:spTree>
    <p:extLst>
      <p:ext uri="{BB962C8B-B14F-4D97-AF65-F5344CB8AC3E}">
        <p14:creationId xmlns:p14="http://schemas.microsoft.com/office/powerpoint/2010/main" val="1903386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6200"/>
            <a:ext cx="8229600" cy="1143000"/>
          </a:xfrm>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a:defRPr/>
            </a:lvl1pPr>
            <a:lvl2pPr>
              <a:defRPr/>
            </a:lvl2pPr>
            <a:lvl3pPr>
              <a:defRPr/>
            </a:lvl3pPr>
            <a:lvl4pPr>
              <a:defRPr/>
            </a:lvl4pPr>
            <a:lvl5pPr>
              <a:defRPr/>
            </a:lvl5pPr>
          </a:lstStyle>
          <a:p>
            <a:pPr lvl="0"/>
            <a:r>
              <a:rPr lang="en-US" dirty="0" smtClean="0"/>
              <a:t>XXX</a:t>
            </a:r>
          </a:p>
          <a:p>
            <a:pPr lvl="1"/>
            <a:r>
              <a:rPr lang="en-US" dirty="0" smtClean="0"/>
              <a:t>XXX</a:t>
            </a:r>
          </a:p>
          <a:p>
            <a:pPr lvl="2"/>
            <a:r>
              <a:rPr lang="en-US" dirty="0" smtClean="0"/>
              <a:t>XXX</a:t>
            </a:r>
          </a:p>
          <a:p>
            <a:pPr lvl="3"/>
            <a:r>
              <a:rPr lang="en-US" dirty="0" smtClean="0"/>
              <a:t>XXX</a:t>
            </a:r>
          </a:p>
          <a:p>
            <a:pPr lvl="4"/>
            <a:r>
              <a:rPr lang="en-US" dirty="0" smtClean="0"/>
              <a:t>XXX</a:t>
            </a:r>
            <a:endParaRPr lang="en-US" dirty="0"/>
          </a:p>
        </p:txBody>
      </p:sp>
      <p:sp>
        <p:nvSpPr>
          <p:cNvPr id="4" name="Date Placeholder 3"/>
          <p:cNvSpPr>
            <a:spLocks noGrp="1"/>
          </p:cNvSpPr>
          <p:nvPr>
            <p:ph type="dt" sz="half" idx="10"/>
          </p:nvPr>
        </p:nvSpPr>
        <p:spPr/>
        <p:txBody>
          <a:bodyPr/>
          <a:lstStyle/>
          <a:p>
            <a:fld id="{4FC3A2E2-7381-4964-941D-5B609161AC06}" type="datetime1">
              <a:rPr lang="en-US" smtClean="0">
                <a:solidFill>
                  <a:prstClr val="black">
                    <a:tint val="75000"/>
                  </a:prstClr>
                </a:solidFill>
              </a:rPr>
              <a:pPr/>
              <a:t>10/21/2015</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3C212-DE8F-4492-AB77-AC1A448D2177}" type="slidenum">
              <a:rPr lang="en-US" smtClean="0">
                <a:solidFill>
                  <a:prstClr val="black">
                    <a:tint val="75000"/>
                  </a:prstClr>
                </a:solidFill>
              </a:rPr>
              <a:pPr/>
              <a:t>‹#›</a:t>
            </a:fld>
            <a:endParaRPr lang="en-US">
              <a:solidFill>
                <a:prstClr val="black">
                  <a:tint val="75000"/>
                </a:prstClr>
              </a:solidFill>
            </a:endParaRPr>
          </a:p>
        </p:txBody>
      </p:sp>
      <p:sp>
        <p:nvSpPr>
          <p:cNvPr id="7" name="Rectangle 29"/>
          <p:cNvSpPr>
            <a:spLocks noChangeArrowheads="1"/>
          </p:cNvSpPr>
          <p:nvPr userDrawn="1"/>
        </p:nvSpPr>
        <p:spPr bwMode="auto">
          <a:xfrm flipV="1">
            <a:off x="215900" y="1189037"/>
            <a:ext cx="8699500" cy="87312"/>
          </a:xfrm>
          <a:prstGeom prst="rect">
            <a:avLst/>
          </a:prstGeom>
          <a:gradFill rotWithShape="1">
            <a:gsLst>
              <a:gs pos="0">
                <a:srgbClr val="FFA800"/>
              </a:gs>
              <a:gs pos="13000">
                <a:srgbClr val="825600"/>
              </a:gs>
              <a:gs pos="28000">
                <a:srgbClr val="FFA800"/>
              </a:gs>
              <a:gs pos="42000">
                <a:srgbClr val="825600"/>
              </a:gs>
              <a:gs pos="57001">
                <a:srgbClr val="FFA800"/>
              </a:gs>
              <a:gs pos="72000">
                <a:srgbClr val="825600"/>
              </a:gs>
              <a:gs pos="87000">
                <a:srgbClr val="FFA800"/>
              </a:gs>
              <a:gs pos="100000">
                <a:srgbClr val="825600"/>
              </a:gs>
            </a:gsLst>
            <a:lin ang="18900000" scaled="1"/>
          </a:gradFill>
          <a:ln w="12700">
            <a:noFill/>
            <a:miter lim="800000"/>
            <a:headEnd/>
            <a:tailEnd/>
          </a:ln>
          <a:effectLst/>
        </p:spPr>
        <p:txBody>
          <a:bodyPr wrap="none" anchor="ctr"/>
          <a:lstStyle/>
          <a:p>
            <a:pPr eaLnBrk="0" hangingPunct="0">
              <a:defRPr/>
            </a:pPr>
            <a:endParaRPr lang="en-US" dirty="0">
              <a:solidFill>
                <a:srgbClr val="000000"/>
              </a:solidFill>
            </a:endParaRPr>
          </a:p>
        </p:txBody>
      </p:sp>
      <p:pic>
        <p:nvPicPr>
          <p:cNvPr id="8" name="Picture 33" descr="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7800" y="52389"/>
            <a:ext cx="914400" cy="1090612"/>
          </a:xfrm>
          <a:prstGeom prst="rect">
            <a:avLst/>
          </a:prstGeom>
          <a:noFill/>
          <a:ln w="9525">
            <a:noFill/>
            <a:miter lim="800000"/>
            <a:headEnd/>
            <a:tailEnd/>
          </a:ln>
        </p:spPr>
      </p:pic>
      <p:pic>
        <p:nvPicPr>
          <p:cNvPr id="9" name="Content Placeholder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47970" y="-29852"/>
            <a:ext cx="1196030" cy="1196031"/>
          </a:xfrm>
          <a:prstGeom prst="rect">
            <a:avLst/>
          </a:prstGeom>
        </p:spPr>
      </p:pic>
    </p:spTree>
    <p:extLst>
      <p:ext uri="{BB962C8B-B14F-4D97-AF65-F5344CB8AC3E}">
        <p14:creationId xmlns:p14="http://schemas.microsoft.com/office/powerpoint/2010/main" val="1135856347"/>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9F120A-512C-45BB-98C9-AA8B87443B4A}" type="datetime1">
              <a:rPr lang="en-US" smtClean="0">
                <a:solidFill>
                  <a:prstClr val="black">
                    <a:tint val="75000"/>
                  </a:prstClr>
                </a:solidFill>
              </a:rPr>
              <a:pPr/>
              <a:t>10/21/2015</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r>
              <a:rPr lang="en-US" dirty="0">
                <a:solidFill>
                  <a:prstClr val="black"/>
                </a:solidFill>
              </a:rPr>
              <a:t>SORDAC-SW</a:t>
            </a:r>
          </a:p>
        </p:txBody>
      </p:sp>
      <p:sp>
        <p:nvSpPr>
          <p:cNvPr id="6" name="Slide Number Placeholder 5"/>
          <p:cNvSpPr>
            <a:spLocks noGrp="1"/>
          </p:cNvSpPr>
          <p:nvPr>
            <p:ph type="sldNum" sz="quarter" idx="12"/>
          </p:nvPr>
        </p:nvSpPr>
        <p:spPr/>
        <p:txBody>
          <a:bodyPr/>
          <a:lstStyle/>
          <a:p>
            <a:fld id="{52A3C212-DE8F-4492-AB77-AC1A448D2177}" type="slidenum">
              <a:rPr lang="en-US" smtClean="0">
                <a:solidFill>
                  <a:prstClr val="black">
                    <a:tint val="75000"/>
                  </a:prstClr>
                </a:solidFill>
              </a:rPr>
              <a:pPr/>
              <a:t>‹#›</a:t>
            </a:fld>
            <a:endParaRPr lang="en-US">
              <a:solidFill>
                <a:prstClr val="black">
                  <a:tint val="75000"/>
                </a:prstClr>
              </a:solidFill>
            </a:endParaRPr>
          </a:p>
        </p:txBody>
      </p:sp>
      <p:sp>
        <p:nvSpPr>
          <p:cNvPr id="7" name="Rectangle 29"/>
          <p:cNvSpPr>
            <a:spLocks noChangeArrowheads="1"/>
          </p:cNvSpPr>
          <p:nvPr userDrawn="1"/>
        </p:nvSpPr>
        <p:spPr bwMode="auto">
          <a:xfrm flipV="1">
            <a:off x="215900" y="1189037"/>
            <a:ext cx="8699500" cy="87312"/>
          </a:xfrm>
          <a:prstGeom prst="rect">
            <a:avLst/>
          </a:prstGeom>
          <a:gradFill rotWithShape="1">
            <a:gsLst>
              <a:gs pos="0">
                <a:srgbClr val="FFA800"/>
              </a:gs>
              <a:gs pos="13000">
                <a:srgbClr val="825600"/>
              </a:gs>
              <a:gs pos="28000">
                <a:srgbClr val="FFA800"/>
              </a:gs>
              <a:gs pos="42000">
                <a:srgbClr val="825600"/>
              </a:gs>
              <a:gs pos="57001">
                <a:srgbClr val="FFA800"/>
              </a:gs>
              <a:gs pos="72000">
                <a:srgbClr val="825600"/>
              </a:gs>
              <a:gs pos="87000">
                <a:srgbClr val="FFA800"/>
              </a:gs>
              <a:gs pos="100000">
                <a:srgbClr val="825600"/>
              </a:gs>
            </a:gsLst>
            <a:lin ang="18900000" scaled="1"/>
          </a:gradFill>
          <a:ln w="12700">
            <a:noFill/>
            <a:miter lim="800000"/>
            <a:headEnd/>
            <a:tailEnd/>
          </a:ln>
          <a:effectLst/>
        </p:spPr>
        <p:txBody>
          <a:bodyPr wrap="none" anchor="ctr"/>
          <a:lstStyle/>
          <a:p>
            <a:pPr eaLnBrk="0" hangingPunct="0">
              <a:defRPr/>
            </a:pPr>
            <a:endParaRPr lang="en-US" dirty="0">
              <a:solidFill>
                <a:srgbClr val="000000"/>
              </a:solidFill>
            </a:endParaRPr>
          </a:p>
        </p:txBody>
      </p:sp>
      <p:pic>
        <p:nvPicPr>
          <p:cNvPr id="8" name="Picture 33" descr="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7800" y="52389"/>
            <a:ext cx="914400" cy="1090612"/>
          </a:xfrm>
          <a:prstGeom prst="rect">
            <a:avLst/>
          </a:prstGeom>
          <a:noFill/>
          <a:ln w="9525">
            <a:noFill/>
            <a:miter lim="800000"/>
            <a:headEnd/>
            <a:tailEnd/>
          </a:ln>
        </p:spPr>
      </p:pic>
      <p:pic>
        <p:nvPicPr>
          <p:cNvPr id="9" name="Content Placeholder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47970" y="-29852"/>
            <a:ext cx="1196030" cy="1196031"/>
          </a:xfrm>
          <a:prstGeom prst="rect">
            <a:avLst/>
          </a:prstGeom>
        </p:spPr>
      </p:pic>
    </p:spTree>
    <p:extLst>
      <p:ext uri="{BB962C8B-B14F-4D97-AF65-F5344CB8AC3E}">
        <p14:creationId xmlns:p14="http://schemas.microsoft.com/office/powerpoint/2010/main" val="3511159851"/>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447A93-0C4E-47E0-9D6A-5A913D7EC0B0}" type="datetime1">
              <a:rPr lang="en-US" smtClean="0">
                <a:solidFill>
                  <a:prstClr val="black">
                    <a:tint val="75000"/>
                  </a:prstClr>
                </a:solidFill>
              </a:rPr>
              <a:pPr/>
              <a:t>10/21/2015</a:t>
            </a:fld>
            <a:endParaRPr lang="en-US">
              <a:solidFill>
                <a:prstClr val="black">
                  <a:tint val="75000"/>
                </a:prstClr>
              </a:solidFill>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r>
              <a:rPr lang="en-US">
                <a:solidFill>
                  <a:prstClr val="black"/>
                </a:solidFill>
              </a:rPr>
              <a:t>SORDAC-SW</a:t>
            </a:r>
          </a:p>
        </p:txBody>
      </p:sp>
      <p:sp>
        <p:nvSpPr>
          <p:cNvPr id="7" name="Slide Number Placeholder 6"/>
          <p:cNvSpPr>
            <a:spLocks noGrp="1"/>
          </p:cNvSpPr>
          <p:nvPr>
            <p:ph type="sldNum" sz="quarter" idx="12"/>
          </p:nvPr>
        </p:nvSpPr>
        <p:spPr/>
        <p:txBody>
          <a:bodyPr/>
          <a:lstStyle/>
          <a:p>
            <a:fld id="{52A3C212-DE8F-4492-AB77-AC1A448D2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3259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4E5C411-0C32-4C07-BF68-2F1DF54686E2}" type="datetimeFigureOut">
              <a:rPr lang="en-US" smtClean="0"/>
              <a:t>10/21/2015</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265AC7B-01DD-4FDD-801A-4476E5956157}" type="slidenum">
              <a:rPr lang="en-US" smtClean="0"/>
              <a:t>‹#›</a:t>
            </a:fld>
            <a:endParaRPr lang="en-US" dirty="0"/>
          </a:p>
        </p:txBody>
      </p:sp>
    </p:spTree>
    <p:extLst>
      <p:ext uri="{BB962C8B-B14F-4D97-AF65-F5344CB8AC3E}">
        <p14:creationId xmlns:p14="http://schemas.microsoft.com/office/powerpoint/2010/main" val="2528155525"/>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1BF032-65A1-4786-B569-38F4C56E754B}" type="datetime1">
              <a:rPr lang="en-US" smtClean="0">
                <a:solidFill>
                  <a:prstClr val="black">
                    <a:tint val="75000"/>
                  </a:prstClr>
                </a:solidFill>
              </a:rPr>
              <a:pPr/>
              <a:t>10/21/2015</a:t>
            </a:fld>
            <a:endParaRPr lang="en-US">
              <a:solidFill>
                <a:prstClr val="black">
                  <a:tint val="75000"/>
                </a:prstClr>
              </a:solidFill>
            </a:endParaRPr>
          </a:p>
        </p:txBody>
      </p:sp>
      <p:sp>
        <p:nvSpPr>
          <p:cNvPr id="8" name="Footer Placeholder 7"/>
          <p:cNvSpPr>
            <a:spLocks noGrp="1"/>
          </p:cNvSpPr>
          <p:nvPr>
            <p:ph type="ftr" sz="quarter" idx="11"/>
          </p:nvPr>
        </p:nvSpPr>
        <p:spPr>
          <a:xfrm>
            <a:off x="3124200" y="6356351"/>
            <a:ext cx="2895600" cy="365125"/>
          </a:xfrm>
          <a:prstGeom prst="rect">
            <a:avLst/>
          </a:prstGeom>
        </p:spPr>
        <p:txBody>
          <a:bodyPr/>
          <a:lstStyle/>
          <a:p>
            <a:r>
              <a:rPr lang="en-US">
                <a:solidFill>
                  <a:prstClr val="black"/>
                </a:solidFill>
              </a:rPr>
              <a:t>SORDAC-SW</a:t>
            </a:r>
          </a:p>
        </p:txBody>
      </p:sp>
      <p:sp>
        <p:nvSpPr>
          <p:cNvPr id="9" name="Slide Number Placeholder 8"/>
          <p:cNvSpPr>
            <a:spLocks noGrp="1"/>
          </p:cNvSpPr>
          <p:nvPr>
            <p:ph type="sldNum" sz="quarter" idx="12"/>
          </p:nvPr>
        </p:nvSpPr>
        <p:spPr/>
        <p:txBody>
          <a:bodyPr/>
          <a:lstStyle/>
          <a:p>
            <a:fld id="{52A3C212-DE8F-4492-AB77-AC1A448D2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45830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8DB171-CFAC-4B2E-9925-91C8F3A3358F}" type="datetime1">
              <a:rPr lang="en-US" smtClean="0">
                <a:solidFill>
                  <a:prstClr val="black">
                    <a:tint val="75000"/>
                  </a:prstClr>
                </a:solidFill>
              </a:rPr>
              <a:pPr/>
              <a:t>10/21/2015</a:t>
            </a:fld>
            <a:endParaRPr lang="en-US">
              <a:solidFill>
                <a:prstClr val="black">
                  <a:tint val="75000"/>
                </a:prstClr>
              </a:solidFill>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r>
              <a:rPr lang="en-US" dirty="0">
                <a:solidFill>
                  <a:prstClr val="black"/>
                </a:solidFill>
              </a:rPr>
              <a:t>SORDAC-JATF-TALOS</a:t>
            </a:r>
          </a:p>
        </p:txBody>
      </p:sp>
      <p:sp>
        <p:nvSpPr>
          <p:cNvPr id="5" name="Slide Number Placeholder 4"/>
          <p:cNvSpPr>
            <a:spLocks noGrp="1"/>
          </p:cNvSpPr>
          <p:nvPr>
            <p:ph type="sldNum" sz="quarter" idx="12"/>
          </p:nvPr>
        </p:nvSpPr>
        <p:spPr/>
        <p:txBody>
          <a:bodyPr/>
          <a:lstStyle/>
          <a:p>
            <a:fld id="{52A3C212-DE8F-4492-AB77-AC1A448D2177}" type="slidenum">
              <a:rPr lang="en-US" smtClean="0">
                <a:solidFill>
                  <a:prstClr val="black">
                    <a:tint val="75000"/>
                  </a:prstClr>
                </a:solidFill>
              </a:rPr>
              <a:pPr/>
              <a:t>‹#›</a:t>
            </a:fld>
            <a:endParaRPr lang="en-US">
              <a:solidFill>
                <a:prstClr val="black">
                  <a:tint val="75000"/>
                </a:prstClr>
              </a:solidFill>
            </a:endParaRPr>
          </a:p>
        </p:txBody>
      </p:sp>
      <p:sp>
        <p:nvSpPr>
          <p:cNvPr id="6" name="Rectangle 29"/>
          <p:cNvSpPr>
            <a:spLocks noChangeArrowheads="1"/>
          </p:cNvSpPr>
          <p:nvPr userDrawn="1"/>
        </p:nvSpPr>
        <p:spPr bwMode="auto">
          <a:xfrm flipV="1">
            <a:off x="215900" y="1189037"/>
            <a:ext cx="8699500" cy="87312"/>
          </a:xfrm>
          <a:prstGeom prst="rect">
            <a:avLst/>
          </a:prstGeom>
          <a:gradFill rotWithShape="1">
            <a:gsLst>
              <a:gs pos="0">
                <a:srgbClr val="FFA800"/>
              </a:gs>
              <a:gs pos="13000">
                <a:srgbClr val="825600"/>
              </a:gs>
              <a:gs pos="28000">
                <a:srgbClr val="FFA800"/>
              </a:gs>
              <a:gs pos="42000">
                <a:srgbClr val="825600"/>
              </a:gs>
              <a:gs pos="57001">
                <a:srgbClr val="FFA800"/>
              </a:gs>
              <a:gs pos="72000">
                <a:srgbClr val="825600"/>
              </a:gs>
              <a:gs pos="87000">
                <a:srgbClr val="FFA800"/>
              </a:gs>
              <a:gs pos="100000">
                <a:srgbClr val="825600"/>
              </a:gs>
            </a:gsLst>
            <a:lin ang="18900000" scaled="1"/>
          </a:gradFill>
          <a:ln w="12700">
            <a:noFill/>
            <a:miter lim="800000"/>
            <a:headEnd/>
            <a:tailEnd/>
          </a:ln>
          <a:effectLst/>
        </p:spPr>
        <p:txBody>
          <a:bodyPr wrap="none" anchor="ctr"/>
          <a:lstStyle/>
          <a:p>
            <a:pPr eaLnBrk="0" hangingPunct="0">
              <a:defRPr/>
            </a:pPr>
            <a:endParaRPr lang="en-US" dirty="0">
              <a:solidFill>
                <a:srgbClr val="000000"/>
              </a:solidFill>
            </a:endParaRPr>
          </a:p>
        </p:txBody>
      </p:sp>
      <p:pic>
        <p:nvPicPr>
          <p:cNvPr id="7" name="Picture 33" descr="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7800" y="52389"/>
            <a:ext cx="914400" cy="1090612"/>
          </a:xfrm>
          <a:prstGeom prst="rect">
            <a:avLst/>
          </a:prstGeom>
          <a:noFill/>
          <a:ln w="9525">
            <a:noFill/>
            <a:miter lim="800000"/>
            <a:headEnd/>
            <a:tailEnd/>
          </a:ln>
        </p:spPr>
      </p:pic>
      <p:pic>
        <p:nvPicPr>
          <p:cNvPr id="8" name="Content Placeholder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47970" y="-29852"/>
            <a:ext cx="1196030" cy="1196031"/>
          </a:xfrm>
          <a:prstGeom prst="rect">
            <a:avLst/>
          </a:prstGeom>
        </p:spPr>
      </p:pic>
    </p:spTree>
    <p:extLst>
      <p:ext uri="{BB962C8B-B14F-4D97-AF65-F5344CB8AC3E}">
        <p14:creationId xmlns:p14="http://schemas.microsoft.com/office/powerpoint/2010/main" val="3920422914"/>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C4E993-0B71-4B46-99AB-A6801CA1A196}" type="datetime1">
              <a:rPr lang="en-US" smtClean="0">
                <a:solidFill>
                  <a:prstClr val="black">
                    <a:tint val="75000"/>
                  </a:prstClr>
                </a:solidFill>
              </a:rPr>
              <a:pPr/>
              <a:t>10/21/2015</a:t>
            </a:fld>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A3C212-DE8F-4492-AB77-AC1A448D2177}" type="slidenum">
              <a:rPr lang="en-US" smtClean="0">
                <a:solidFill>
                  <a:prstClr val="black">
                    <a:tint val="75000"/>
                  </a:prstClr>
                </a:solidFill>
              </a:rPr>
              <a:pPr/>
              <a:t>‹#›</a:t>
            </a:fld>
            <a:endParaRPr lang="en-US">
              <a:solidFill>
                <a:prstClr val="black">
                  <a:tint val="75000"/>
                </a:prstClr>
              </a:solidFill>
            </a:endParaRPr>
          </a:p>
        </p:txBody>
      </p:sp>
      <p:sp>
        <p:nvSpPr>
          <p:cNvPr id="5" name="Rectangle 29"/>
          <p:cNvSpPr>
            <a:spLocks noChangeArrowheads="1"/>
          </p:cNvSpPr>
          <p:nvPr userDrawn="1"/>
        </p:nvSpPr>
        <p:spPr bwMode="auto">
          <a:xfrm flipV="1">
            <a:off x="215900" y="1189037"/>
            <a:ext cx="8699500" cy="87312"/>
          </a:xfrm>
          <a:prstGeom prst="rect">
            <a:avLst/>
          </a:prstGeom>
          <a:gradFill rotWithShape="1">
            <a:gsLst>
              <a:gs pos="0">
                <a:srgbClr val="FFA800"/>
              </a:gs>
              <a:gs pos="13000">
                <a:srgbClr val="825600"/>
              </a:gs>
              <a:gs pos="28000">
                <a:srgbClr val="FFA800"/>
              </a:gs>
              <a:gs pos="42000">
                <a:srgbClr val="825600"/>
              </a:gs>
              <a:gs pos="57001">
                <a:srgbClr val="FFA800"/>
              </a:gs>
              <a:gs pos="72000">
                <a:srgbClr val="825600"/>
              </a:gs>
              <a:gs pos="87000">
                <a:srgbClr val="FFA800"/>
              </a:gs>
              <a:gs pos="100000">
                <a:srgbClr val="825600"/>
              </a:gs>
            </a:gsLst>
            <a:lin ang="18900000" scaled="1"/>
          </a:gradFill>
          <a:ln w="12700">
            <a:noFill/>
            <a:miter lim="800000"/>
            <a:headEnd/>
            <a:tailEnd/>
          </a:ln>
          <a:effectLst/>
        </p:spPr>
        <p:txBody>
          <a:bodyPr wrap="none" anchor="ctr"/>
          <a:lstStyle/>
          <a:p>
            <a:pPr eaLnBrk="0" hangingPunct="0">
              <a:defRPr/>
            </a:pPr>
            <a:endParaRPr lang="en-US" dirty="0">
              <a:solidFill>
                <a:srgbClr val="000000"/>
              </a:solidFill>
            </a:endParaRPr>
          </a:p>
        </p:txBody>
      </p:sp>
      <p:pic>
        <p:nvPicPr>
          <p:cNvPr id="6" name="Picture 33" descr="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7800" y="52389"/>
            <a:ext cx="914400" cy="1090612"/>
          </a:xfrm>
          <a:prstGeom prst="rect">
            <a:avLst/>
          </a:prstGeom>
          <a:noFill/>
          <a:ln w="9525">
            <a:noFill/>
            <a:miter lim="800000"/>
            <a:headEnd/>
            <a:tailEnd/>
          </a:ln>
        </p:spPr>
      </p:pic>
      <p:pic>
        <p:nvPicPr>
          <p:cNvPr id="7" name="Content Placeholder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47970" y="-29852"/>
            <a:ext cx="1196030" cy="1196031"/>
          </a:xfrm>
          <a:prstGeom prst="rect">
            <a:avLst/>
          </a:prstGeom>
        </p:spPr>
      </p:pic>
    </p:spTree>
    <p:extLst>
      <p:ext uri="{BB962C8B-B14F-4D97-AF65-F5344CB8AC3E}">
        <p14:creationId xmlns:p14="http://schemas.microsoft.com/office/powerpoint/2010/main" val="1819289228"/>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E8C94D-B7C9-4CB1-B6B6-C5D09CBA737E}" type="datetime1">
              <a:rPr lang="en-US" smtClean="0">
                <a:solidFill>
                  <a:prstClr val="black">
                    <a:tint val="75000"/>
                  </a:prstClr>
                </a:solidFill>
              </a:rPr>
              <a:pPr/>
              <a:t>10/21/2015</a:t>
            </a:fld>
            <a:endParaRPr lang="en-US">
              <a:solidFill>
                <a:prstClr val="black">
                  <a:tint val="75000"/>
                </a:prstClr>
              </a:solidFill>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r>
              <a:rPr lang="en-US">
                <a:solidFill>
                  <a:prstClr val="black"/>
                </a:solidFill>
              </a:rPr>
              <a:t>SORDAC-SW</a:t>
            </a:r>
          </a:p>
        </p:txBody>
      </p:sp>
      <p:sp>
        <p:nvSpPr>
          <p:cNvPr id="7" name="Slide Number Placeholder 6"/>
          <p:cNvSpPr>
            <a:spLocks noGrp="1"/>
          </p:cNvSpPr>
          <p:nvPr>
            <p:ph type="sldNum" sz="quarter" idx="12"/>
          </p:nvPr>
        </p:nvSpPr>
        <p:spPr/>
        <p:txBody>
          <a:bodyPr/>
          <a:lstStyle/>
          <a:p>
            <a:fld id="{52A3C212-DE8F-4492-AB77-AC1A448D2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8667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16ACAC-17C9-417E-BD5A-3AB8F0E2F312}" type="datetime1">
              <a:rPr lang="en-US" smtClean="0">
                <a:solidFill>
                  <a:prstClr val="black">
                    <a:tint val="75000"/>
                  </a:prstClr>
                </a:solidFill>
              </a:rPr>
              <a:pPr/>
              <a:t>10/21/2015</a:t>
            </a:fld>
            <a:endParaRPr lang="en-US">
              <a:solidFill>
                <a:prstClr val="black">
                  <a:tint val="75000"/>
                </a:prstClr>
              </a:solidFill>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r>
              <a:rPr lang="en-US">
                <a:solidFill>
                  <a:prstClr val="black"/>
                </a:solidFill>
              </a:rPr>
              <a:t>SORDAC-SW</a:t>
            </a:r>
          </a:p>
        </p:txBody>
      </p:sp>
      <p:sp>
        <p:nvSpPr>
          <p:cNvPr id="7" name="Slide Number Placeholder 6"/>
          <p:cNvSpPr>
            <a:spLocks noGrp="1"/>
          </p:cNvSpPr>
          <p:nvPr>
            <p:ph type="sldNum" sz="quarter" idx="12"/>
          </p:nvPr>
        </p:nvSpPr>
        <p:spPr/>
        <p:txBody>
          <a:bodyPr/>
          <a:lstStyle/>
          <a:p>
            <a:fld id="{52A3C212-DE8F-4492-AB77-AC1A448D2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9369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717CA1-A56A-4124-8171-EFF3DC7F620D}" type="datetime1">
              <a:rPr lang="en-US" smtClean="0">
                <a:solidFill>
                  <a:prstClr val="black">
                    <a:tint val="75000"/>
                  </a:prstClr>
                </a:solidFill>
              </a:rPr>
              <a:pPr/>
              <a:t>10/21/2015</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r>
              <a:rPr lang="en-US" dirty="0">
                <a:solidFill>
                  <a:prstClr val="black"/>
                </a:solidFill>
              </a:rPr>
              <a:t>SORDAC-JATF-TALOS</a:t>
            </a:r>
          </a:p>
        </p:txBody>
      </p:sp>
      <p:sp>
        <p:nvSpPr>
          <p:cNvPr id="6" name="Slide Number Placeholder 5"/>
          <p:cNvSpPr>
            <a:spLocks noGrp="1"/>
          </p:cNvSpPr>
          <p:nvPr>
            <p:ph type="sldNum" sz="quarter" idx="12"/>
          </p:nvPr>
        </p:nvSpPr>
        <p:spPr/>
        <p:txBody>
          <a:bodyPr/>
          <a:lstStyle/>
          <a:p>
            <a:fld id="{52A3C212-DE8F-4492-AB77-AC1A448D2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85413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1556D5-E51F-42AA-983B-F84A34B935C7}" type="datetime1">
              <a:rPr lang="en-US" smtClean="0">
                <a:solidFill>
                  <a:prstClr val="black">
                    <a:tint val="75000"/>
                  </a:prstClr>
                </a:solidFill>
              </a:rPr>
              <a:pPr/>
              <a:t>10/21/2015</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r>
              <a:rPr lang="en-US">
                <a:solidFill>
                  <a:prstClr val="black"/>
                </a:solidFill>
              </a:rPr>
              <a:t>SORDAC-SW</a:t>
            </a:r>
          </a:p>
        </p:txBody>
      </p:sp>
      <p:sp>
        <p:nvSpPr>
          <p:cNvPr id="6" name="Slide Number Placeholder 5"/>
          <p:cNvSpPr>
            <a:spLocks noGrp="1"/>
          </p:cNvSpPr>
          <p:nvPr>
            <p:ph type="sldNum" sz="quarter" idx="12"/>
          </p:nvPr>
        </p:nvSpPr>
        <p:spPr/>
        <p:txBody>
          <a:bodyPr/>
          <a:lstStyle/>
          <a:p>
            <a:fld id="{52A3C212-DE8F-4492-AB77-AC1A448D21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8500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descr="SW Intro Slide.jpg"/>
          <p:cNvPicPr>
            <a:picLocks noChangeAspect="1"/>
          </p:cNvPicPr>
          <p:nvPr userDrawn="1"/>
        </p:nvPicPr>
        <p:blipFill>
          <a:blip r:embed="rId2" cstate="print"/>
          <a:stretch>
            <a:fillRect/>
          </a:stretch>
        </p:blipFill>
        <p:spPr>
          <a:xfrm>
            <a:off x="0" y="0"/>
            <a:ext cx="9144000" cy="6858000"/>
          </a:xfrm>
          <a:prstGeom prst="rect">
            <a:avLst/>
          </a:prstGeom>
        </p:spPr>
      </p:pic>
      <p:sp>
        <p:nvSpPr>
          <p:cNvPr id="12" name="TextBox 11"/>
          <p:cNvSpPr txBox="1"/>
          <p:nvPr userDrawn="1"/>
        </p:nvSpPr>
        <p:spPr>
          <a:xfrm>
            <a:off x="546550" y="6575741"/>
            <a:ext cx="1149179" cy="276999"/>
          </a:xfrm>
          <a:prstGeom prst="rect">
            <a:avLst/>
          </a:prstGeom>
          <a:noFill/>
        </p:spPr>
        <p:txBody>
          <a:bodyPr wrap="square" rtlCol="0">
            <a:spAutoFit/>
          </a:bodyPr>
          <a:lstStyle/>
          <a:p>
            <a:r>
              <a:rPr lang="en-US" sz="1200" dirty="0" smtClean="0">
                <a:solidFill>
                  <a:prstClr val="white"/>
                </a:solidFill>
              </a:rPr>
              <a:t>UNCLASSIFIED</a:t>
            </a:r>
            <a:endParaRPr lang="en-US" sz="1200" dirty="0">
              <a:solidFill>
                <a:prstClr val="white"/>
              </a:solidFill>
            </a:endParaRPr>
          </a:p>
        </p:txBody>
      </p:sp>
    </p:spTree>
    <p:extLst>
      <p:ext uri="{BB962C8B-B14F-4D97-AF65-F5344CB8AC3E}">
        <p14:creationId xmlns:p14="http://schemas.microsoft.com/office/powerpoint/2010/main" val="27144017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2A8315-90F6-468A-883E-464DA1FB6104}" type="datetime1">
              <a:rPr lang="en-US" smtClean="0">
                <a:solidFill>
                  <a:prstClr val="black">
                    <a:tint val="75000"/>
                  </a:prstClr>
                </a:solidFill>
              </a:rPr>
              <a:pPr/>
              <a:t>10/21/2015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6D16D4-6183-45BB-957C-715D7FEB77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4040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7ABE36-E252-4906-9BAF-BA229A591CD4}" type="datetime1">
              <a:rPr lang="en-US" smtClean="0">
                <a:solidFill>
                  <a:prstClr val="black">
                    <a:tint val="75000"/>
                  </a:prstClr>
                </a:solidFill>
              </a:rPr>
              <a:pPr/>
              <a:t>10/21/2015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6D16D4-6183-45BB-957C-715D7FEB77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9364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4E5C411-0C32-4C07-BF68-2F1DF54686E2}" type="datetimeFigureOut">
              <a:rPr lang="en-US" smtClean="0"/>
              <a:t>10/21/2015</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265AC7B-01DD-4FDD-801A-4476E5956157}" type="slidenum">
              <a:rPr lang="en-US" smtClean="0"/>
              <a:t>‹#›</a:t>
            </a:fld>
            <a:endParaRPr lang="en-US" dirty="0"/>
          </a:p>
        </p:txBody>
      </p:sp>
    </p:spTree>
    <p:extLst>
      <p:ext uri="{BB962C8B-B14F-4D97-AF65-F5344CB8AC3E}">
        <p14:creationId xmlns:p14="http://schemas.microsoft.com/office/powerpoint/2010/main" val="2144423852"/>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C7A32F-E75F-4F24-8C1D-83915F84DBBE}" type="datetime1">
              <a:rPr lang="en-US" smtClean="0">
                <a:solidFill>
                  <a:prstClr val="black">
                    <a:tint val="75000"/>
                  </a:prstClr>
                </a:solidFill>
              </a:rPr>
              <a:pPr/>
              <a:t>10/21/2015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6D16D4-6183-45BB-957C-715D7FEB77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86545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B83DCC-D5D9-491F-986E-FD4C2BDE9391}" type="datetime1">
              <a:rPr lang="en-US" smtClean="0">
                <a:solidFill>
                  <a:prstClr val="black">
                    <a:tint val="75000"/>
                  </a:prstClr>
                </a:solidFill>
              </a:rPr>
              <a:pPr/>
              <a:t>10/21/2015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26D16D4-6183-45BB-957C-715D7FEB77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91293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090BB5-1CD6-4F10-94CF-ED7CF4BD1F26}" type="datetime1">
              <a:rPr lang="en-US" smtClean="0">
                <a:solidFill>
                  <a:prstClr val="black">
                    <a:tint val="75000"/>
                  </a:prstClr>
                </a:solidFill>
              </a:rPr>
              <a:pPr/>
              <a:t>10/21/2015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26D16D4-6183-45BB-957C-715D7FEB77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13788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EE8234-4526-42C4-A6EF-960F408C6623}" type="datetime1">
              <a:rPr lang="en-US" smtClean="0">
                <a:solidFill>
                  <a:prstClr val="black">
                    <a:tint val="75000"/>
                  </a:prstClr>
                </a:solidFill>
              </a:rPr>
              <a:pPr/>
              <a:t>10/21/2015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26D16D4-6183-45BB-957C-715D7FEB77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31350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DFD3B5-11EF-45CB-915C-54332D33FA78}" type="datetime1">
              <a:rPr lang="en-US" smtClean="0">
                <a:solidFill>
                  <a:prstClr val="black">
                    <a:tint val="75000"/>
                  </a:prstClr>
                </a:solidFill>
              </a:rPr>
              <a:pPr/>
              <a:t>10/21/2015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6D16D4-6183-45BB-957C-715D7FEB77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1266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58EC9E-4E8F-49DF-9E55-74805BBA2C29}" type="datetime1">
              <a:rPr lang="en-US" smtClean="0">
                <a:solidFill>
                  <a:prstClr val="black">
                    <a:tint val="75000"/>
                  </a:prstClr>
                </a:solidFill>
              </a:rPr>
              <a:pPr/>
              <a:t>10/21/2015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26D16D4-6183-45BB-957C-715D7FEB77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5615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6FC4CF-227A-4B46-A8C6-A6B2B55292FD}" type="datetime1">
              <a:rPr lang="en-US" smtClean="0">
                <a:solidFill>
                  <a:prstClr val="black">
                    <a:tint val="75000"/>
                  </a:prstClr>
                </a:solidFill>
              </a:rPr>
              <a:pPr/>
              <a:t>10/21/2015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6D16D4-6183-45BB-957C-715D7FEB77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52689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313778-D384-4D61-A906-CFA867CB0696}" type="datetime1">
              <a:rPr lang="en-US" smtClean="0">
                <a:solidFill>
                  <a:prstClr val="black">
                    <a:tint val="75000"/>
                  </a:prstClr>
                </a:solidFill>
              </a:rPr>
              <a:pPr/>
              <a:t>10/21/2015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26D16D4-6183-45BB-957C-715D7FEB77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76553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7706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A0F118-7FB7-4FDB-862B-58F1F11FC984}" type="datetimeFigureOut">
              <a:rPr lang="en-US" smtClean="0">
                <a:solidFill>
                  <a:prstClr val="black">
                    <a:tint val="75000"/>
                  </a:prstClr>
                </a:solidFill>
              </a:rPr>
              <a:pPr/>
              <a:t>10/21/2015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E1C334-5827-4EA4-9755-9EDE46B31C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3960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7.jpe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7.jpe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11.jpe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5.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image" Target="../media/image13.png"/><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7.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6.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image" Target="../media/image19.jpeg"/><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19.jpe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p:cNvSpPr txBox="1"/>
          <p:nvPr userDrawn="1"/>
        </p:nvSpPr>
        <p:spPr>
          <a:xfrm>
            <a:off x="-85725" y="6676251"/>
            <a:ext cx="1371600" cy="230832"/>
          </a:xfrm>
          <a:prstGeom prst="rect">
            <a:avLst/>
          </a:prstGeom>
          <a:noFill/>
        </p:spPr>
        <p:txBody>
          <a:bodyPr wrap="square" rtlCol="0">
            <a:spAutoFit/>
          </a:bodyPr>
          <a:lstStyle/>
          <a:p>
            <a:r>
              <a:rPr lang="en-US" sz="900" dirty="0" smtClean="0">
                <a:solidFill>
                  <a:schemeClr val="bg1"/>
                </a:solidFill>
                <a:latin typeface="Arial" panose="020B0604020202020204" pitchFamily="34" charset="0"/>
                <a:cs typeface="Arial" panose="020B0604020202020204" pitchFamily="34" charset="0"/>
              </a:rPr>
              <a:t>UNCLASSIFIED</a:t>
            </a:r>
            <a:endParaRPr lang="en-US" sz="900" dirty="0">
              <a:solidFill>
                <a:schemeClr val="bg1"/>
              </a:solidFill>
              <a:latin typeface="Arial" panose="020B0604020202020204" pitchFamily="34" charset="0"/>
              <a:cs typeface="Arial" panose="020B0604020202020204" pitchFamily="34" charset="0"/>
            </a:endParaRPr>
          </a:p>
        </p:txBody>
      </p:sp>
      <p:sp>
        <p:nvSpPr>
          <p:cNvPr id="9" name="TextBox 8"/>
          <p:cNvSpPr txBox="1"/>
          <p:nvPr userDrawn="1"/>
        </p:nvSpPr>
        <p:spPr>
          <a:xfrm>
            <a:off x="7848600" y="-57150"/>
            <a:ext cx="1371600" cy="230832"/>
          </a:xfrm>
          <a:prstGeom prst="rect">
            <a:avLst/>
          </a:prstGeom>
          <a:noFill/>
        </p:spPr>
        <p:txBody>
          <a:bodyPr wrap="square" rtlCol="0">
            <a:spAutoFit/>
          </a:bodyPr>
          <a:lstStyle/>
          <a:p>
            <a:pPr algn="r"/>
            <a:r>
              <a:rPr lang="en-US" sz="900" dirty="0" smtClean="0">
                <a:solidFill>
                  <a:schemeClr val="bg1"/>
                </a:solidFill>
                <a:latin typeface="Arial" panose="020B0604020202020204" pitchFamily="34" charset="0"/>
                <a:cs typeface="Arial" panose="020B0604020202020204" pitchFamily="34" charset="0"/>
              </a:rPr>
              <a:t>UNCLASSIFIED</a:t>
            </a:r>
            <a:endParaRPr lang="en-US"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04501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20" r:id="rId12"/>
    <p:sldLayoutId id="2147483765" r:id="rId13"/>
    <p:sldLayoutId id="2147483769" r:id="rId14"/>
    <p:sldLayoutId id="2147483775" r:id="rId15"/>
    <p:sldLayoutId id="2147483781" r:id="rId16"/>
    <p:sldLayoutId id="2147483785" r:id="rId17"/>
    <p:sldLayoutId id="2147483787" r:id="rId18"/>
    <p:sldLayoutId id="2147483789" r:id="rId19"/>
    <p:sldLayoutId id="2147483791" r:id="rId20"/>
    <p:sldLayoutId id="2147483793" r:id="rId21"/>
    <p:sldLayoutId id="2147483825" r:id="rId22"/>
    <p:sldLayoutId id="2147483844" r:id="rId23"/>
    <p:sldLayoutId id="2147483845" r:id="rId24"/>
    <p:sldLayoutId id="2147483847" r:id="rId25"/>
    <p:sldLayoutId id="2147483848" r:id="rId26"/>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TextBox 7"/>
          <p:cNvSpPr txBox="1">
            <a:spLocks noChangeArrowheads="1"/>
          </p:cNvSpPr>
          <p:nvPr userDrawn="1"/>
        </p:nvSpPr>
        <p:spPr bwMode="auto">
          <a:xfrm>
            <a:off x="-9525" y="6591300"/>
            <a:ext cx="137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r>
              <a:rPr lang="en-US" sz="1200" dirty="0" smtClean="0">
                <a:solidFill>
                  <a:prstClr val="white"/>
                </a:solidFill>
              </a:rPr>
              <a:t>UNCLASSIFIED</a:t>
            </a:r>
          </a:p>
        </p:txBody>
      </p:sp>
      <p:sp>
        <p:nvSpPr>
          <p:cNvPr id="10" name="TextBox 7"/>
          <p:cNvSpPr txBox="1">
            <a:spLocks noChangeArrowheads="1"/>
          </p:cNvSpPr>
          <p:nvPr userDrawn="1"/>
        </p:nvSpPr>
        <p:spPr bwMode="auto">
          <a:xfrm>
            <a:off x="7781925" y="0"/>
            <a:ext cx="137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r>
              <a:rPr lang="en-US" sz="1200" dirty="0" smtClean="0">
                <a:solidFill>
                  <a:prstClr val="white"/>
                </a:solidFill>
              </a:rPr>
              <a:t>UNCLASSIFIED</a:t>
            </a:r>
          </a:p>
        </p:txBody>
      </p:sp>
    </p:spTree>
    <p:extLst>
      <p:ext uri="{BB962C8B-B14F-4D97-AF65-F5344CB8AC3E}">
        <p14:creationId xmlns:p14="http://schemas.microsoft.com/office/powerpoint/2010/main" val="1790437979"/>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TextBox 7"/>
          <p:cNvSpPr txBox="1">
            <a:spLocks noChangeArrowheads="1"/>
          </p:cNvSpPr>
          <p:nvPr userDrawn="1"/>
        </p:nvSpPr>
        <p:spPr bwMode="auto">
          <a:xfrm>
            <a:off x="-9525" y="6591300"/>
            <a:ext cx="137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r>
              <a:rPr lang="en-US" sz="1200" dirty="0" smtClean="0">
                <a:solidFill>
                  <a:prstClr val="white"/>
                </a:solidFill>
              </a:rPr>
              <a:t>UNCLASSIFIED</a:t>
            </a:r>
          </a:p>
        </p:txBody>
      </p:sp>
      <p:sp>
        <p:nvSpPr>
          <p:cNvPr id="10" name="TextBox 7"/>
          <p:cNvSpPr txBox="1">
            <a:spLocks noChangeArrowheads="1"/>
          </p:cNvSpPr>
          <p:nvPr userDrawn="1"/>
        </p:nvSpPr>
        <p:spPr bwMode="auto">
          <a:xfrm>
            <a:off x="7781925" y="0"/>
            <a:ext cx="137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r>
              <a:rPr lang="en-US" sz="1200" dirty="0" smtClean="0">
                <a:solidFill>
                  <a:prstClr val="white"/>
                </a:solidFill>
              </a:rPr>
              <a:t>UNCLASSIFIED</a:t>
            </a:r>
          </a:p>
        </p:txBody>
      </p:sp>
    </p:spTree>
    <p:extLst>
      <p:ext uri="{BB962C8B-B14F-4D97-AF65-F5344CB8AC3E}">
        <p14:creationId xmlns:p14="http://schemas.microsoft.com/office/powerpoint/2010/main" val="2839022124"/>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S&amp;T Internal.jpg"/>
          <p:cNvPicPr>
            <a:picLocks noChangeAspect="1"/>
          </p:cNvPicPr>
          <p:nvPr userDrawn="1"/>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A3BE34-4278-46ED-9BC1-74EE87FB9840}" type="datetimeFigureOut">
              <a:rPr lang="en-US" smtClean="0">
                <a:solidFill>
                  <a:prstClr val="black">
                    <a:tint val="75000"/>
                  </a:prstClr>
                </a:solidFill>
              </a:rPr>
              <a:pPr/>
              <a:t>10/21/2015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6D16D4-6183-45BB-957C-715D7FEB77BE}" type="slidenum">
              <a:rPr lang="en-US" smtClean="0">
                <a:solidFill>
                  <a:prstClr val="black">
                    <a:tint val="75000"/>
                  </a:prstClr>
                </a:solidFill>
              </a:rPr>
              <a:pPr/>
              <a:t>‹#›</a:t>
            </a:fld>
            <a:endParaRPr lang="en-US" dirty="0">
              <a:solidFill>
                <a:prstClr val="black">
                  <a:tint val="75000"/>
                </a:prstClr>
              </a:solidFill>
            </a:endParaRPr>
          </a:p>
        </p:txBody>
      </p:sp>
      <p:sp>
        <p:nvSpPr>
          <p:cNvPr id="8" name="TextBox 7"/>
          <p:cNvSpPr txBox="1"/>
          <p:nvPr userDrawn="1"/>
        </p:nvSpPr>
        <p:spPr>
          <a:xfrm>
            <a:off x="0" y="6581001"/>
            <a:ext cx="1149179" cy="276999"/>
          </a:xfrm>
          <a:prstGeom prst="rect">
            <a:avLst/>
          </a:prstGeom>
          <a:noFill/>
        </p:spPr>
        <p:txBody>
          <a:bodyPr wrap="square" rtlCol="0">
            <a:spAutoFit/>
          </a:bodyPr>
          <a:lstStyle/>
          <a:p>
            <a:r>
              <a:rPr lang="en-US" sz="1200" dirty="0" smtClean="0">
                <a:solidFill>
                  <a:prstClr val="black"/>
                </a:solidFill>
              </a:rPr>
              <a:t>UNCLASSIFIED</a:t>
            </a:r>
            <a:endParaRPr lang="en-US" sz="1200" dirty="0">
              <a:solidFill>
                <a:prstClr val="black"/>
              </a:solidFill>
            </a:endParaRPr>
          </a:p>
        </p:txBody>
      </p:sp>
    </p:spTree>
    <p:extLst>
      <p:ext uri="{BB962C8B-B14F-4D97-AF65-F5344CB8AC3E}">
        <p14:creationId xmlns:p14="http://schemas.microsoft.com/office/powerpoint/2010/main" val="7392979"/>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TextBox 7"/>
          <p:cNvSpPr txBox="1">
            <a:spLocks noChangeArrowheads="1"/>
          </p:cNvSpPr>
          <p:nvPr userDrawn="1"/>
        </p:nvSpPr>
        <p:spPr bwMode="auto">
          <a:xfrm>
            <a:off x="-9525" y="6591300"/>
            <a:ext cx="137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r>
              <a:rPr lang="en-US" sz="1200" dirty="0" smtClean="0">
                <a:solidFill>
                  <a:prstClr val="white"/>
                </a:solidFill>
              </a:rPr>
              <a:t>UNCLASSIFIED</a:t>
            </a:r>
          </a:p>
        </p:txBody>
      </p:sp>
      <p:sp>
        <p:nvSpPr>
          <p:cNvPr id="10" name="TextBox 7"/>
          <p:cNvSpPr txBox="1">
            <a:spLocks noChangeArrowheads="1"/>
          </p:cNvSpPr>
          <p:nvPr userDrawn="1"/>
        </p:nvSpPr>
        <p:spPr bwMode="auto">
          <a:xfrm>
            <a:off x="7781925" y="0"/>
            <a:ext cx="137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r>
              <a:rPr lang="en-US" sz="1200" dirty="0" smtClean="0">
                <a:solidFill>
                  <a:prstClr val="white"/>
                </a:solidFill>
              </a:rPr>
              <a:t>UNCLASSIFIED</a:t>
            </a:r>
          </a:p>
        </p:txBody>
      </p:sp>
      <p:pic>
        <p:nvPicPr>
          <p:cNvPr id="1029" name="Picture 4"/>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3500" y="685800"/>
            <a:ext cx="63341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3314693"/>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AA274B-3FF4-451E-A372-C36C774BCC86}" type="datetime1">
              <a:rPr lang="en-US" smtClean="0">
                <a:solidFill>
                  <a:prstClr val="black">
                    <a:tint val="75000"/>
                  </a:prstClr>
                </a:solidFill>
              </a:rPr>
              <a:pPr/>
              <a:t>10/21/2015</a:t>
            </a:fld>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3C212-DE8F-4492-AB77-AC1A448D2177}" type="slidenum">
              <a:rPr lang="en-US" smtClean="0">
                <a:solidFill>
                  <a:prstClr val="black">
                    <a:tint val="75000"/>
                  </a:prstClr>
                </a:solidFill>
              </a:rPr>
              <a:pPr/>
              <a:t>‹#›</a:t>
            </a:fld>
            <a:endParaRPr lang="en-US">
              <a:solidFill>
                <a:prstClr val="black">
                  <a:tint val="75000"/>
                </a:prstClr>
              </a:solidFill>
            </a:endParaRPr>
          </a:p>
        </p:txBody>
      </p:sp>
      <p:sp>
        <p:nvSpPr>
          <p:cNvPr id="7" name="Footer Placeholder 4"/>
          <p:cNvSpPr txBox="1">
            <a:spLocks/>
          </p:cNvSpPr>
          <p:nvPr userDrawn="1"/>
        </p:nvSpPr>
        <p:spPr>
          <a:xfrm>
            <a:off x="2895600" y="6508751"/>
            <a:ext cx="34290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black"/>
                </a:solidFill>
              </a:rPr>
              <a:t>SOF AT&amp;L-JATF TALOS  </a:t>
            </a:r>
            <a:r>
              <a:rPr lang="en-US" dirty="0" smtClean="0">
                <a:solidFill>
                  <a:srgbClr val="00B050"/>
                </a:solidFill>
              </a:rPr>
              <a:t>UNCLASSIFIED</a:t>
            </a:r>
            <a:endParaRPr lang="en-US" dirty="0">
              <a:solidFill>
                <a:srgbClr val="00B050"/>
              </a:solidFill>
            </a:endParaRPr>
          </a:p>
        </p:txBody>
      </p:sp>
    </p:spTree>
    <p:extLst>
      <p:ext uri="{BB962C8B-B14F-4D97-AF65-F5344CB8AC3E}">
        <p14:creationId xmlns:p14="http://schemas.microsoft.com/office/powerpoint/2010/main" val="1262259586"/>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4FB87F-F7B3-46F7-8369-5B437D0EC427}" type="datetime1">
              <a:rPr lang="en-US" smtClean="0">
                <a:solidFill>
                  <a:prstClr val="black">
                    <a:tint val="75000"/>
                  </a:prstClr>
                </a:solidFill>
              </a:rPr>
              <a:pPr/>
              <a:t>10/21/2015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6D16D4-6183-45BB-957C-715D7FEB77BE}" type="slidenum">
              <a:rPr lang="en-US" smtClean="0">
                <a:solidFill>
                  <a:prstClr val="black">
                    <a:tint val="75000"/>
                  </a:prstClr>
                </a:solidFill>
              </a:rPr>
              <a:pPr/>
              <a:t>‹#›</a:t>
            </a:fld>
            <a:endParaRPr lang="en-US">
              <a:solidFill>
                <a:prstClr val="black">
                  <a:tint val="75000"/>
                </a:prstClr>
              </a:solidFill>
            </a:endParaRPr>
          </a:p>
        </p:txBody>
      </p:sp>
      <p:sp>
        <p:nvSpPr>
          <p:cNvPr id="8" name="TextBox 7"/>
          <p:cNvSpPr txBox="1"/>
          <p:nvPr userDrawn="1"/>
        </p:nvSpPr>
        <p:spPr>
          <a:xfrm>
            <a:off x="0" y="6581001"/>
            <a:ext cx="1149179" cy="276999"/>
          </a:xfrm>
          <a:prstGeom prst="rect">
            <a:avLst/>
          </a:prstGeom>
          <a:noFill/>
        </p:spPr>
        <p:txBody>
          <a:bodyPr wrap="square" rtlCol="0">
            <a:spAutoFit/>
          </a:bodyPr>
          <a:lstStyle/>
          <a:p>
            <a:r>
              <a:rPr lang="en-US" sz="1200" dirty="0" smtClean="0">
                <a:solidFill>
                  <a:prstClr val="black"/>
                </a:solidFill>
              </a:rPr>
              <a:t>UNCLASSIFIED</a:t>
            </a:r>
            <a:endParaRPr lang="en-US" sz="1200" dirty="0">
              <a:solidFill>
                <a:prstClr val="black"/>
              </a:solidFill>
            </a:endParaRPr>
          </a:p>
        </p:txBody>
      </p:sp>
      <p:pic>
        <p:nvPicPr>
          <p:cNvPr id="10" name="Picture 9" descr="SW Internal Slide.jpg"/>
          <p:cNvPicPr>
            <a:picLocks noChangeAspect="1"/>
          </p:cNvPicPr>
          <p:nvPr userDrawn="1"/>
        </p:nvPicPr>
        <p:blipFill>
          <a:blip r:embed="rId15" cstate="print"/>
          <a:stretch>
            <a:fillRect/>
          </a:stretch>
        </p:blipFill>
        <p:spPr>
          <a:xfrm>
            <a:off x="0" y="0"/>
            <a:ext cx="9144000" cy="6858000"/>
          </a:xfrm>
          <a:prstGeom prst="rect">
            <a:avLst/>
          </a:prstGeom>
        </p:spPr>
      </p:pic>
      <p:sp>
        <p:nvSpPr>
          <p:cNvPr id="11" name="TextBox 10"/>
          <p:cNvSpPr txBox="1"/>
          <p:nvPr userDrawn="1"/>
        </p:nvSpPr>
        <p:spPr>
          <a:xfrm>
            <a:off x="-5260" y="6575741"/>
            <a:ext cx="1149179" cy="276999"/>
          </a:xfrm>
          <a:prstGeom prst="rect">
            <a:avLst/>
          </a:prstGeom>
          <a:noFill/>
        </p:spPr>
        <p:txBody>
          <a:bodyPr wrap="square" rtlCol="0">
            <a:spAutoFit/>
          </a:bodyPr>
          <a:lstStyle/>
          <a:p>
            <a:r>
              <a:rPr lang="en-US" sz="1200" dirty="0" smtClean="0">
                <a:solidFill>
                  <a:prstClr val="black"/>
                </a:solidFill>
              </a:rPr>
              <a:t>UNCLASSIFIED</a:t>
            </a:r>
            <a:endParaRPr lang="en-US" sz="1200" dirty="0">
              <a:solidFill>
                <a:prstClr val="black"/>
              </a:solidFill>
            </a:endParaRPr>
          </a:p>
        </p:txBody>
      </p:sp>
    </p:spTree>
    <p:extLst>
      <p:ext uri="{BB962C8B-B14F-4D97-AF65-F5344CB8AC3E}">
        <p14:creationId xmlns:p14="http://schemas.microsoft.com/office/powerpoint/2010/main" val="2028479716"/>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4FB87F-F7B3-46F7-8369-5B437D0EC427}" type="datetime1">
              <a:rPr lang="en-US" smtClean="0">
                <a:solidFill>
                  <a:prstClr val="black">
                    <a:tint val="75000"/>
                  </a:prstClr>
                </a:solidFill>
              </a:rPr>
              <a:pPr/>
              <a:t>10/21/2015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6D16D4-6183-45BB-957C-715D7FEB77BE}" type="slidenum">
              <a:rPr lang="en-US" smtClean="0">
                <a:solidFill>
                  <a:prstClr val="black">
                    <a:tint val="75000"/>
                  </a:prstClr>
                </a:solidFill>
              </a:rPr>
              <a:pPr/>
              <a:t>‹#›</a:t>
            </a:fld>
            <a:endParaRPr lang="en-US">
              <a:solidFill>
                <a:prstClr val="black">
                  <a:tint val="75000"/>
                </a:prstClr>
              </a:solidFill>
            </a:endParaRPr>
          </a:p>
        </p:txBody>
      </p:sp>
      <p:sp>
        <p:nvSpPr>
          <p:cNvPr id="8" name="TextBox 7"/>
          <p:cNvSpPr txBox="1"/>
          <p:nvPr userDrawn="1"/>
        </p:nvSpPr>
        <p:spPr>
          <a:xfrm>
            <a:off x="0" y="6581001"/>
            <a:ext cx="1149179" cy="276999"/>
          </a:xfrm>
          <a:prstGeom prst="rect">
            <a:avLst/>
          </a:prstGeom>
          <a:noFill/>
        </p:spPr>
        <p:txBody>
          <a:bodyPr wrap="square" rtlCol="0">
            <a:spAutoFit/>
          </a:bodyPr>
          <a:lstStyle/>
          <a:p>
            <a:r>
              <a:rPr lang="en-US" sz="1200" dirty="0" smtClean="0">
                <a:solidFill>
                  <a:prstClr val="black"/>
                </a:solidFill>
              </a:rPr>
              <a:t>UNCLASSIFIED</a:t>
            </a:r>
            <a:endParaRPr lang="en-US" sz="1200" dirty="0">
              <a:solidFill>
                <a:prstClr val="black"/>
              </a:solidFill>
            </a:endParaRPr>
          </a:p>
        </p:txBody>
      </p:sp>
      <p:pic>
        <p:nvPicPr>
          <p:cNvPr id="10" name="Picture 9" descr="SW Internal Slide.jpg"/>
          <p:cNvPicPr>
            <a:picLocks noChangeAspect="1"/>
          </p:cNvPicPr>
          <p:nvPr userDrawn="1"/>
        </p:nvPicPr>
        <p:blipFill>
          <a:blip r:embed="rId15" cstate="print"/>
          <a:stretch>
            <a:fillRect/>
          </a:stretch>
        </p:blipFill>
        <p:spPr>
          <a:xfrm>
            <a:off x="0" y="0"/>
            <a:ext cx="9144000" cy="6858000"/>
          </a:xfrm>
          <a:prstGeom prst="rect">
            <a:avLst/>
          </a:prstGeom>
        </p:spPr>
      </p:pic>
      <p:sp>
        <p:nvSpPr>
          <p:cNvPr id="11" name="TextBox 10"/>
          <p:cNvSpPr txBox="1"/>
          <p:nvPr userDrawn="1"/>
        </p:nvSpPr>
        <p:spPr>
          <a:xfrm>
            <a:off x="-5260" y="6575741"/>
            <a:ext cx="1149179" cy="276999"/>
          </a:xfrm>
          <a:prstGeom prst="rect">
            <a:avLst/>
          </a:prstGeom>
          <a:noFill/>
        </p:spPr>
        <p:txBody>
          <a:bodyPr wrap="square" rtlCol="0">
            <a:spAutoFit/>
          </a:bodyPr>
          <a:lstStyle/>
          <a:p>
            <a:r>
              <a:rPr lang="en-US" sz="1200" dirty="0" smtClean="0">
                <a:solidFill>
                  <a:prstClr val="black"/>
                </a:solidFill>
              </a:rPr>
              <a:t>UNCLASSIFIED</a:t>
            </a:r>
            <a:endParaRPr lang="en-US" sz="1200" dirty="0">
              <a:solidFill>
                <a:prstClr val="black"/>
              </a:solidFill>
            </a:endParaRPr>
          </a:p>
        </p:txBody>
      </p:sp>
    </p:spTree>
    <p:extLst>
      <p:ext uri="{BB962C8B-B14F-4D97-AF65-F5344CB8AC3E}">
        <p14:creationId xmlns:p14="http://schemas.microsoft.com/office/powerpoint/2010/main" val="3295712993"/>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1"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8.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51.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11.xml"/><Relationship Id="rId16" Type="http://schemas.openxmlformats.org/officeDocument/2006/relationships/diagramColors" Target="../diagrams/colors3.xml"/><Relationship Id="rId1" Type="http://schemas.openxmlformats.org/officeDocument/2006/relationships/slideLayout" Target="../slideLayouts/slideLayout5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 Type="http://schemas.openxmlformats.org/officeDocument/2006/relationships/image" Target="../media/image40.png"/><Relationship Id="rId21" Type="http://schemas.openxmlformats.org/officeDocument/2006/relationships/image" Target="../media/image55.png"/><Relationship Id="rId7" Type="http://schemas.microsoft.com/office/2007/relationships/hdphoto" Target="../media/hdphoto3.wdp"/><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png"/><Relationship Id="rId2" Type="http://schemas.openxmlformats.org/officeDocument/2006/relationships/notesSlide" Target="../notesSlides/notesSlide12.xml"/><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41.xml"/><Relationship Id="rId6" Type="http://schemas.openxmlformats.org/officeDocument/2006/relationships/image" Target="../media/image26.png"/><Relationship Id="rId11" Type="http://schemas.openxmlformats.org/officeDocument/2006/relationships/image" Target="../media/image45.png"/><Relationship Id="rId24" Type="http://schemas.openxmlformats.org/officeDocument/2006/relationships/image" Target="../media/image58.png"/><Relationship Id="rId5" Type="http://schemas.microsoft.com/office/2007/relationships/hdphoto" Target="../media/hdphoto2.wdp"/><Relationship Id="rId15" Type="http://schemas.openxmlformats.org/officeDocument/2006/relationships/image" Target="../media/image49.png"/><Relationship Id="rId23" Type="http://schemas.openxmlformats.org/officeDocument/2006/relationships/image" Target="../media/image57.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41.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51.xml"/><Relationship Id="rId5" Type="http://schemas.openxmlformats.org/officeDocument/2006/relationships/image" Target="../media/image63.jpe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41.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xml"/><Relationship Id="rId1" Type="http://schemas.openxmlformats.org/officeDocument/2006/relationships/slideLayout" Target="../slideLayouts/slideLayout93.xml"/></Relationships>
</file>

<file path=ppt/slides/_rels/slide2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46.xml"/><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5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9.xml"/><Relationship Id="rId1" Type="http://schemas.openxmlformats.org/officeDocument/2006/relationships/vmlDrawing" Target="../drawings/vmlDrawing3.vml"/><Relationship Id="rId5" Type="http://schemas.openxmlformats.org/officeDocument/2006/relationships/image" Target="../media/image71.emf"/><Relationship Id="rId4" Type="http://schemas.openxmlformats.org/officeDocument/2006/relationships/package" Target="../embeddings/Microsoft_PowerPoint_Presentation1.pptx"/></Relationships>
</file>

<file path=ppt/slides/_rels/slide27.xml.rels><?xml version="1.0" encoding="UTF-8" standalone="yes"?>
<Relationships xmlns="http://schemas.openxmlformats.org/package/2006/relationships"><Relationship Id="rId3" Type="http://schemas.openxmlformats.org/officeDocument/2006/relationships/hyperlink" Target="https://sbir.defensebusiness.org/" TargetMode="External"/><Relationship Id="rId2" Type="http://schemas.openxmlformats.org/officeDocument/2006/relationships/notesSlide" Target="../notesSlides/notesSlide24.xml"/><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5.xml.rels><?xml version="1.0" encoding="UTF-8" standalone="yes"?>
<Relationships xmlns="http://schemas.openxmlformats.org/package/2006/relationships"><Relationship Id="rId2" Type="http://schemas.openxmlformats.org/officeDocument/2006/relationships/hyperlink" Target="mailto:tilo@socom.mil" TargetMode="External"/><Relationship Id="rId1" Type="http://schemas.openxmlformats.org/officeDocument/2006/relationships/slideLayout" Target="../slideLayouts/slideLayout7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7.xml"/></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7.xml"/><Relationship Id="rId1" Type="http://schemas.openxmlformats.org/officeDocument/2006/relationships/slideLayout" Target="../slideLayouts/slideLayout77.xml"/></Relationships>
</file>

<file path=ppt/slides/_rels/slide3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77.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2.xml.rels><?xml version="1.0" encoding="UTF-8" standalone="yes"?>
<Relationships xmlns="http://schemas.openxmlformats.org/package/2006/relationships"><Relationship Id="rId2" Type="http://schemas.openxmlformats.org/officeDocument/2006/relationships/hyperlink" Target="https://www.fbo.gov/" TargetMode="External"/><Relationship Id="rId1" Type="http://schemas.openxmlformats.org/officeDocument/2006/relationships/slideLayout" Target="../slideLayouts/slideLayout8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9.xml"/><Relationship Id="rId1" Type="http://schemas.openxmlformats.org/officeDocument/2006/relationships/slideLayout" Target="../slideLayouts/slideLayout88.xml"/><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0.xml"/><Relationship Id="rId1" Type="http://schemas.openxmlformats.org/officeDocument/2006/relationships/slideLayout" Target="../slideLayouts/slideLayout88.xml"/></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1.xml"/><Relationship Id="rId1" Type="http://schemas.openxmlformats.org/officeDocument/2006/relationships/slideLayout" Target="../slideLayouts/slideLayout88.xml"/></Relationships>
</file>

<file path=ppt/slides/_rels/slide47.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18" Type="http://schemas.microsoft.com/office/2007/relationships/diagramDrawing" Target="../diagrams/drawing7.xml"/><Relationship Id="rId3" Type="http://schemas.openxmlformats.org/officeDocument/2006/relationships/image" Target="../media/image84.png"/><Relationship Id="rId7" Type="http://schemas.openxmlformats.org/officeDocument/2006/relationships/diagramColors" Target="../diagrams/colors5.xml"/><Relationship Id="rId12" Type="http://schemas.openxmlformats.org/officeDocument/2006/relationships/diagramColors" Target="../diagrams/colors6.xml"/><Relationship Id="rId17" Type="http://schemas.openxmlformats.org/officeDocument/2006/relationships/diagramColors" Target="../diagrams/colors7.xml"/><Relationship Id="rId2" Type="http://schemas.openxmlformats.org/officeDocument/2006/relationships/notesSlide" Target="../notesSlides/notesSlide32.xml"/><Relationship Id="rId16" Type="http://schemas.openxmlformats.org/officeDocument/2006/relationships/diagramQuickStyle" Target="../diagrams/quickStyle7.xml"/><Relationship Id="rId1" Type="http://schemas.openxmlformats.org/officeDocument/2006/relationships/slideLayout" Target="../slideLayouts/slideLayout99.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5" Type="http://schemas.openxmlformats.org/officeDocument/2006/relationships/diagramLayout" Target="../diagrams/layout7.xml"/><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 Id="rId14" Type="http://schemas.openxmlformats.org/officeDocument/2006/relationships/diagramData" Target="../diagrams/data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8.xml"/></Relationships>
</file>

<file path=ppt/slides/_rels/slide4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88.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5.xml"/><Relationship Id="rId1" Type="http://schemas.openxmlformats.org/officeDocument/2006/relationships/slideLayout" Target="../slideLayouts/slideLayout88.xml"/></Relationships>
</file>

<file path=ppt/slides/_rels/slide51.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notesSlide" Target="../notesSlides/notesSlide36.xml"/><Relationship Id="rId1" Type="http://schemas.openxmlformats.org/officeDocument/2006/relationships/slideLayout" Target="../slideLayouts/slideLayout101.xml"/><Relationship Id="rId6" Type="http://schemas.openxmlformats.org/officeDocument/2006/relationships/image" Target="../media/image88.emf"/><Relationship Id="rId5" Type="http://schemas.openxmlformats.org/officeDocument/2006/relationships/image" Target="../media/image87.jpeg"/><Relationship Id="rId4" Type="http://schemas.openxmlformats.org/officeDocument/2006/relationships/image" Target="../media/image86.jpeg"/></Relationships>
</file>

<file path=ppt/slides/_rels/slide5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7.xml"/><Relationship Id="rId1" Type="http://schemas.openxmlformats.org/officeDocument/2006/relationships/slideLayout" Target="../slideLayouts/slideLayout9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3.xml"/></Relationships>
</file>

<file path=ppt/slides/_rels/slide5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0.xml"/><Relationship Id="rId1" Type="http://schemas.openxmlformats.org/officeDocument/2006/relationships/slideLayout" Target="../slideLayouts/slideLayout98.xml"/></Relationships>
</file>

<file path=ppt/slides/_rels/slide5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1.xml"/><Relationship Id="rId1" Type="http://schemas.openxmlformats.org/officeDocument/2006/relationships/slideLayout" Target="../slideLayouts/slideLayout88.xml"/></Relationships>
</file>

<file path=ppt/slides/_rels/slide5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2.xml"/><Relationship Id="rId1" Type="http://schemas.openxmlformats.org/officeDocument/2006/relationships/slideLayout" Target="../slideLayouts/slideLayout88.xml"/><Relationship Id="rId4" Type="http://schemas.openxmlformats.org/officeDocument/2006/relationships/image" Target="../media/image92.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4.xml"/><Relationship Id="rId1" Type="http://schemas.openxmlformats.org/officeDocument/2006/relationships/vmlDrawing" Target="../drawings/vmlDrawing1.vml"/><Relationship Id="rId5" Type="http://schemas.openxmlformats.org/officeDocument/2006/relationships/image" Target="../media/image23.emf"/><Relationship Id="rId4" Type="http://schemas.openxmlformats.org/officeDocument/2006/relationships/oleObject" Target="../embeddings/Microsoft_Excel_97-2003_Worksheet1.xls"/></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5.xml"/><Relationship Id="rId1" Type="http://schemas.openxmlformats.org/officeDocument/2006/relationships/vmlDrawing" Target="../drawings/vmlDrawing2.vml"/><Relationship Id="rId5" Type="http://schemas.openxmlformats.org/officeDocument/2006/relationships/image" Target="../media/image24.emf"/><Relationship Id="rId4" Type="http://schemas.openxmlformats.org/officeDocument/2006/relationships/oleObject" Target="../embeddings/Microsoft_Excel_97-2003_Worksheet2.xls"/></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SOFWIC ‘15 Agenda</a:t>
            </a:r>
            <a:endParaRPr lang="en-US" dirty="0"/>
          </a:p>
        </p:txBody>
      </p:sp>
      <p:sp>
        <p:nvSpPr>
          <p:cNvPr id="4" name="Slide Number Placeholder 3"/>
          <p:cNvSpPr>
            <a:spLocks noGrp="1"/>
          </p:cNvSpPr>
          <p:nvPr>
            <p:ph type="sldNum" sz="quarter" idx="12"/>
          </p:nvPr>
        </p:nvSpPr>
        <p:spPr>
          <a:xfrm>
            <a:off x="7010400" y="6492875"/>
            <a:ext cx="2133600" cy="365125"/>
          </a:xfrm>
        </p:spPr>
        <p:txBody>
          <a:bodyPr/>
          <a:lstStyle/>
          <a:p>
            <a:fld id="{C26D16D4-6183-45BB-957C-715D7FEB77BE}" type="slidenum">
              <a:rPr lang="en-US" smtClean="0">
                <a:solidFill>
                  <a:prstClr val="black">
                    <a:tint val="75000"/>
                  </a:prstClr>
                </a:solidFill>
              </a:rPr>
              <a:pPr/>
              <a:t>1</a:t>
            </a:fld>
            <a:endParaRPr lang="en-US" dirty="0">
              <a:solidFill>
                <a:prstClr val="black">
                  <a:tint val="75000"/>
                </a:prstClr>
              </a:solidFill>
            </a:endParaRPr>
          </a:p>
        </p:txBody>
      </p:sp>
      <p:sp>
        <p:nvSpPr>
          <p:cNvPr id="3" name="TextBox 2"/>
          <p:cNvSpPr txBox="1"/>
          <p:nvPr/>
        </p:nvSpPr>
        <p:spPr>
          <a:xfrm>
            <a:off x="313899" y="1241946"/>
            <a:ext cx="8652680" cy="4247317"/>
          </a:xfrm>
          <a:prstGeom prst="rect">
            <a:avLst/>
          </a:prstGeom>
          <a:noFill/>
        </p:spPr>
        <p:txBody>
          <a:bodyPr wrap="square" rtlCol="0">
            <a:spAutoFit/>
          </a:bodyPr>
          <a:lstStyle/>
          <a:p>
            <a:pPr fontAlgn="t">
              <a:tabLst>
                <a:tab pos="3889375" algn="l"/>
                <a:tab pos="6400800" algn="l"/>
              </a:tabLst>
            </a:pPr>
            <a:r>
              <a:rPr lang="en-US" b="1" u="sng" dirty="0" smtClean="0">
                <a:solidFill>
                  <a:prstClr val="black"/>
                </a:solidFill>
              </a:rPr>
              <a:t>General </a:t>
            </a:r>
            <a:r>
              <a:rPr lang="en-US" b="1" u="sng" dirty="0">
                <a:solidFill>
                  <a:prstClr val="black"/>
                </a:solidFill>
              </a:rPr>
              <a:t>Session </a:t>
            </a:r>
            <a:r>
              <a:rPr lang="en-US" b="1" u="sng" dirty="0" smtClean="0">
                <a:solidFill>
                  <a:prstClr val="black"/>
                </a:solidFill>
              </a:rPr>
              <a:t>(Salon D &amp; E)</a:t>
            </a:r>
            <a:endParaRPr lang="en-US" b="1" dirty="0">
              <a:solidFill>
                <a:prstClr val="black"/>
              </a:solidFill>
            </a:endParaRPr>
          </a:p>
          <a:p>
            <a:pPr fontAlgn="t">
              <a:tabLst>
                <a:tab pos="3889375" algn="l"/>
                <a:tab pos="6400800" algn="l"/>
              </a:tabLst>
            </a:pPr>
            <a:endParaRPr lang="en-US" b="1" dirty="0" smtClean="0">
              <a:solidFill>
                <a:prstClr val="black"/>
              </a:solidFill>
            </a:endParaRPr>
          </a:p>
          <a:p>
            <a:pPr fontAlgn="t">
              <a:tabLst>
                <a:tab pos="3889375" algn="l"/>
                <a:tab pos="6400800" algn="l"/>
              </a:tabLst>
            </a:pPr>
            <a:r>
              <a:rPr lang="en-US" b="1" dirty="0" smtClean="0">
                <a:solidFill>
                  <a:prstClr val="black"/>
                </a:solidFill>
              </a:rPr>
              <a:t>Welcome/Admin	Mr. Karl “Rock” Rozelsky	0800 - 0805</a:t>
            </a:r>
          </a:p>
          <a:p>
            <a:pPr fontAlgn="t">
              <a:tabLst>
                <a:tab pos="3889375" algn="l"/>
                <a:tab pos="6400800" algn="l"/>
              </a:tabLst>
            </a:pPr>
            <a:r>
              <a:rPr lang="en-US" b="1" dirty="0" smtClean="0">
                <a:solidFill>
                  <a:prstClr val="black"/>
                </a:solidFill>
              </a:rPr>
              <a:t>Welcome	Mr. James Smith	0805 </a:t>
            </a:r>
            <a:r>
              <a:rPr lang="en-US" b="1" dirty="0">
                <a:solidFill>
                  <a:prstClr val="black"/>
                </a:solidFill>
              </a:rPr>
              <a:t>– </a:t>
            </a:r>
            <a:r>
              <a:rPr lang="en-US" b="1" dirty="0" smtClean="0">
                <a:solidFill>
                  <a:prstClr val="black"/>
                </a:solidFill>
              </a:rPr>
              <a:t>0815</a:t>
            </a:r>
            <a:endParaRPr lang="en-US" b="1" dirty="0">
              <a:solidFill>
                <a:prstClr val="black"/>
              </a:solidFill>
            </a:endParaRPr>
          </a:p>
          <a:p>
            <a:pPr fontAlgn="t">
              <a:tabLst>
                <a:tab pos="3889375" algn="l"/>
                <a:tab pos="6400800" algn="l"/>
              </a:tabLst>
            </a:pPr>
            <a:r>
              <a:rPr lang="en-US" b="1" dirty="0" smtClean="0">
                <a:solidFill>
                  <a:prstClr val="black"/>
                </a:solidFill>
              </a:rPr>
              <a:t>Science &amp; Technology	Mr. Tony Davis	0815 – 0835</a:t>
            </a:r>
          </a:p>
          <a:p>
            <a:pPr fontAlgn="t">
              <a:tabLst>
                <a:tab pos="3889375" algn="l"/>
                <a:tab pos="6400800" algn="l"/>
              </a:tabLst>
            </a:pPr>
            <a:r>
              <a:rPr lang="en-US" b="1" dirty="0" smtClean="0">
                <a:solidFill>
                  <a:prstClr val="black"/>
                </a:solidFill>
              </a:rPr>
              <a:t>Small </a:t>
            </a:r>
            <a:r>
              <a:rPr lang="en-US" b="1" dirty="0">
                <a:solidFill>
                  <a:prstClr val="black"/>
                </a:solidFill>
              </a:rPr>
              <a:t>Business Innovative </a:t>
            </a:r>
            <a:r>
              <a:rPr lang="en-US" b="1" dirty="0" smtClean="0">
                <a:solidFill>
                  <a:prstClr val="black"/>
                </a:solidFill>
              </a:rPr>
              <a:t>Research	Ms. Bonnie Heet	0835 </a:t>
            </a:r>
            <a:r>
              <a:rPr lang="en-US" b="1" dirty="0">
                <a:solidFill>
                  <a:prstClr val="black"/>
                </a:solidFill>
              </a:rPr>
              <a:t>– </a:t>
            </a:r>
            <a:r>
              <a:rPr lang="en-US" b="1" dirty="0" smtClean="0">
                <a:solidFill>
                  <a:prstClr val="black"/>
                </a:solidFill>
              </a:rPr>
              <a:t>0845</a:t>
            </a:r>
            <a:endParaRPr lang="en-US" b="1" dirty="0">
              <a:solidFill>
                <a:prstClr val="black"/>
              </a:solidFill>
            </a:endParaRPr>
          </a:p>
          <a:p>
            <a:pPr fontAlgn="t">
              <a:tabLst>
                <a:tab pos="3889375" algn="l"/>
                <a:tab pos="6400800" algn="l"/>
              </a:tabLst>
            </a:pPr>
            <a:r>
              <a:rPr lang="en-US" b="1" dirty="0">
                <a:solidFill>
                  <a:prstClr val="black"/>
                </a:solidFill>
              </a:rPr>
              <a:t>Technology Industrial Liaison </a:t>
            </a:r>
            <a:r>
              <a:rPr lang="en-US" b="1" dirty="0" smtClean="0">
                <a:solidFill>
                  <a:prstClr val="black"/>
                </a:solidFill>
              </a:rPr>
              <a:t>Office	Ms</a:t>
            </a:r>
            <a:r>
              <a:rPr lang="en-US" b="1" dirty="0">
                <a:solidFill>
                  <a:prstClr val="black"/>
                </a:solidFill>
              </a:rPr>
              <a:t>. Shelvin </a:t>
            </a:r>
            <a:r>
              <a:rPr lang="en-US" b="1" dirty="0" smtClean="0">
                <a:solidFill>
                  <a:prstClr val="black"/>
                </a:solidFill>
              </a:rPr>
              <a:t>Watts	0845 </a:t>
            </a:r>
            <a:r>
              <a:rPr lang="en-US" b="1" dirty="0">
                <a:solidFill>
                  <a:prstClr val="black"/>
                </a:solidFill>
              </a:rPr>
              <a:t>– </a:t>
            </a:r>
            <a:r>
              <a:rPr lang="en-US" b="1" dirty="0" smtClean="0">
                <a:solidFill>
                  <a:prstClr val="black"/>
                </a:solidFill>
              </a:rPr>
              <a:t>0850</a:t>
            </a:r>
            <a:endParaRPr lang="en-US" b="1" dirty="0">
              <a:solidFill>
                <a:prstClr val="black"/>
              </a:solidFill>
            </a:endParaRPr>
          </a:p>
          <a:p>
            <a:pPr fontAlgn="t">
              <a:tabLst>
                <a:tab pos="3889375" algn="l"/>
                <a:tab pos="6400800" algn="l"/>
              </a:tabLst>
            </a:pPr>
            <a:r>
              <a:rPr lang="en-US" b="1" dirty="0">
                <a:solidFill>
                  <a:prstClr val="black"/>
                </a:solidFill>
              </a:rPr>
              <a:t>Tactical Assault Light Operator </a:t>
            </a:r>
            <a:r>
              <a:rPr lang="en-US" b="1" dirty="0" smtClean="0">
                <a:solidFill>
                  <a:prstClr val="black"/>
                </a:solidFill>
              </a:rPr>
              <a:t>Suit	CAPT </a:t>
            </a:r>
            <a:r>
              <a:rPr lang="en-US" b="1" dirty="0">
                <a:solidFill>
                  <a:prstClr val="black"/>
                </a:solidFill>
              </a:rPr>
              <a:t>Anthony </a:t>
            </a:r>
            <a:r>
              <a:rPr lang="en-US" b="1" dirty="0" smtClean="0">
                <a:solidFill>
                  <a:prstClr val="black"/>
                </a:solidFill>
              </a:rPr>
              <a:t>Baker	0850 </a:t>
            </a:r>
            <a:r>
              <a:rPr lang="en-US" b="1" dirty="0">
                <a:solidFill>
                  <a:prstClr val="black"/>
                </a:solidFill>
              </a:rPr>
              <a:t>– </a:t>
            </a:r>
            <a:r>
              <a:rPr lang="en-US" b="1" dirty="0" smtClean="0">
                <a:solidFill>
                  <a:prstClr val="black"/>
                </a:solidFill>
              </a:rPr>
              <a:t>0910</a:t>
            </a:r>
            <a:endParaRPr lang="en-US" b="1" dirty="0">
              <a:solidFill>
                <a:prstClr val="black"/>
              </a:solidFill>
            </a:endParaRPr>
          </a:p>
          <a:p>
            <a:pPr fontAlgn="t">
              <a:tabLst>
                <a:tab pos="3889375" algn="l"/>
                <a:tab pos="6400800" algn="l"/>
              </a:tabLst>
            </a:pPr>
            <a:r>
              <a:rPr lang="en-US" b="1" dirty="0">
                <a:solidFill>
                  <a:prstClr val="black"/>
                </a:solidFill>
              </a:rPr>
              <a:t>PEO SOF </a:t>
            </a:r>
            <a:r>
              <a:rPr lang="en-US" b="1" dirty="0" smtClean="0">
                <a:solidFill>
                  <a:prstClr val="black"/>
                </a:solidFill>
              </a:rPr>
              <a:t>Warrior </a:t>
            </a:r>
            <a:r>
              <a:rPr lang="en-US" b="1" dirty="0">
                <a:solidFill>
                  <a:prstClr val="black"/>
                </a:solidFill>
              </a:rPr>
              <a:t>PM </a:t>
            </a:r>
            <a:r>
              <a:rPr lang="en-US" b="1" dirty="0" smtClean="0">
                <a:solidFill>
                  <a:prstClr val="black"/>
                </a:solidFill>
              </a:rPr>
              <a:t>Introductions	COL John Reim	0910 </a:t>
            </a:r>
            <a:r>
              <a:rPr lang="en-US" b="1" dirty="0">
                <a:solidFill>
                  <a:prstClr val="black"/>
                </a:solidFill>
              </a:rPr>
              <a:t>– </a:t>
            </a:r>
            <a:r>
              <a:rPr lang="en-US" b="1" dirty="0" smtClean="0">
                <a:solidFill>
                  <a:prstClr val="black"/>
                </a:solidFill>
              </a:rPr>
              <a:t>0930</a:t>
            </a:r>
          </a:p>
          <a:p>
            <a:pPr fontAlgn="t">
              <a:tabLst>
                <a:tab pos="3889375" algn="l"/>
                <a:tab pos="6400800" algn="l"/>
              </a:tabLst>
            </a:pPr>
            <a:endParaRPr lang="en-US" b="1" dirty="0" smtClean="0">
              <a:solidFill>
                <a:prstClr val="black"/>
              </a:solidFill>
            </a:endParaRPr>
          </a:p>
          <a:p>
            <a:pPr fontAlgn="t">
              <a:tabLst>
                <a:tab pos="3889375" algn="l"/>
                <a:tab pos="6400800" algn="l"/>
              </a:tabLst>
            </a:pPr>
            <a:r>
              <a:rPr lang="en-US" b="1" dirty="0" smtClean="0">
                <a:solidFill>
                  <a:prstClr val="black"/>
                </a:solidFill>
              </a:rPr>
              <a:t>Open </a:t>
            </a:r>
            <a:r>
              <a:rPr lang="en-US" b="1" dirty="0">
                <a:solidFill>
                  <a:prstClr val="black"/>
                </a:solidFill>
              </a:rPr>
              <a:t>Discussions </a:t>
            </a:r>
            <a:r>
              <a:rPr lang="en-US" b="1" dirty="0" smtClean="0">
                <a:solidFill>
                  <a:prstClr val="black"/>
                </a:solidFill>
              </a:rPr>
              <a:t>w/SOF </a:t>
            </a:r>
            <a:r>
              <a:rPr lang="en-US" b="1" dirty="0">
                <a:solidFill>
                  <a:prstClr val="black"/>
                </a:solidFill>
              </a:rPr>
              <a:t>Warrior </a:t>
            </a:r>
            <a:r>
              <a:rPr lang="en-US" b="1" dirty="0" smtClean="0">
                <a:solidFill>
                  <a:prstClr val="black"/>
                </a:solidFill>
              </a:rPr>
              <a:t>PM’s	ALL	0930 </a:t>
            </a:r>
            <a:r>
              <a:rPr lang="en-US" b="1" dirty="0">
                <a:solidFill>
                  <a:prstClr val="black"/>
                </a:solidFill>
              </a:rPr>
              <a:t>– 1130</a:t>
            </a:r>
          </a:p>
          <a:p>
            <a:pPr fontAlgn="t">
              <a:tabLst>
                <a:tab pos="3889375" algn="l"/>
                <a:tab pos="6400800" algn="l"/>
              </a:tabLst>
            </a:pPr>
            <a:endParaRPr lang="en-US" b="1" dirty="0" smtClean="0">
              <a:solidFill>
                <a:prstClr val="black"/>
              </a:solidFill>
            </a:endParaRPr>
          </a:p>
          <a:p>
            <a:pPr fontAlgn="t">
              <a:tabLst>
                <a:tab pos="3889375" algn="l"/>
                <a:tab pos="6400800" algn="l"/>
              </a:tabLst>
            </a:pPr>
            <a:r>
              <a:rPr lang="en-US" b="1" dirty="0" smtClean="0">
                <a:solidFill>
                  <a:prstClr val="black"/>
                </a:solidFill>
              </a:rPr>
              <a:t>LUNCH		1130 </a:t>
            </a:r>
            <a:r>
              <a:rPr lang="en-US" b="1" dirty="0">
                <a:solidFill>
                  <a:prstClr val="black"/>
                </a:solidFill>
              </a:rPr>
              <a:t>– </a:t>
            </a:r>
            <a:r>
              <a:rPr lang="en-US" b="1" dirty="0" smtClean="0">
                <a:solidFill>
                  <a:prstClr val="black"/>
                </a:solidFill>
              </a:rPr>
              <a:t>1300</a:t>
            </a:r>
            <a:endParaRPr lang="en-US" b="1" dirty="0">
              <a:solidFill>
                <a:prstClr val="black"/>
              </a:solidFill>
            </a:endParaRPr>
          </a:p>
          <a:p>
            <a:pPr fontAlgn="t">
              <a:tabLst>
                <a:tab pos="3889375" algn="l"/>
                <a:tab pos="6400800" algn="l"/>
              </a:tabLst>
            </a:pPr>
            <a:endParaRPr lang="en-US" b="1" dirty="0" smtClean="0">
              <a:solidFill>
                <a:prstClr val="black"/>
              </a:solidFill>
            </a:endParaRPr>
          </a:p>
          <a:p>
            <a:pPr fontAlgn="t">
              <a:tabLst>
                <a:tab pos="3889375" algn="l"/>
                <a:tab pos="6400800" algn="l"/>
              </a:tabLst>
            </a:pPr>
            <a:r>
              <a:rPr lang="en-US" b="1" dirty="0" smtClean="0">
                <a:solidFill>
                  <a:prstClr val="black"/>
                </a:solidFill>
              </a:rPr>
              <a:t>Selected </a:t>
            </a:r>
            <a:r>
              <a:rPr lang="en-US" b="1" dirty="0">
                <a:solidFill>
                  <a:prstClr val="black"/>
                </a:solidFill>
              </a:rPr>
              <a:t>Collaborative </a:t>
            </a:r>
            <a:r>
              <a:rPr lang="en-US" b="1" dirty="0" smtClean="0">
                <a:solidFill>
                  <a:prstClr val="black"/>
                </a:solidFill>
              </a:rPr>
              <a:t>Sessions	Per </a:t>
            </a:r>
            <a:r>
              <a:rPr lang="en-US" b="1" dirty="0">
                <a:solidFill>
                  <a:prstClr val="black"/>
                </a:solidFill>
              </a:rPr>
              <a:t>Posted </a:t>
            </a:r>
            <a:r>
              <a:rPr lang="en-US" b="1" dirty="0" smtClean="0">
                <a:solidFill>
                  <a:prstClr val="black"/>
                </a:solidFill>
              </a:rPr>
              <a:t>Schedule	1300 </a:t>
            </a:r>
            <a:r>
              <a:rPr lang="en-US" b="1" dirty="0">
                <a:solidFill>
                  <a:prstClr val="black"/>
                </a:solidFill>
              </a:rPr>
              <a:t>– </a:t>
            </a:r>
            <a:r>
              <a:rPr lang="en-US" b="1" dirty="0" smtClean="0">
                <a:solidFill>
                  <a:prstClr val="black"/>
                </a:solidFill>
              </a:rPr>
              <a:t>1700</a:t>
            </a:r>
            <a:endParaRPr lang="en-US" b="1" dirty="0">
              <a:solidFill>
                <a:prstClr val="black"/>
              </a:solidFill>
            </a:endParaRPr>
          </a:p>
        </p:txBody>
      </p:sp>
    </p:spTree>
    <p:extLst>
      <p:ext uri="{BB962C8B-B14F-4D97-AF65-F5344CB8AC3E}">
        <p14:creationId xmlns:p14="http://schemas.microsoft.com/office/powerpoint/2010/main" val="32213312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Box 5"/>
          <p:cNvSpPr txBox="1">
            <a:spLocks noChangeArrowheads="1"/>
          </p:cNvSpPr>
          <p:nvPr/>
        </p:nvSpPr>
        <p:spPr bwMode="auto">
          <a:xfrm>
            <a:off x="0" y="-539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 typeface="Arial" pitchFamily="34" charset="0"/>
              <a:buNone/>
              <a:defRPr/>
            </a:pPr>
            <a:r>
              <a:rPr lang="en-US" altLang="en-US" sz="4000" b="1" dirty="0" smtClean="0">
                <a:solidFill>
                  <a:srgbClr val="FFC000"/>
                </a:solidFill>
                <a:effectLst>
                  <a:outerShdw blurRad="38100" dist="38100" dir="2700000" algn="tl">
                    <a:srgbClr val="000000">
                      <a:alpha val="43137"/>
                    </a:srgbClr>
                  </a:outerShdw>
                </a:effectLst>
                <a:latin typeface="Vijaya" panose="020B0604020202020204" pitchFamily="34" charset="0"/>
                <a:cs typeface="Vijaya" panose="020B0604020202020204" pitchFamily="34" charset="0"/>
              </a:rPr>
              <a:t>Breaking Down Barriers</a:t>
            </a:r>
            <a:endParaRPr lang="en-US" altLang="en-US" sz="4000" b="1" dirty="0">
              <a:solidFill>
                <a:srgbClr val="FFC000"/>
              </a:solidFill>
              <a:effectLst>
                <a:outerShdw blurRad="38100" dist="38100" dir="2700000" algn="tl">
                  <a:srgbClr val="000000">
                    <a:alpha val="43137"/>
                  </a:srgbClr>
                </a:outerShdw>
              </a:effectLst>
              <a:latin typeface="Vijaya" panose="020B0604020202020204" pitchFamily="34" charset="0"/>
              <a:cs typeface="Vijaya" panose="020B0604020202020204" pitchFamily="34" charset="0"/>
            </a:endParaRPr>
          </a:p>
        </p:txBody>
      </p:sp>
      <p:grpSp>
        <p:nvGrpSpPr>
          <p:cNvPr id="73731" name="Group 1"/>
          <p:cNvGrpSpPr>
            <a:grpSpLocks/>
          </p:cNvGrpSpPr>
          <p:nvPr/>
        </p:nvGrpSpPr>
        <p:grpSpPr bwMode="auto">
          <a:xfrm>
            <a:off x="152400" y="685800"/>
            <a:ext cx="8763000" cy="5878513"/>
            <a:chOff x="152400" y="685800"/>
            <a:chExt cx="8763000" cy="5879031"/>
          </a:xfrm>
        </p:grpSpPr>
        <p:pic>
          <p:nvPicPr>
            <p:cNvPr id="23" name="Picture 22"/>
            <p:cNvPicPr>
              <a:picLocks noChangeAspect="1"/>
            </p:cNvPicPr>
            <p:nvPr/>
          </p:nvPicPr>
          <p:blipFill>
            <a:blip r:embed="rId3"/>
            <a:srcRect/>
            <a:stretch>
              <a:fillRect/>
            </a:stretch>
          </p:blipFill>
          <p:spPr bwMode="auto">
            <a:xfrm>
              <a:off x="5692775" y="4858118"/>
              <a:ext cx="2895600" cy="1706713"/>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4"/>
            <a:srcRect/>
            <a:stretch>
              <a:fillRect/>
            </a:stretch>
          </p:blipFill>
          <p:spPr bwMode="auto">
            <a:xfrm>
              <a:off x="5459413" y="685800"/>
              <a:ext cx="3400425" cy="2081396"/>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3"/>
            <a:srcRect/>
            <a:stretch>
              <a:fillRect/>
            </a:stretch>
          </p:blipFill>
          <p:spPr bwMode="auto">
            <a:xfrm>
              <a:off x="2898775" y="842977"/>
              <a:ext cx="2638425" cy="1706712"/>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5"/>
            <a:srcRect/>
            <a:stretch>
              <a:fillRect/>
            </a:stretch>
          </p:blipFill>
          <p:spPr bwMode="auto">
            <a:xfrm>
              <a:off x="2846388" y="1111287"/>
              <a:ext cx="5165725" cy="3048269"/>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3"/>
            <a:srcRect/>
            <a:stretch>
              <a:fillRect/>
            </a:stretch>
          </p:blipFill>
          <p:spPr bwMode="auto">
            <a:xfrm>
              <a:off x="5481638" y="2452844"/>
              <a:ext cx="2638425" cy="1706712"/>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6"/>
            <a:srcRect/>
            <a:stretch>
              <a:fillRect/>
            </a:stretch>
          </p:blipFill>
          <p:spPr bwMode="auto">
            <a:xfrm>
              <a:off x="2381250" y="1873355"/>
              <a:ext cx="3959225" cy="2721215"/>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7"/>
            <a:srcRect/>
            <a:stretch>
              <a:fillRect/>
            </a:stretch>
          </p:blipFill>
          <p:spPr bwMode="auto">
            <a:xfrm>
              <a:off x="904875" y="1263701"/>
              <a:ext cx="3068638" cy="2035354"/>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rcRect/>
            <a:stretch>
              <a:fillRect/>
            </a:stretch>
          </p:blipFill>
          <p:spPr bwMode="auto">
            <a:xfrm>
              <a:off x="4611688" y="3373675"/>
              <a:ext cx="3400425" cy="2081395"/>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8"/>
            <a:srcRect/>
            <a:stretch>
              <a:fillRect/>
            </a:stretch>
          </p:blipFill>
          <p:spPr bwMode="auto">
            <a:xfrm>
              <a:off x="152400" y="2635422"/>
              <a:ext cx="4632325" cy="2671998"/>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9"/>
            <a:srcRect/>
            <a:stretch>
              <a:fillRect/>
            </a:stretch>
          </p:blipFill>
          <p:spPr bwMode="auto">
            <a:xfrm>
              <a:off x="2336800" y="3626109"/>
              <a:ext cx="3922713" cy="2537049"/>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2" name="TextBox 13"/>
            <p:cNvSpPr txBox="1">
              <a:spLocks noChangeArrowheads="1"/>
            </p:cNvSpPr>
            <p:nvPr/>
          </p:nvSpPr>
          <p:spPr bwMode="auto">
            <a:xfrm>
              <a:off x="1841500" y="2050256"/>
              <a:ext cx="1352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a:t>CRADA</a:t>
              </a:r>
            </a:p>
          </p:txBody>
        </p:sp>
        <p:sp>
          <p:nvSpPr>
            <p:cNvPr id="73743" name="TextBox 15"/>
            <p:cNvSpPr txBox="1">
              <a:spLocks noChangeArrowheads="1"/>
            </p:cNvSpPr>
            <p:nvPr/>
          </p:nvSpPr>
          <p:spPr bwMode="auto">
            <a:xfrm>
              <a:off x="1143000" y="3558380"/>
              <a:ext cx="18907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a:t>Industry Visits w/AE</a:t>
              </a:r>
            </a:p>
          </p:txBody>
        </p:sp>
        <p:sp>
          <p:nvSpPr>
            <p:cNvPr id="73744" name="TextBox 17"/>
            <p:cNvSpPr txBox="1">
              <a:spLocks noChangeArrowheads="1"/>
            </p:cNvSpPr>
            <p:nvPr/>
          </p:nvSpPr>
          <p:spPr bwMode="auto">
            <a:xfrm>
              <a:off x="3429000" y="1335880"/>
              <a:ext cx="1504950" cy="46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a:t>TILO 2.0</a:t>
              </a:r>
            </a:p>
          </p:txBody>
        </p:sp>
        <p:sp>
          <p:nvSpPr>
            <p:cNvPr id="73745" name="TextBox 19"/>
            <p:cNvSpPr txBox="1">
              <a:spLocks noChangeArrowheads="1"/>
            </p:cNvSpPr>
            <p:nvPr/>
          </p:nvSpPr>
          <p:spPr bwMode="auto">
            <a:xfrm>
              <a:off x="5799137" y="3931443"/>
              <a:ext cx="19240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000"/>
                <a:t>PEO</a:t>
              </a:r>
            </a:p>
            <a:p>
              <a:pPr eaLnBrk="1" hangingPunct="1"/>
              <a:r>
                <a:rPr lang="en-US" altLang="en-US" sz="2000"/>
                <a:t>Industry Days</a:t>
              </a:r>
            </a:p>
          </p:txBody>
        </p:sp>
        <p:sp>
          <p:nvSpPr>
            <p:cNvPr id="73746" name="TextBox 20"/>
            <p:cNvSpPr txBox="1">
              <a:spLocks noChangeArrowheads="1"/>
            </p:cNvSpPr>
            <p:nvPr/>
          </p:nvSpPr>
          <p:spPr bwMode="auto">
            <a:xfrm>
              <a:off x="3194050" y="4845843"/>
              <a:ext cx="259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a:t>Experimentation</a:t>
              </a:r>
            </a:p>
          </p:txBody>
        </p:sp>
        <p:sp>
          <p:nvSpPr>
            <p:cNvPr id="73747" name="TextBox 22"/>
            <p:cNvSpPr txBox="1">
              <a:spLocks noChangeArrowheads="1"/>
            </p:cNvSpPr>
            <p:nvPr/>
          </p:nvSpPr>
          <p:spPr bwMode="auto">
            <a:xfrm>
              <a:off x="6421437" y="2918618"/>
              <a:ext cx="1352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a:t>SBIRs</a:t>
              </a:r>
            </a:p>
          </p:txBody>
        </p:sp>
        <p:sp>
          <p:nvSpPr>
            <p:cNvPr id="73748" name="Rectangle 1"/>
            <p:cNvSpPr>
              <a:spLocks noChangeArrowheads="1"/>
            </p:cNvSpPr>
            <p:nvPr/>
          </p:nvSpPr>
          <p:spPr bwMode="auto">
            <a:xfrm>
              <a:off x="5181600" y="1874043"/>
              <a:ext cx="1458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a:t>TALOS</a:t>
              </a:r>
            </a:p>
          </p:txBody>
        </p:sp>
        <p:sp>
          <p:nvSpPr>
            <p:cNvPr id="73749" name="TextBox 20"/>
            <p:cNvSpPr txBox="1">
              <a:spLocks noChangeArrowheads="1"/>
            </p:cNvSpPr>
            <p:nvPr/>
          </p:nvSpPr>
          <p:spPr bwMode="auto">
            <a:xfrm>
              <a:off x="3617912" y="3068202"/>
              <a:ext cx="2166938" cy="46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a:t>SOFWERX</a:t>
              </a:r>
            </a:p>
          </p:txBody>
        </p:sp>
        <p:sp>
          <p:nvSpPr>
            <p:cNvPr id="73750" name="TextBox 20"/>
            <p:cNvSpPr txBox="1">
              <a:spLocks noChangeArrowheads="1"/>
            </p:cNvSpPr>
            <p:nvPr/>
          </p:nvSpPr>
          <p:spPr bwMode="auto">
            <a:xfrm>
              <a:off x="6748462" y="1271646"/>
              <a:ext cx="21669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a:t>Prize </a:t>
              </a:r>
            </a:p>
            <a:p>
              <a:pPr eaLnBrk="1" hangingPunct="1"/>
              <a:r>
                <a:rPr lang="en-US" altLang="en-US" sz="2400"/>
                <a:t>   Challenges</a:t>
              </a:r>
            </a:p>
          </p:txBody>
        </p:sp>
        <p:sp>
          <p:nvSpPr>
            <p:cNvPr id="73751" name="TextBox 22"/>
            <p:cNvSpPr txBox="1">
              <a:spLocks noChangeArrowheads="1"/>
            </p:cNvSpPr>
            <p:nvPr/>
          </p:nvSpPr>
          <p:spPr bwMode="auto">
            <a:xfrm>
              <a:off x="6401757" y="5482650"/>
              <a:ext cx="218661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000"/>
                <a:t>Non-FAR</a:t>
              </a:r>
            </a:p>
            <a:p>
              <a:pPr eaLnBrk="1" hangingPunct="1"/>
              <a:r>
                <a:rPr lang="en-US" altLang="en-US" sz="2000"/>
                <a:t>Contracts (OTAs)</a:t>
              </a:r>
            </a:p>
          </p:txBody>
        </p:sp>
      </p:grpSp>
    </p:spTree>
    <p:extLst>
      <p:ext uri="{BB962C8B-B14F-4D97-AF65-F5344CB8AC3E}">
        <p14:creationId xmlns:p14="http://schemas.microsoft.com/office/powerpoint/2010/main" val="1413286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 y="3048000"/>
            <a:ext cx="9239250" cy="646331"/>
          </a:xfrm>
          <a:prstGeom prst="rect">
            <a:avLst/>
          </a:prstGeom>
          <a:noFill/>
        </p:spPr>
        <p:txBody>
          <a:bodyPr wrap="square" rtlCol="0">
            <a:spAutoFit/>
          </a:bodyPr>
          <a:lstStyle/>
          <a:p>
            <a:pPr algn="ctr" eaLnBrk="0" hangingPunct="0">
              <a:spcBef>
                <a:spcPct val="0"/>
              </a:spcBef>
            </a:pPr>
            <a:r>
              <a:rPr lang="en-US" sz="3600" b="1" dirty="0">
                <a:latin typeface="Arial" charset="0"/>
              </a:rPr>
              <a:t>BACKUP</a:t>
            </a:r>
          </a:p>
        </p:txBody>
      </p:sp>
    </p:spTree>
    <p:extLst>
      <p:ext uri="{BB962C8B-B14F-4D97-AF65-F5344CB8AC3E}">
        <p14:creationId xmlns:p14="http://schemas.microsoft.com/office/powerpoint/2010/main" val="30001596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5105400" y="2209800"/>
            <a:ext cx="3581400" cy="12700"/>
          </a:xfrm>
          <a:prstGeom prst="line">
            <a:avLst/>
          </a:prstGeom>
          <a:ln w="19050">
            <a:solidFill>
              <a:srgbClr val="C39A2D"/>
            </a:solidFill>
            <a:prstDash val="sysDot"/>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352550" y="456480"/>
            <a:ext cx="7415213" cy="477054"/>
          </a:xfrm>
          <a:prstGeom prst="rect">
            <a:avLst/>
          </a:prstGeom>
          <a:noFill/>
        </p:spPr>
        <p:txBody>
          <a:bodyPr wrap="square" rtlCol="0">
            <a:spAutoFit/>
          </a:bodyPr>
          <a:lstStyle/>
          <a:p>
            <a:pPr fontAlgn="base">
              <a:spcBef>
                <a:spcPct val="0"/>
              </a:spcBef>
              <a:spcAft>
                <a:spcPct val="0"/>
              </a:spcAft>
            </a:pPr>
            <a:r>
              <a:rPr lang="en-US" sz="2500" b="1" dirty="0" smtClean="0">
                <a:solidFill>
                  <a:prstClr val="black"/>
                </a:solidFill>
                <a:latin typeface="Garamond" panose="02020404030301010803" pitchFamily="18" charset="0"/>
                <a:cs typeface="Vijaya" panose="020B0604020202020204" pitchFamily="34" charset="0"/>
              </a:rPr>
              <a:t>SOF WARRIOR INDUSTRY COLLABORATION</a:t>
            </a:r>
            <a:endParaRPr lang="en-US" sz="2500" b="1" dirty="0">
              <a:solidFill>
                <a:prstClr val="black"/>
              </a:solidFill>
              <a:latin typeface="Garamond" panose="02020404030301010803" pitchFamily="18" charset="0"/>
              <a:cs typeface="Vijaya" panose="020B0604020202020204" pitchFamily="34" charset="0"/>
            </a:endParaRPr>
          </a:p>
        </p:txBody>
      </p:sp>
      <p:sp>
        <p:nvSpPr>
          <p:cNvPr id="8" name="Text Placeholder 9"/>
          <p:cNvSpPr txBox="1">
            <a:spLocks/>
          </p:cNvSpPr>
          <p:nvPr/>
        </p:nvSpPr>
        <p:spPr bwMode="auto">
          <a:xfrm>
            <a:off x="5486400" y="1295400"/>
            <a:ext cx="32813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20000"/>
              </a:spcBef>
              <a:buFont typeface="Arial" charset="0"/>
              <a:buNone/>
            </a:pPr>
            <a:r>
              <a:rPr lang="en-US" altLang="en-US" sz="3000" b="1" dirty="0">
                <a:solidFill>
                  <a:prstClr val="white"/>
                </a:solidFill>
                <a:latin typeface="Garamond" pitchFamily="18" charset="0"/>
                <a:cs typeface="Angsana New" pitchFamily="18" charset="-34"/>
              </a:rPr>
              <a:t>Mr. Tony Davis</a:t>
            </a:r>
          </a:p>
          <a:p>
            <a:pPr algn="r" eaLnBrk="1" hangingPunct="1">
              <a:lnSpc>
                <a:spcPts val="2000"/>
              </a:lnSpc>
              <a:spcBef>
                <a:spcPct val="20000"/>
              </a:spcBef>
              <a:buFont typeface="Arial" charset="0"/>
              <a:buNone/>
            </a:pPr>
            <a:r>
              <a:rPr lang="en-US" altLang="en-US" sz="2400" dirty="0">
                <a:solidFill>
                  <a:prstClr val="white"/>
                </a:solidFill>
                <a:latin typeface="Garamond" pitchFamily="18" charset="0"/>
              </a:rPr>
              <a:t>Director</a:t>
            </a:r>
          </a:p>
        </p:txBody>
      </p:sp>
      <p:sp>
        <p:nvSpPr>
          <p:cNvPr id="9" name="Rectangle 5"/>
          <p:cNvSpPr>
            <a:spLocks noChangeArrowheads="1"/>
          </p:cNvSpPr>
          <p:nvPr/>
        </p:nvSpPr>
        <p:spPr bwMode="auto">
          <a:xfrm>
            <a:off x="4881563" y="2332038"/>
            <a:ext cx="3868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altLang="en-US" sz="2000" dirty="0">
                <a:solidFill>
                  <a:prstClr val="white"/>
                </a:solidFill>
              </a:rPr>
              <a:t>SCIENCE AND TECHNOLOGY</a:t>
            </a:r>
          </a:p>
        </p:txBody>
      </p:sp>
    </p:spTree>
    <p:extLst>
      <p:ext uri="{BB962C8B-B14F-4D97-AF65-F5344CB8AC3E}">
        <p14:creationId xmlns:p14="http://schemas.microsoft.com/office/powerpoint/2010/main" val="3263661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ChangeArrowheads="1"/>
          </p:cNvSpPr>
          <p:nvPr/>
        </p:nvSpPr>
        <p:spPr bwMode="auto">
          <a:xfrm>
            <a:off x="0" y="28575"/>
            <a:ext cx="91440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altLang="en-US" sz="3400" b="1" dirty="0" smtClean="0">
                <a:solidFill>
                  <a:prstClr val="white"/>
                </a:solidFill>
              </a:rPr>
              <a:t>S&amp;T VISION</a:t>
            </a:r>
            <a:endParaRPr lang="en-US" altLang="en-US" sz="3400" b="1" dirty="0">
              <a:solidFill>
                <a:prstClr val="white"/>
              </a:solidFill>
            </a:endParaRP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3971" t="9850" r="11470" b="9599"/>
          <a:stretch/>
        </p:blipFill>
        <p:spPr>
          <a:xfrm>
            <a:off x="0" y="644526"/>
            <a:ext cx="9144000" cy="5931986"/>
          </a:xfrm>
          <a:prstGeom prst="rect">
            <a:avLst/>
          </a:prstGeom>
          <a:ln>
            <a:noFill/>
          </a:ln>
        </p:spPr>
      </p:pic>
      <p:sp>
        <p:nvSpPr>
          <p:cNvPr id="2" name="Rectangle 1"/>
          <p:cNvSpPr/>
          <p:nvPr/>
        </p:nvSpPr>
        <p:spPr>
          <a:xfrm>
            <a:off x="0" y="990600"/>
            <a:ext cx="9139340" cy="182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7" name="Rectangle 6"/>
          <p:cNvSpPr/>
          <p:nvPr/>
        </p:nvSpPr>
        <p:spPr>
          <a:xfrm>
            <a:off x="0" y="3124200"/>
            <a:ext cx="9144000" cy="156966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fontAlgn="base">
              <a:spcBef>
                <a:spcPct val="0"/>
              </a:spcBef>
              <a:spcAft>
                <a:spcPct val="0"/>
              </a:spcAft>
              <a:defRPr/>
            </a:pPr>
            <a:r>
              <a:rPr lang="en-US" sz="3200" b="1" dirty="0">
                <a:solidFill>
                  <a:prstClr val="black"/>
                </a:solidFill>
              </a:rPr>
              <a:t>Discover, Enable, and Transition technologies </a:t>
            </a:r>
            <a:endParaRPr lang="en-US" sz="3200" b="1" dirty="0" smtClean="0">
              <a:solidFill>
                <a:prstClr val="black"/>
              </a:solidFill>
            </a:endParaRPr>
          </a:p>
          <a:p>
            <a:pPr algn="ctr" fontAlgn="base">
              <a:spcBef>
                <a:spcPct val="0"/>
              </a:spcBef>
              <a:spcAft>
                <a:spcPct val="0"/>
              </a:spcAft>
              <a:defRPr/>
            </a:pPr>
            <a:r>
              <a:rPr lang="en-US" sz="3200" b="1" dirty="0" smtClean="0">
                <a:solidFill>
                  <a:prstClr val="black"/>
                </a:solidFill>
              </a:rPr>
              <a:t>to </a:t>
            </a:r>
            <a:r>
              <a:rPr lang="en-US" sz="3200" b="1" dirty="0">
                <a:solidFill>
                  <a:prstClr val="black"/>
                </a:solidFill>
              </a:rPr>
              <a:t>provide </a:t>
            </a:r>
            <a:r>
              <a:rPr lang="en-US" sz="3200" b="1" dirty="0" smtClean="0">
                <a:solidFill>
                  <a:prstClr val="black"/>
                </a:solidFill>
              </a:rPr>
              <a:t>an </a:t>
            </a:r>
            <a:r>
              <a:rPr lang="en-US" sz="3200" b="1" dirty="0">
                <a:solidFill>
                  <a:prstClr val="black"/>
                </a:solidFill>
              </a:rPr>
              <a:t>asymmetric advantage for </a:t>
            </a:r>
            <a:endParaRPr lang="en-US" sz="3200" b="1" dirty="0" smtClean="0">
              <a:solidFill>
                <a:prstClr val="black"/>
              </a:solidFill>
            </a:endParaRPr>
          </a:p>
          <a:p>
            <a:pPr algn="ctr" fontAlgn="base">
              <a:spcBef>
                <a:spcPct val="0"/>
              </a:spcBef>
              <a:spcAft>
                <a:spcPct val="0"/>
              </a:spcAft>
              <a:defRPr/>
            </a:pPr>
            <a:r>
              <a:rPr lang="en-US" sz="3200" b="1" dirty="0" smtClean="0">
                <a:solidFill>
                  <a:prstClr val="black"/>
                </a:solidFill>
              </a:rPr>
              <a:t>Special </a:t>
            </a:r>
            <a:r>
              <a:rPr lang="en-US" sz="3200" b="1" dirty="0">
                <a:solidFill>
                  <a:prstClr val="black"/>
                </a:solidFill>
              </a:rPr>
              <a:t>Operations Forces </a:t>
            </a:r>
            <a:endParaRPr lang="en-US" sz="3200" b="1" dirty="0">
              <a:solidFill>
                <a:prstClr val="black"/>
              </a:solidFill>
              <a:cs typeface="Times New Roman" pitchFamily="18" charset="0"/>
            </a:endParaRPr>
          </a:p>
        </p:txBody>
      </p:sp>
    </p:spTree>
    <p:extLst>
      <p:ext uri="{BB962C8B-B14F-4D97-AF65-F5344CB8AC3E}">
        <p14:creationId xmlns:p14="http://schemas.microsoft.com/office/powerpoint/2010/main" val="16039259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ChangeArrowheads="1"/>
          </p:cNvSpPr>
          <p:nvPr/>
        </p:nvSpPr>
        <p:spPr bwMode="auto">
          <a:xfrm>
            <a:off x="0" y="28575"/>
            <a:ext cx="91440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altLang="en-US" sz="3400" b="1" dirty="0" smtClean="0">
                <a:solidFill>
                  <a:prstClr val="white"/>
                </a:solidFill>
              </a:rPr>
              <a:t>S&amp;T STRATEGY OVERVIEW</a:t>
            </a:r>
            <a:endParaRPr lang="en-US" altLang="en-US" sz="3400" b="1" dirty="0">
              <a:solidFill>
                <a:prstClr val="white"/>
              </a:solidFill>
            </a:endParaRPr>
          </a:p>
        </p:txBody>
      </p:sp>
      <p:graphicFrame>
        <p:nvGraphicFramePr>
          <p:cNvPr id="8" name="Diagram 7"/>
          <p:cNvGraphicFramePr/>
          <p:nvPr>
            <p:extLst>
              <p:ext uri="{D42A27DB-BD31-4B8C-83A1-F6EECF244321}">
                <p14:modId xmlns:p14="http://schemas.microsoft.com/office/powerpoint/2010/main" val="2106126672"/>
              </p:ext>
            </p:extLst>
          </p:nvPr>
        </p:nvGraphicFramePr>
        <p:xfrm>
          <a:off x="1956087" y="2243862"/>
          <a:ext cx="4802525" cy="27687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extLst>
              <p:ext uri="{D42A27DB-BD31-4B8C-83A1-F6EECF244321}">
                <p14:modId xmlns:p14="http://schemas.microsoft.com/office/powerpoint/2010/main" val="3256085253"/>
              </p:ext>
            </p:extLst>
          </p:nvPr>
        </p:nvGraphicFramePr>
        <p:xfrm>
          <a:off x="201066" y="838200"/>
          <a:ext cx="8823666" cy="133184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2" name="Diagram 11"/>
          <p:cNvGraphicFramePr/>
          <p:nvPr>
            <p:extLst>
              <p:ext uri="{D42A27DB-BD31-4B8C-83A1-F6EECF244321}">
                <p14:modId xmlns:p14="http://schemas.microsoft.com/office/powerpoint/2010/main" val="140087450"/>
              </p:ext>
            </p:extLst>
          </p:nvPr>
        </p:nvGraphicFramePr>
        <p:xfrm>
          <a:off x="201065" y="5112025"/>
          <a:ext cx="8843544" cy="135172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3" name="Freeform 12"/>
          <p:cNvSpPr/>
          <p:nvPr/>
        </p:nvSpPr>
        <p:spPr>
          <a:xfrm flipH="1">
            <a:off x="119524" y="3694028"/>
            <a:ext cx="1783080" cy="682502"/>
          </a:xfrm>
          <a:custGeom>
            <a:avLst/>
            <a:gdLst>
              <a:gd name="connsiteX0" fmla="*/ 0 w 4053840"/>
              <a:gd name="connsiteY0" fmla="*/ 0 h 1128772"/>
              <a:gd name="connsiteX1" fmla="*/ 3489454 w 4053840"/>
              <a:gd name="connsiteY1" fmla="*/ 0 h 1128772"/>
              <a:gd name="connsiteX2" fmla="*/ 4053840 w 4053840"/>
              <a:gd name="connsiteY2" fmla="*/ 564386 h 1128772"/>
              <a:gd name="connsiteX3" fmla="*/ 3489454 w 4053840"/>
              <a:gd name="connsiteY3" fmla="*/ 1128772 h 1128772"/>
              <a:gd name="connsiteX4" fmla="*/ 0 w 4053840"/>
              <a:gd name="connsiteY4" fmla="*/ 1128772 h 1128772"/>
              <a:gd name="connsiteX5" fmla="*/ 0 w 4053840"/>
              <a:gd name="connsiteY5" fmla="*/ 0 h 112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1128772">
                <a:moveTo>
                  <a:pt x="4053840" y="1128771"/>
                </a:moveTo>
                <a:lnTo>
                  <a:pt x="564386" y="1128771"/>
                </a:lnTo>
                <a:lnTo>
                  <a:pt x="0" y="564386"/>
                </a:lnTo>
                <a:lnTo>
                  <a:pt x="564386" y="1"/>
                </a:lnTo>
                <a:lnTo>
                  <a:pt x="4053840" y="1"/>
                </a:lnTo>
                <a:lnTo>
                  <a:pt x="4053840" y="1128771"/>
                </a:lnTo>
                <a:close/>
              </a:path>
            </a:pathLst>
          </a:custGeom>
          <a:solidFill>
            <a:schemeClr val="tx1"/>
          </a:solidFill>
          <a:effectLst>
            <a:outerShdw blurRad="50800" dist="38100" dir="2700000" algn="tl" rotWithShape="0">
              <a:prstClr val="black">
                <a:alpha val="40000"/>
              </a:prstClr>
            </a:outerShdw>
          </a:effectLst>
        </p:spPr>
        <p:style>
          <a:lnRef idx="3">
            <a:schemeClr val="lt1"/>
          </a:lnRef>
          <a:fillRef idx="1">
            <a:schemeClr val="dk1"/>
          </a:fillRef>
          <a:effectRef idx="1">
            <a:schemeClr val="dk1"/>
          </a:effectRef>
          <a:fontRef idx="minor">
            <a:schemeClr val="lt1"/>
          </a:fontRef>
        </p:style>
        <p:txBody>
          <a:bodyPr spcFirstLastPara="0" vert="horz" wrap="square" lIns="779950" tIns="198121" rIns="369824" bIns="198121" numCol="1" spcCol="1270" anchor="ctr" anchorCtr="0">
            <a:noAutofit/>
          </a:bodyPr>
          <a:lstStyle/>
          <a:p>
            <a:pPr algn="ctr" defTabSz="2311400" fontAlgn="base">
              <a:lnSpc>
                <a:spcPct val="90000"/>
              </a:lnSpc>
              <a:spcBef>
                <a:spcPct val="0"/>
              </a:spcBef>
              <a:spcAft>
                <a:spcPct val="35000"/>
              </a:spcAft>
            </a:pPr>
            <a:endParaRPr lang="en-US" sz="5200">
              <a:solidFill>
                <a:prstClr val="white"/>
              </a:solidFill>
              <a:latin typeface="Arial" panose="020B0604020202020204" pitchFamily="34" charset="0"/>
              <a:cs typeface="Arial" panose="020B0604020202020204" pitchFamily="34" charset="0"/>
            </a:endParaRPr>
          </a:p>
        </p:txBody>
      </p:sp>
      <p:sp>
        <p:nvSpPr>
          <p:cNvPr id="14" name="Freeform 13"/>
          <p:cNvSpPr/>
          <p:nvPr/>
        </p:nvSpPr>
        <p:spPr>
          <a:xfrm flipH="1">
            <a:off x="129463" y="2907188"/>
            <a:ext cx="1783080" cy="682502"/>
          </a:xfrm>
          <a:custGeom>
            <a:avLst/>
            <a:gdLst>
              <a:gd name="connsiteX0" fmla="*/ 0 w 4053840"/>
              <a:gd name="connsiteY0" fmla="*/ 0 h 1128772"/>
              <a:gd name="connsiteX1" fmla="*/ 3489454 w 4053840"/>
              <a:gd name="connsiteY1" fmla="*/ 0 h 1128772"/>
              <a:gd name="connsiteX2" fmla="*/ 4053840 w 4053840"/>
              <a:gd name="connsiteY2" fmla="*/ 564386 h 1128772"/>
              <a:gd name="connsiteX3" fmla="*/ 3489454 w 4053840"/>
              <a:gd name="connsiteY3" fmla="*/ 1128772 h 1128772"/>
              <a:gd name="connsiteX4" fmla="*/ 0 w 4053840"/>
              <a:gd name="connsiteY4" fmla="*/ 1128772 h 1128772"/>
              <a:gd name="connsiteX5" fmla="*/ 0 w 4053840"/>
              <a:gd name="connsiteY5" fmla="*/ 0 h 112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1128772">
                <a:moveTo>
                  <a:pt x="4053840" y="1128771"/>
                </a:moveTo>
                <a:lnTo>
                  <a:pt x="564386" y="1128771"/>
                </a:lnTo>
                <a:lnTo>
                  <a:pt x="0" y="564386"/>
                </a:lnTo>
                <a:lnTo>
                  <a:pt x="564386" y="1"/>
                </a:lnTo>
                <a:lnTo>
                  <a:pt x="4053840" y="1"/>
                </a:lnTo>
                <a:lnTo>
                  <a:pt x="4053840" y="1128771"/>
                </a:lnTo>
                <a:close/>
              </a:path>
            </a:pathLst>
          </a:custGeom>
          <a:solidFill>
            <a:schemeClr val="tx1"/>
          </a:solidFill>
          <a:effectLst>
            <a:outerShdw blurRad="50800" dist="38100" dir="2700000" algn="tl" rotWithShape="0">
              <a:prstClr val="black">
                <a:alpha val="40000"/>
              </a:prstClr>
            </a:outerShdw>
          </a:effectLst>
        </p:spPr>
        <p:style>
          <a:lnRef idx="3">
            <a:schemeClr val="lt1"/>
          </a:lnRef>
          <a:fillRef idx="1">
            <a:schemeClr val="dk1"/>
          </a:fillRef>
          <a:effectRef idx="1">
            <a:schemeClr val="dk1"/>
          </a:effectRef>
          <a:fontRef idx="minor">
            <a:schemeClr val="lt1"/>
          </a:fontRef>
        </p:style>
        <p:txBody>
          <a:bodyPr spcFirstLastPara="0" vert="horz" wrap="square" lIns="779950" tIns="198121" rIns="369824" bIns="198121" numCol="1" spcCol="1270" anchor="ctr" anchorCtr="0">
            <a:noAutofit/>
          </a:bodyPr>
          <a:lstStyle/>
          <a:p>
            <a:pPr algn="ctr" defTabSz="2311400" fontAlgn="base">
              <a:lnSpc>
                <a:spcPct val="90000"/>
              </a:lnSpc>
              <a:spcBef>
                <a:spcPct val="0"/>
              </a:spcBef>
              <a:spcAft>
                <a:spcPct val="35000"/>
              </a:spcAft>
            </a:pPr>
            <a:endParaRPr lang="en-US" sz="5200">
              <a:solidFill>
                <a:prstClr val="white"/>
              </a:solidFill>
              <a:latin typeface="Arial" panose="020B0604020202020204" pitchFamily="34" charset="0"/>
              <a:cs typeface="Arial" panose="020B0604020202020204" pitchFamily="34" charset="0"/>
            </a:endParaRPr>
          </a:p>
        </p:txBody>
      </p:sp>
      <p:sp>
        <p:nvSpPr>
          <p:cNvPr id="15" name="Freeform 14"/>
          <p:cNvSpPr/>
          <p:nvPr/>
        </p:nvSpPr>
        <p:spPr>
          <a:xfrm flipH="1">
            <a:off x="149668" y="2120347"/>
            <a:ext cx="1783080" cy="682501"/>
          </a:xfrm>
          <a:custGeom>
            <a:avLst/>
            <a:gdLst>
              <a:gd name="connsiteX0" fmla="*/ 0 w 4053840"/>
              <a:gd name="connsiteY0" fmla="*/ 0 h 1128772"/>
              <a:gd name="connsiteX1" fmla="*/ 3489454 w 4053840"/>
              <a:gd name="connsiteY1" fmla="*/ 0 h 1128772"/>
              <a:gd name="connsiteX2" fmla="*/ 4053840 w 4053840"/>
              <a:gd name="connsiteY2" fmla="*/ 564386 h 1128772"/>
              <a:gd name="connsiteX3" fmla="*/ 3489454 w 4053840"/>
              <a:gd name="connsiteY3" fmla="*/ 1128772 h 1128772"/>
              <a:gd name="connsiteX4" fmla="*/ 0 w 4053840"/>
              <a:gd name="connsiteY4" fmla="*/ 1128772 h 1128772"/>
              <a:gd name="connsiteX5" fmla="*/ 0 w 4053840"/>
              <a:gd name="connsiteY5" fmla="*/ 0 h 112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1128772">
                <a:moveTo>
                  <a:pt x="4053840" y="1128771"/>
                </a:moveTo>
                <a:lnTo>
                  <a:pt x="564386" y="1128771"/>
                </a:lnTo>
                <a:lnTo>
                  <a:pt x="0" y="564386"/>
                </a:lnTo>
                <a:lnTo>
                  <a:pt x="564386" y="1"/>
                </a:lnTo>
                <a:lnTo>
                  <a:pt x="4053840" y="1"/>
                </a:lnTo>
                <a:lnTo>
                  <a:pt x="4053840" y="1128771"/>
                </a:lnTo>
                <a:close/>
              </a:path>
            </a:pathLst>
          </a:custGeom>
          <a:solidFill>
            <a:schemeClr val="tx1"/>
          </a:solidFill>
          <a:effectLst>
            <a:outerShdw blurRad="50800" dist="38100" dir="2700000" algn="tl" rotWithShape="0">
              <a:prstClr val="black">
                <a:alpha val="40000"/>
              </a:prstClr>
            </a:outerShdw>
          </a:effectLst>
        </p:spPr>
        <p:style>
          <a:lnRef idx="3">
            <a:schemeClr val="lt1"/>
          </a:lnRef>
          <a:fillRef idx="1">
            <a:schemeClr val="dk1"/>
          </a:fillRef>
          <a:effectRef idx="1">
            <a:schemeClr val="dk1"/>
          </a:effectRef>
          <a:fontRef idx="minor">
            <a:schemeClr val="lt1"/>
          </a:fontRef>
        </p:style>
        <p:txBody>
          <a:bodyPr spcFirstLastPara="0" vert="horz" wrap="square" lIns="779950" tIns="198121" rIns="369825" bIns="198120" numCol="1" spcCol="1270" anchor="ctr" anchorCtr="0">
            <a:noAutofit/>
          </a:bodyPr>
          <a:lstStyle/>
          <a:p>
            <a:pPr algn="ctr" defTabSz="2311400" fontAlgn="base">
              <a:lnSpc>
                <a:spcPct val="90000"/>
              </a:lnSpc>
              <a:spcBef>
                <a:spcPct val="0"/>
              </a:spcBef>
              <a:spcAft>
                <a:spcPct val="35000"/>
              </a:spcAft>
            </a:pPr>
            <a:endParaRPr lang="en-US" sz="2400" dirty="0">
              <a:solidFill>
                <a:prstClr val="white"/>
              </a:solidFill>
              <a:latin typeface="Arial" panose="020B0604020202020204" pitchFamily="34" charset="0"/>
              <a:cs typeface="Arial" panose="020B0604020202020204" pitchFamily="34" charset="0"/>
            </a:endParaRPr>
          </a:p>
        </p:txBody>
      </p:sp>
      <p:sp>
        <p:nvSpPr>
          <p:cNvPr id="16" name="TextBox 15"/>
          <p:cNvSpPr txBox="1"/>
          <p:nvPr/>
        </p:nvSpPr>
        <p:spPr>
          <a:xfrm>
            <a:off x="118880" y="2179983"/>
            <a:ext cx="1739349" cy="553998"/>
          </a:xfrm>
          <a:prstGeom prst="rect">
            <a:avLst/>
          </a:prstGeom>
          <a:noFill/>
        </p:spPr>
        <p:txBody>
          <a:bodyPr wrap="square" lIns="0" tIns="0" rIns="0" bIns="0" rtlCol="0">
            <a:spAutoFit/>
          </a:bodyPr>
          <a:lstStyle/>
          <a:p>
            <a:pPr algn="ctr" fontAlgn="base">
              <a:spcBef>
                <a:spcPct val="0"/>
              </a:spcBef>
              <a:spcAft>
                <a:spcPct val="0"/>
              </a:spcAft>
            </a:pPr>
            <a:r>
              <a:rPr lang="en-US" sz="1750" b="1" dirty="0" smtClean="0">
                <a:solidFill>
                  <a:prstClr val="white"/>
                </a:solidFill>
                <a:latin typeface="Arial" panose="020B0604020202020204" pitchFamily="34" charset="0"/>
                <a:cs typeface="Arial" panose="020B0604020202020204" pitchFamily="34" charset="0"/>
              </a:rPr>
              <a:t>Technology </a:t>
            </a:r>
          </a:p>
          <a:p>
            <a:pPr algn="ctr" fontAlgn="base">
              <a:spcBef>
                <a:spcPct val="0"/>
              </a:spcBef>
              <a:spcAft>
                <a:spcPct val="0"/>
              </a:spcAft>
            </a:pPr>
            <a:r>
              <a:rPr lang="en-US" sz="1750" b="1" dirty="0" smtClean="0">
                <a:solidFill>
                  <a:prstClr val="white"/>
                </a:solidFill>
                <a:latin typeface="Arial" panose="020B0604020202020204" pitchFamily="34" charset="0"/>
                <a:cs typeface="Arial" panose="020B0604020202020204" pitchFamily="34" charset="0"/>
              </a:rPr>
              <a:t>Gaps</a:t>
            </a:r>
            <a:endParaRPr lang="en-US" sz="1750" b="1" dirty="0">
              <a:solidFill>
                <a:prstClr val="white"/>
              </a:solidFill>
              <a:latin typeface="Arial" panose="020B0604020202020204" pitchFamily="34" charset="0"/>
              <a:cs typeface="Arial" panose="020B0604020202020204" pitchFamily="34" charset="0"/>
            </a:endParaRPr>
          </a:p>
        </p:txBody>
      </p:sp>
      <p:sp>
        <p:nvSpPr>
          <p:cNvPr id="17" name="Freeform 16"/>
          <p:cNvSpPr/>
          <p:nvPr/>
        </p:nvSpPr>
        <p:spPr>
          <a:xfrm flipH="1">
            <a:off x="124515" y="4469295"/>
            <a:ext cx="1783080" cy="682502"/>
          </a:xfrm>
          <a:custGeom>
            <a:avLst/>
            <a:gdLst>
              <a:gd name="connsiteX0" fmla="*/ 0 w 4053840"/>
              <a:gd name="connsiteY0" fmla="*/ 0 h 1128772"/>
              <a:gd name="connsiteX1" fmla="*/ 3489454 w 4053840"/>
              <a:gd name="connsiteY1" fmla="*/ 0 h 1128772"/>
              <a:gd name="connsiteX2" fmla="*/ 4053840 w 4053840"/>
              <a:gd name="connsiteY2" fmla="*/ 564386 h 1128772"/>
              <a:gd name="connsiteX3" fmla="*/ 3489454 w 4053840"/>
              <a:gd name="connsiteY3" fmla="*/ 1128772 h 1128772"/>
              <a:gd name="connsiteX4" fmla="*/ 0 w 4053840"/>
              <a:gd name="connsiteY4" fmla="*/ 1128772 h 1128772"/>
              <a:gd name="connsiteX5" fmla="*/ 0 w 4053840"/>
              <a:gd name="connsiteY5" fmla="*/ 0 h 112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1128772">
                <a:moveTo>
                  <a:pt x="4053840" y="1128771"/>
                </a:moveTo>
                <a:lnTo>
                  <a:pt x="564386" y="1128771"/>
                </a:lnTo>
                <a:lnTo>
                  <a:pt x="0" y="564386"/>
                </a:lnTo>
                <a:lnTo>
                  <a:pt x="564386" y="1"/>
                </a:lnTo>
                <a:lnTo>
                  <a:pt x="4053840" y="1"/>
                </a:lnTo>
                <a:lnTo>
                  <a:pt x="4053840" y="1128771"/>
                </a:lnTo>
                <a:close/>
              </a:path>
            </a:pathLst>
          </a:custGeom>
          <a:solidFill>
            <a:srgbClr val="C00000"/>
          </a:solidFill>
          <a:effectLst>
            <a:outerShdw blurRad="50800" dist="38100" dir="2700000" algn="t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spcFirstLastPara="0" vert="horz" wrap="square" lIns="779950" tIns="198121" rIns="369824" bIns="198121" numCol="1" spcCol="1270" anchor="ctr" anchorCtr="0">
            <a:noAutofit/>
          </a:bodyPr>
          <a:lstStyle/>
          <a:p>
            <a:pPr algn="ctr" defTabSz="2311400" fontAlgn="base">
              <a:lnSpc>
                <a:spcPct val="90000"/>
              </a:lnSpc>
              <a:spcBef>
                <a:spcPct val="0"/>
              </a:spcBef>
              <a:spcAft>
                <a:spcPct val="35000"/>
              </a:spcAft>
            </a:pPr>
            <a:endParaRPr lang="en-US" sz="5200">
              <a:solidFill>
                <a:prstClr val="white"/>
              </a:solidFill>
              <a:latin typeface="Arial" panose="020B0604020202020204" pitchFamily="34" charset="0"/>
              <a:cs typeface="Arial" panose="020B0604020202020204" pitchFamily="34" charset="0"/>
            </a:endParaRPr>
          </a:p>
        </p:txBody>
      </p:sp>
      <p:sp>
        <p:nvSpPr>
          <p:cNvPr id="18" name="TextBox 17"/>
          <p:cNvSpPr txBox="1"/>
          <p:nvPr/>
        </p:nvSpPr>
        <p:spPr>
          <a:xfrm>
            <a:off x="111223" y="2971440"/>
            <a:ext cx="1739349" cy="553998"/>
          </a:xfrm>
          <a:prstGeom prst="rect">
            <a:avLst/>
          </a:prstGeom>
          <a:noFill/>
        </p:spPr>
        <p:txBody>
          <a:bodyPr wrap="square" lIns="0" tIns="0" rIns="0" bIns="0" rtlCol="0">
            <a:spAutoFit/>
          </a:bodyPr>
          <a:lstStyle/>
          <a:p>
            <a:pPr algn="ctr" fontAlgn="base">
              <a:spcBef>
                <a:spcPct val="0"/>
              </a:spcBef>
              <a:spcAft>
                <a:spcPct val="0"/>
              </a:spcAft>
            </a:pPr>
            <a:r>
              <a:rPr lang="en-US" sz="1750" b="1" dirty="0" smtClean="0">
                <a:solidFill>
                  <a:prstClr val="white"/>
                </a:solidFill>
                <a:latin typeface="Arial" panose="020B0604020202020204" pitchFamily="34" charset="0"/>
                <a:cs typeface="Arial" panose="020B0604020202020204" pitchFamily="34" charset="0"/>
              </a:rPr>
              <a:t>Component &amp; TSOC Gaps</a:t>
            </a:r>
            <a:endParaRPr lang="en-US" sz="1750" b="1" dirty="0">
              <a:solidFill>
                <a:prstClr val="white"/>
              </a:solidFill>
              <a:latin typeface="Arial" panose="020B0604020202020204" pitchFamily="34" charset="0"/>
              <a:cs typeface="Arial" panose="020B0604020202020204" pitchFamily="34" charset="0"/>
            </a:endParaRPr>
          </a:p>
        </p:txBody>
      </p:sp>
      <p:sp>
        <p:nvSpPr>
          <p:cNvPr id="19" name="TextBox 18"/>
          <p:cNvSpPr txBox="1"/>
          <p:nvPr/>
        </p:nvSpPr>
        <p:spPr>
          <a:xfrm>
            <a:off x="131100" y="3748341"/>
            <a:ext cx="1739349" cy="553998"/>
          </a:xfrm>
          <a:prstGeom prst="rect">
            <a:avLst/>
          </a:prstGeom>
          <a:noFill/>
        </p:spPr>
        <p:txBody>
          <a:bodyPr wrap="square" lIns="0" tIns="0" rIns="0" bIns="0" rtlCol="0">
            <a:spAutoFit/>
          </a:bodyPr>
          <a:lstStyle/>
          <a:p>
            <a:pPr algn="ctr" fontAlgn="base">
              <a:spcBef>
                <a:spcPct val="0"/>
              </a:spcBef>
              <a:spcAft>
                <a:spcPct val="0"/>
              </a:spcAft>
            </a:pPr>
            <a:r>
              <a:rPr lang="en-US" sz="1750" b="1" dirty="0" smtClean="0">
                <a:solidFill>
                  <a:prstClr val="white"/>
                </a:solidFill>
                <a:latin typeface="Arial" panose="020B0604020202020204" pitchFamily="34" charset="0"/>
                <a:cs typeface="Arial" panose="020B0604020202020204" pitchFamily="34" charset="0"/>
              </a:rPr>
              <a:t>PEO </a:t>
            </a:r>
          </a:p>
          <a:p>
            <a:pPr algn="ctr" fontAlgn="base">
              <a:spcBef>
                <a:spcPct val="0"/>
              </a:spcBef>
              <a:spcAft>
                <a:spcPct val="0"/>
              </a:spcAft>
            </a:pPr>
            <a:r>
              <a:rPr lang="en-US" sz="1750" b="1" dirty="0" smtClean="0">
                <a:solidFill>
                  <a:prstClr val="white"/>
                </a:solidFill>
                <a:latin typeface="Arial" panose="020B0604020202020204" pitchFamily="34" charset="0"/>
                <a:cs typeface="Arial" panose="020B0604020202020204" pitchFamily="34" charset="0"/>
              </a:rPr>
              <a:t>Gaps</a:t>
            </a:r>
            <a:endParaRPr lang="en-US" sz="1750" b="1" dirty="0">
              <a:solidFill>
                <a:prstClr val="white"/>
              </a:solidFill>
              <a:latin typeface="Arial" panose="020B0604020202020204" pitchFamily="34" charset="0"/>
              <a:cs typeface="Arial" panose="020B0604020202020204" pitchFamily="34" charset="0"/>
            </a:endParaRPr>
          </a:p>
        </p:txBody>
      </p:sp>
      <p:sp>
        <p:nvSpPr>
          <p:cNvPr id="20" name="TextBox 19"/>
          <p:cNvSpPr txBox="1"/>
          <p:nvPr/>
        </p:nvSpPr>
        <p:spPr>
          <a:xfrm>
            <a:off x="83925" y="4573115"/>
            <a:ext cx="1739349" cy="553998"/>
          </a:xfrm>
          <a:prstGeom prst="rect">
            <a:avLst/>
          </a:prstGeom>
          <a:noFill/>
        </p:spPr>
        <p:txBody>
          <a:bodyPr wrap="square" lIns="0" tIns="0" rIns="0" bIns="0" rtlCol="0">
            <a:spAutoFit/>
          </a:bodyPr>
          <a:lstStyle/>
          <a:p>
            <a:pPr algn="ctr" fontAlgn="base">
              <a:spcBef>
                <a:spcPct val="0"/>
              </a:spcBef>
              <a:spcAft>
                <a:spcPct val="0"/>
              </a:spcAft>
            </a:pPr>
            <a:r>
              <a:rPr lang="en-US" sz="1750" b="1" dirty="0" smtClean="0">
                <a:solidFill>
                  <a:prstClr val="white"/>
                </a:solidFill>
                <a:latin typeface="Arial" panose="020B0604020202020204" pitchFamily="34" charset="0"/>
                <a:cs typeface="Arial" panose="020B0604020202020204" pitchFamily="34" charset="0"/>
              </a:rPr>
              <a:t>Threat-Related </a:t>
            </a:r>
          </a:p>
          <a:p>
            <a:pPr algn="ctr" fontAlgn="base">
              <a:spcBef>
                <a:spcPct val="0"/>
              </a:spcBef>
              <a:spcAft>
                <a:spcPct val="0"/>
              </a:spcAft>
            </a:pPr>
            <a:r>
              <a:rPr lang="en-US" sz="1750" b="1" dirty="0" smtClean="0">
                <a:solidFill>
                  <a:prstClr val="white"/>
                </a:solidFill>
                <a:latin typeface="Arial" panose="020B0604020202020204" pitchFamily="34" charset="0"/>
                <a:cs typeface="Arial" panose="020B0604020202020204" pitchFamily="34" charset="0"/>
              </a:rPr>
              <a:t>Gaps</a:t>
            </a:r>
            <a:endParaRPr lang="en-US" sz="1750" b="1" dirty="0">
              <a:solidFill>
                <a:prstClr val="white"/>
              </a:solidFill>
              <a:latin typeface="Arial" panose="020B0604020202020204" pitchFamily="34" charset="0"/>
              <a:cs typeface="Arial" panose="020B0604020202020204" pitchFamily="34" charset="0"/>
            </a:endParaRPr>
          </a:p>
        </p:txBody>
      </p:sp>
      <p:sp>
        <p:nvSpPr>
          <p:cNvPr id="21" name="Freeform 20"/>
          <p:cNvSpPr/>
          <p:nvPr/>
        </p:nvSpPr>
        <p:spPr>
          <a:xfrm rot="16200000">
            <a:off x="5537763" y="3476830"/>
            <a:ext cx="2837767" cy="336457"/>
          </a:xfrm>
          <a:custGeom>
            <a:avLst/>
            <a:gdLst>
              <a:gd name="connsiteX0" fmla="*/ 0 w 3046907"/>
              <a:gd name="connsiteY0" fmla="*/ 0 h 428297"/>
              <a:gd name="connsiteX1" fmla="*/ 3046907 w 3046907"/>
              <a:gd name="connsiteY1" fmla="*/ 0 h 428297"/>
              <a:gd name="connsiteX2" fmla="*/ 3046907 w 3046907"/>
              <a:gd name="connsiteY2" fmla="*/ 428297 h 428297"/>
              <a:gd name="connsiteX3" fmla="*/ 0 w 3046907"/>
              <a:gd name="connsiteY3" fmla="*/ 428297 h 428297"/>
              <a:gd name="connsiteX4" fmla="*/ 0 w 3046907"/>
              <a:gd name="connsiteY4" fmla="*/ 0 h 42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6907" h="428297">
                <a:moveTo>
                  <a:pt x="0" y="0"/>
                </a:moveTo>
                <a:lnTo>
                  <a:pt x="3046907" y="0"/>
                </a:lnTo>
                <a:lnTo>
                  <a:pt x="3046907" y="428297"/>
                </a:lnTo>
                <a:lnTo>
                  <a:pt x="0" y="428297"/>
                </a:lnTo>
                <a:lnTo>
                  <a:pt x="0" y="0"/>
                </a:lnTo>
                <a:close/>
              </a:path>
            </a:pathLst>
          </a:custGeom>
          <a:solidFill>
            <a:schemeClr val="bg2">
              <a:lumMod val="75000"/>
            </a:schemeClr>
          </a:solidFill>
          <a:ln w="6350">
            <a:solidFill>
              <a:schemeClr val="tx1"/>
            </a:solid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3">
            <a:schemeClr val="lt1"/>
          </a:lnRef>
          <a:fillRef idx="1">
            <a:schemeClr val="dk1"/>
          </a:fillRef>
          <a:effectRef idx="1">
            <a:schemeClr val="dk1"/>
          </a:effectRef>
          <a:fontRef idx="minor">
            <a:schemeClr val="lt1"/>
          </a:fontRef>
        </p:style>
        <p:txBody>
          <a:bodyPr spcFirstLastPara="0" vert="vert" wrap="square" lIns="17779" tIns="17780" rIns="17781" bIns="17780" numCol="1" spcCol="1270" anchor="ctr" anchorCtr="0">
            <a:noAutofit/>
          </a:bodyPr>
          <a:lstStyle/>
          <a:p>
            <a:pPr algn="ctr" defTabSz="1244600" fontAlgn="base">
              <a:lnSpc>
                <a:spcPct val="90000"/>
              </a:lnSpc>
              <a:spcBef>
                <a:spcPct val="0"/>
              </a:spcBef>
              <a:spcAft>
                <a:spcPct val="35000"/>
              </a:spcAft>
            </a:pPr>
            <a:r>
              <a:rPr lang="en-US" sz="2800" b="1" dirty="0" smtClean="0">
                <a:solidFill>
                  <a:sysClr val="windowText" lastClr="000000"/>
                </a:solidFill>
                <a:latin typeface="Arial" panose="020B0604020202020204" pitchFamily="34" charset="0"/>
                <a:cs typeface="Arial" panose="020B0604020202020204" pitchFamily="34" charset="0"/>
              </a:rPr>
              <a:t>V  I  S  I ON</a:t>
            </a:r>
            <a:endParaRPr lang="en-US" sz="2800" b="1" dirty="0">
              <a:solidFill>
                <a:sysClr val="windowText" lastClr="000000"/>
              </a:solidFill>
              <a:latin typeface="Arial" panose="020B0604020202020204" pitchFamily="34" charset="0"/>
              <a:cs typeface="Arial" panose="020B0604020202020204" pitchFamily="34" charset="0"/>
            </a:endParaRPr>
          </a:p>
        </p:txBody>
      </p:sp>
      <p:sp>
        <p:nvSpPr>
          <p:cNvPr id="22" name="Freeform 21"/>
          <p:cNvSpPr/>
          <p:nvPr/>
        </p:nvSpPr>
        <p:spPr>
          <a:xfrm>
            <a:off x="7195018" y="2243862"/>
            <a:ext cx="1707134" cy="822960"/>
          </a:xfrm>
          <a:custGeom>
            <a:avLst/>
            <a:gdLst>
              <a:gd name="connsiteX0" fmla="*/ 0 w 1404815"/>
              <a:gd name="connsiteY0" fmla="*/ 0 h 428297"/>
              <a:gd name="connsiteX1" fmla="*/ 1404815 w 1404815"/>
              <a:gd name="connsiteY1" fmla="*/ 0 h 428297"/>
              <a:gd name="connsiteX2" fmla="*/ 1404815 w 1404815"/>
              <a:gd name="connsiteY2" fmla="*/ 428297 h 428297"/>
              <a:gd name="connsiteX3" fmla="*/ 0 w 1404815"/>
              <a:gd name="connsiteY3" fmla="*/ 428297 h 428297"/>
              <a:gd name="connsiteX4" fmla="*/ 0 w 1404815"/>
              <a:gd name="connsiteY4" fmla="*/ 0 h 42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815" h="428297">
                <a:moveTo>
                  <a:pt x="0" y="0"/>
                </a:moveTo>
                <a:lnTo>
                  <a:pt x="1404815" y="0"/>
                </a:lnTo>
                <a:lnTo>
                  <a:pt x="1404815" y="428297"/>
                </a:lnTo>
                <a:lnTo>
                  <a:pt x="0" y="428297"/>
                </a:lnTo>
                <a:lnTo>
                  <a:pt x="0" y="0"/>
                </a:lnTo>
                <a:close/>
              </a:path>
            </a:pathLst>
          </a:custGeom>
          <a:solidFill>
            <a:schemeClr val="bg2">
              <a:lumMod val="75000"/>
            </a:schemeClr>
          </a:solidFill>
          <a:ln w="6350">
            <a:solidFill>
              <a:schemeClr val="tx1"/>
            </a:solid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3">
            <a:schemeClr val="lt1"/>
          </a:lnRef>
          <a:fillRef idx="1">
            <a:schemeClr val="dk1"/>
          </a:fillRef>
          <a:effectRef idx="1">
            <a:schemeClr val="dk1"/>
          </a:effectRef>
          <a:fontRef idx="minor">
            <a:schemeClr val="lt1"/>
          </a:fontRef>
        </p:style>
        <p:txBody>
          <a:bodyPr spcFirstLastPara="0" vert="horz" wrap="square" lIns="17780" tIns="17780" rIns="17780" bIns="17780" numCol="1" spcCol="1270" anchor="ctr" anchorCtr="0">
            <a:noAutofit/>
          </a:bodyPr>
          <a:lstStyle/>
          <a:p>
            <a:pPr algn="ctr" defTabSz="1244600" fontAlgn="base">
              <a:lnSpc>
                <a:spcPts val="1650"/>
              </a:lnSpc>
              <a:spcBef>
                <a:spcPct val="0"/>
              </a:spcBef>
              <a:spcAft>
                <a:spcPct val="0"/>
              </a:spcAft>
            </a:pPr>
            <a:r>
              <a:rPr lang="en-US" sz="1500" b="1" dirty="0" smtClean="0">
                <a:solidFill>
                  <a:sysClr val="windowText" lastClr="000000"/>
                </a:solidFill>
                <a:latin typeface="Arial" panose="020B0604020202020204" pitchFamily="34" charset="0"/>
                <a:cs typeface="Arial" panose="020B0604020202020204" pitchFamily="34" charset="0"/>
              </a:rPr>
              <a:t>Deliver </a:t>
            </a:r>
          </a:p>
          <a:p>
            <a:pPr algn="ctr" defTabSz="1244600" fontAlgn="base">
              <a:lnSpc>
                <a:spcPts val="1650"/>
              </a:lnSpc>
              <a:spcBef>
                <a:spcPct val="0"/>
              </a:spcBef>
              <a:spcAft>
                <a:spcPct val="0"/>
              </a:spcAft>
            </a:pPr>
            <a:r>
              <a:rPr lang="en-US" sz="1500" b="1" dirty="0" smtClean="0">
                <a:solidFill>
                  <a:sysClr val="windowText" lastClr="000000"/>
                </a:solidFill>
                <a:latin typeface="Arial" panose="020B0604020202020204" pitchFamily="34" charset="0"/>
                <a:cs typeface="Arial" panose="020B0604020202020204" pitchFamily="34" charset="0"/>
              </a:rPr>
              <a:t>“Game Changing” Technology</a:t>
            </a:r>
            <a:endParaRPr lang="en-US" sz="1500" b="1" dirty="0">
              <a:solidFill>
                <a:sysClr val="windowText" lastClr="000000"/>
              </a:solidFill>
              <a:latin typeface="Arial" panose="020B0604020202020204" pitchFamily="34" charset="0"/>
              <a:cs typeface="Arial" panose="020B0604020202020204" pitchFamily="34" charset="0"/>
            </a:endParaRPr>
          </a:p>
        </p:txBody>
      </p:sp>
      <p:sp>
        <p:nvSpPr>
          <p:cNvPr id="23" name="Freeform 22"/>
          <p:cNvSpPr/>
          <p:nvPr/>
        </p:nvSpPr>
        <p:spPr>
          <a:xfrm>
            <a:off x="7195018" y="3178209"/>
            <a:ext cx="1707134" cy="989599"/>
          </a:xfrm>
          <a:custGeom>
            <a:avLst/>
            <a:gdLst>
              <a:gd name="connsiteX0" fmla="*/ 0 w 1404815"/>
              <a:gd name="connsiteY0" fmla="*/ 0 h 428297"/>
              <a:gd name="connsiteX1" fmla="*/ 1404815 w 1404815"/>
              <a:gd name="connsiteY1" fmla="*/ 0 h 428297"/>
              <a:gd name="connsiteX2" fmla="*/ 1404815 w 1404815"/>
              <a:gd name="connsiteY2" fmla="*/ 428297 h 428297"/>
              <a:gd name="connsiteX3" fmla="*/ 0 w 1404815"/>
              <a:gd name="connsiteY3" fmla="*/ 428297 h 428297"/>
              <a:gd name="connsiteX4" fmla="*/ 0 w 1404815"/>
              <a:gd name="connsiteY4" fmla="*/ 0 h 42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815" h="428297">
                <a:moveTo>
                  <a:pt x="0" y="0"/>
                </a:moveTo>
                <a:lnTo>
                  <a:pt x="1404815" y="0"/>
                </a:lnTo>
                <a:lnTo>
                  <a:pt x="1404815" y="428297"/>
                </a:lnTo>
                <a:lnTo>
                  <a:pt x="0" y="428297"/>
                </a:lnTo>
                <a:lnTo>
                  <a:pt x="0" y="0"/>
                </a:lnTo>
                <a:close/>
              </a:path>
            </a:pathLst>
          </a:custGeom>
          <a:solidFill>
            <a:schemeClr val="bg2">
              <a:lumMod val="75000"/>
            </a:schemeClr>
          </a:solidFill>
          <a:ln w="6350">
            <a:solidFill>
              <a:schemeClr val="tx1"/>
            </a:solid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3">
            <a:schemeClr val="lt1"/>
          </a:lnRef>
          <a:fillRef idx="1">
            <a:schemeClr val="dk1"/>
          </a:fillRef>
          <a:effectRef idx="1">
            <a:schemeClr val="dk1"/>
          </a:effectRef>
          <a:fontRef idx="minor">
            <a:schemeClr val="lt1"/>
          </a:fontRef>
        </p:style>
        <p:txBody>
          <a:bodyPr spcFirstLastPara="0" vert="horz" wrap="square" lIns="17780" tIns="17780" rIns="17780" bIns="17780" numCol="1" spcCol="1270" anchor="ctr" anchorCtr="0">
            <a:noAutofit/>
          </a:bodyPr>
          <a:lstStyle/>
          <a:p>
            <a:pPr algn="ctr" defTabSz="1244600" fontAlgn="base">
              <a:lnSpc>
                <a:spcPts val="1500"/>
              </a:lnSpc>
              <a:spcBef>
                <a:spcPct val="0"/>
              </a:spcBef>
              <a:spcAft>
                <a:spcPct val="0"/>
              </a:spcAft>
            </a:pPr>
            <a:r>
              <a:rPr lang="en-US" sz="1450" b="1" dirty="0" smtClean="0">
                <a:solidFill>
                  <a:sysClr val="windowText" lastClr="000000"/>
                </a:solidFill>
                <a:latin typeface="Arial" panose="020B0604020202020204" pitchFamily="34" charset="0"/>
                <a:cs typeface="Arial" panose="020B0604020202020204" pitchFamily="34" charset="0"/>
              </a:rPr>
              <a:t>Maximize Leverage        (DoD, Industry, Academia,  Partner Nations)</a:t>
            </a:r>
            <a:endParaRPr lang="en-US" sz="1450" b="1" dirty="0">
              <a:solidFill>
                <a:sysClr val="windowText" lastClr="000000"/>
              </a:solidFill>
              <a:latin typeface="Arial" panose="020B0604020202020204" pitchFamily="34" charset="0"/>
              <a:cs typeface="Arial" panose="020B0604020202020204" pitchFamily="34" charset="0"/>
            </a:endParaRPr>
          </a:p>
        </p:txBody>
      </p:sp>
      <p:sp>
        <p:nvSpPr>
          <p:cNvPr id="24" name="Freeform 23"/>
          <p:cNvSpPr/>
          <p:nvPr/>
        </p:nvSpPr>
        <p:spPr>
          <a:xfrm>
            <a:off x="7195018" y="4234544"/>
            <a:ext cx="1707134" cy="822960"/>
          </a:xfrm>
          <a:custGeom>
            <a:avLst/>
            <a:gdLst>
              <a:gd name="connsiteX0" fmla="*/ 0 w 1404815"/>
              <a:gd name="connsiteY0" fmla="*/ 0 h 428297"/>
              <a:gd name="connsiteX1" fmla="*/ 1404815 w 1404815"/>
              <a:gd name="connsiteY1" fmla="*/ 0 h 428297"/>
              <a:gd name="connsiteX2" fmla="*/ 1404815 w 1404815"/>
              <a:gd name="connsiteY2" fmla="*/ 428297 h 428297"/>
              <a:gd name="connsiteX3" fmla="*/ 0 w 1404815"/>
              <a:gd name="connsiteY3" fmla="*/ 428297 h 428297"/>
              <a:gd name="connsiteX4" fmla="*/ 0 w 1404815"/>
              <a:gd name="connsiteY4" fmla="*/ 0 h 42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815" h="428297">
                <a:moveTo>
                  <a:pt x="0" y="0"/>
                </a:moveTo>
                <a:lnTo>
                  <a:pt x="1404815" y="0"/>
                </a:lnTo>
                <a:lnTo>
                  <a:pt x="1404815" y="428297"/>
                </a:lnTo>
                <a:lnTo>
                  <a:pt x="0" y="428297"/>
                </a:lnTo>
                <a:lnTo>
                  <a:pt x="0" y="0"/>
                </a:lnTo>
                <a:close/>
              </a:path>
            </a:pathLst>
          </a:custGeom>
          <a:solidFill>
            <a:schemeClr val="bg2">
              <a:lumMod val="75000"/>
            </a:schemeClr>
          </a:solidFill>
          <a:ln w="6350">
            <a:solidFill>
              <a:schemeClr val="tx1"/>
            </a:solid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3">
            <a:schemeClr val="lt1"/>
          </a:lnRef>
          <a:fillRef idx="1">
            <a:schemeClr val="dk1"/>
          </a:fillRef>
          <a:effectRef idx="1">
            <a:schemeClr val="dk1"/>
          </a:effectRef>
          <a:fontRef idx="minor">
            <a:schemeClr val="lt1"/>
          </a:fontRef>
        </p:style>
        <p:txBody>
          <a:bodyPr spcFirstLastPara="0" vert="horz" wrap="square" lIns="17780" tIns="17780" rIns="17780" bIns="17780" numCol="1" spcCol="1270" anchor="ctr" anchorCtr="0">
            <a:noAutofit/>
          </a:bodyPr>
          <a:lstStyle/>
          <a:p>
            <a:pPr algn="ctr" defTabSz="1244600" fontAlgn="base">
              <a:lnSpc>
                <a:spcPts val="1650"/>
              </a:lnSpc>
              <a:spcBef>
                <a:spcPct val="0"/>
              </a:spcBef>
              <a:spcAft>
                <a:spcPct val="0"/>
              </a:spcAft>
            </a:pPr>
            <a:r>
              <a:rPr lang="en-US" sz="1500" b="1" dirty="0" smtClean="0">
                <a:solidFill>
                  <a:sysClr val="windowText" lastClr="000000"/>
                </a:solidFill>
                <a:latin typeface="Arial" panose="020B0604020202020204" pitchFamily="34" charset="0"/>
                <a:cs typeface="Arial" panose="020B0604020202020204" pitchFamily="34" charset="0"/>
              </a:rPr>
              <a:t>Execute</a:t>
            </a:r>
          </a:p>
          <a:p>
            <a:pPr algn="ctr" defTabSz="1244600" fontAlgn="base">
              <a:lnSpc>
                <a:spcPts val="1650"/>
              </a:lnSpc>
              <a:spcBef>
                <a:spcPct val="0"/>
              </a:spcBef>
              <a:spcAft>
                <a:spcPct val="0"/>
              </a:spcAft>
            </a:pPr>
            <a:r>
              <a:rPr lang="en-US" sz="1500" b="1" dirty="0" smtClean="0">
                <a:solidFill>
                  <a:sysClr val="windowText" lastClr="000000"/>
                </a:solidFill>
                <a:latin typeface="Arial" panose="020B0604020202020204" pitchFamily="34" charset="0"/>
                <a:cs typeface="Arial" panose="020B0604020202020204" pitchFamily="34" charset="0"/>
              </a:rPr>
              <a:t>Planned</a:t>
            </a:r>
          </a:p>
          <a:p>
            <a:pPr algn="ctr" defTabSz="1244600" fontAlgn="base">
              <a:lnSpc>
                <a:spcPts val="1650"/>
              </a:lnSpc>
              <a:spcBef>
                <a:spcPct val="0"/>
              </a:spcBef>
              <a:spcAft>
                <a:spcPct val="0"/>
              </a:spcAft>
            </a:pPr>
            <a:r>
              <a:rPr lang="en-US" sz="1500" b="1" dirty="0" smtClean="0">
                <a:solidFill>
                  <a:sysClr val="windowText" lastClr="000000"/>
                </a:solidFill>
                <a:latin typeface="Arial" panose="020B0604020202020204" pitchFamily="34" charset="0"/>
                <a:cs typeface="Arial" panose="020B0604020202020204" pitchFamily="34" charset="0"/>
              </a:rPr>
              <a:t>Transitions</a:t>
            </a:r>
            <a:endParaRPr lang="en-US" sz="1500" b="1" dirty="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93549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20815" y="0"/>
            <a:ext cx="912318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altLang="en-US" sz="3400" b="1" dirty="0" smtClean="0">
                <a:solidFill>
                  <a:prstClr val="white"/>
                </a:solidFill>
              </a:rPr>
              <a:t>INDUSTRY ENGAGEMENT</a:t>
            </a:r>
            <a:endParaRPr lang="en-US" altLang="en-US" sz="3400" b="1" dirty="0">
              <a:solidFill>
                <a:prstClr val="white"/>
              </a:solidFill>
            </a:endParaRPr>
          </a:p>
        </p:txBody>
      </p:sp>
      <p:grpSp>
        <p:nvGrpSpPr>
          <p:cNvPr id="5" name="Group 4"/>
          <p:cNvGrpSpPr/>
          <p:nvPr/>
        </p:nvGrpSpPr>
        <p:grpSpPr>
          <a:xfrm>
            <a:off x="304904" y="1295400"/>
            <a:ext cx="8534191" cy="4724399"/>
            <a:chOff x="304904" y="1295400"/>
            <a:chExt cx="8534191" cy="4724399"/>
          </a:xfrm>
        </p:grpSpPr>
        <p:sp>
          <p:nvSpPr>
            <p:cNvPr id="6" name="Freeform 5"/>
            <p:cNvSpPr/>
            <p:nvPr/>
          </p:nvSpPr>
          <p:spPr>
            <a:xfrm>
              <a:off x="304904" y="1295400"/>
              <a:ext cx="1387673" cy="4724399"/>
            </a:xfrm>
            <a:custGeom>
              <a:avLst/>
              <a:gdLst>
                <a:gd name="connsiteX0" fmla="*/ 0 w 1387673"/>
                <a:gd name="connsiteY0" fmla="*/ 138767 h 4724399"/>
                <a:gd name="connsiteX1" fmla="*/ 138767 w 1387673"/>
                <a:gd name="connsiteY1" fmla="*/ 0 h 4724399"/>
                <a:gd name="connsiteX2" fmla="*/ 1248906 w 1387673"/>
                <a:gd name="connsiteY2" fmla="*/ 0 h 4724399"/>
                <a:gd name="connsiteX3" fmla="*/ 1387673 w 1387673"/>
                <a:gd name="connsiteY3" fmla="*/ 138767 h 4724399"/>
                <a:gd name="connsiteX4" fmla="*/ 1387673 w 1387673"/>
                <a:gd name="connsiteY4" fmla="*/ 4585632 h 4724399"/>
                <a:gd name="connsiteX5" fmla="*/ 1248906 w 1387673"/>
                <a:gd name="connsiteY5" fmla="*/ 4724399 h 4724399"/>
                <a:gd name="connsiteX6" fmla="*/ 138767 w 1387673"/>
                <a:gd name="connsiteY6" fmla="*/ 4724399 h 4724399"/>
                <a:gd name="connsiteX7" fmla="*/ 0 w 1387673"/>
                <a:gd name="connsiteY7" fmla="*/ 4585632 h 4724399"/>
                <a:gd name="connsiteX8" fmla="*/ 0 w 1387673"/>
                <a:gd name="connsiteY8" fmla="*/ 138767 h 472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7673" h="4724399">
                  <a:moveTo>
                    <a:pt x="0" y="138767"/>
                  </a:moveTo>
                  <a:cubicBezTo>
                    <a:pt x="0" y="62128"/>
                    <a:pt x="62128" y="0"/>
                    <a:pt x="138767" y="0"/>
                  </a:cubicBezTo>
                  <a:lnTo>
                    <a:pt x="1248906" y="0"/>
                  </a:lnTo>
                  <a:cubicBezTo>
                    <a:pt x="1325545" y="0"/>
                    <a:pt x="1387673" y="62128"/>
                    <a:pt x="1387673" y="138767"/>
                  </a:cubicBezTo>
                  <a:lnTo>
                    <a:pt x="1387673" y="4585632"/>
                  </a:lnTo>
                  <a:cubicBezTo>
                    <a:pt x="1387673" y="4662271"/>
                    <a:pt x="1325545" y="4724399"/>
                    <a:pt x="1248906" y="4724399"/>
                  </a:cubicBezTo>
                  <a:lnTo>
                    <a:pt x="138767" y="4724399"/>
                  </a:lnTo>
                  <a:cubicBezTo>
                    <a:pt x="62128" y="4724399"/>
                    <a:pt x="0" y="4662271"/>
                    <a:pt x="0" y="4585632"/>
                  </a:cubicBezTo>
                  <a:lnTo>
                    <a:pt x="0" y="138767"/>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85344" tIns="1975103" rIns="85344" bIns="1030225" numCol="1" spcCol="1270" anchor="ctr" anchorCtr="0">
              <a:noAutofit/>
            </a:bodyPr>
            <a:lstStyle/>
            <a:p>
              <a:pPr algn="ctr" defTabSz="533400" fontAlgn="base">
                <a:lnSpc>
                  <a:spcPct val="90000"/>
                </a:lnSpc>
                <a:spcBef>
                  <a:spcPct val="0"/>
                </a:spcBef>
                <a:spcAft>
                  <a:spcPct val="35000"/>
                </a:spcAft>
              </a:pPr>
              <a:r>
                <a:rPr lang="en-US" sz="1200" b="1" dirty="0" smtClean="0">
                  <a:solidFill>
                    <a:prstClr val="white"/>
                  </a:solidFill>
                  <a:latin typeface="Arial" panose="020B0604020202020204" pitchFamily="34" charset="0"/>
                  <a:cs typeface="Arial" panose="020B0604020202020204" pitchFamily="34" charset="0"/>
                </a:rPr>
                <a:t>Tactical Assault Light Operator Suit (TALOS)</a:t>
              </a:r>
              <a:endParaRPr lang="en-US" sz="1200" b="1" dirty="0">
                <a:solidFill>
                  <a:prstClr val="white"/>
                </a:solidFill>
                <a:latin typeface="Arial" panose="020B0604020202020204" pitchFamily="34" charset="0"/>
                <a:cs typeface="Arial" panose="020B0604020202020204" pitchFamily="34" charset="0"/>
              </a:endParaRPr>
            </a:p>
          </p:txBody>
        </p:sp>
        <p:sp>
          <p:nvSpPr>
            <p:cNvPr id="7" name="Freeform 6"/>
            <p:cNvSpPr/>
            <p:nvPr/>
          </p:nvSpPr>
          <p:spPr>
            <a:xfrm>
              <a:off x="1734207" y="1295400"/>
              <a:ext cx="1387673" cy="4724399"/>
            </a:xfrm>
            <a:custGeom>
              <a:avLst/>
              <a:gdLst>
                <a:gd name="connsiteX0" fmla="*/ 0 w 1387673"/>
                <a:gd name="connsiteY0" fmla="*/ 138767 h 4724399"/>
                <a:gd name="connsiteX1" fmla="*/ 138767 w 1387673"/>
                <a:gd name="connsiteY1" fmla="*/ 0 h 4724399"/>
                <a:gd name="connsiteX2" fmla="*/ 1248906 w 1387673"/>
                <a:gd name="connsiteY2" fmla="*/ 0 h 4724399"/>
                <a:gd name="connsiteX3" fmla="*/ 1387673 w 1387673"/>
                <a:gd name="connsiteY3" fmla="*/ 138767 h 4724399"/>
                <a:gd name="connsiteX4" fmla="*/ 1387673 w 1387673"/>
                <a:gd name="connsiteY4" fmla="*/ 4585632 h 4724399"/>
                <a:gd name="connsiteX5" fmla="*/ 1248906 w 1387673"/>
                <a:gd name="connsiteY5" fmla="*/ 4724399 h 4724399"/>
                <a:gd name="connsiteX6" fmla="*/ 138767 w 1387673"/>
                <a:gd name="connsiteY6" fmla="*/ 4724399 h 4724399"/>
                <a:gd name="connsiteX7" fmla="*/ 0 w 1387673"/>
                <a:gd name="connsiteY7" fmla="*/ 4585632 h 4724399"/>
                <a:gd name="connsiteX8" fmla="*/ 0 w 1387673"/>
                <a:gd name="connsiteY8" fmla="*/ 138767 h 472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7673" h="4724399">
                  <a:moveTo>
                    <a:pt x="0" y="138767"/>
                  </a:moveTo>
                  <a:cubicBezTo>
                    <a:pt x="0" y="62128"/>
                    <a:pt x="62128" y="0"/>
                    <a:pt x="138767" y="0"/>
                  </a:cubicBezTo>
                  <a:lnTo>
                    <a:pt x="1248906" y="0"/>
                  </a:lnTo>
                  <a:cubicBezTo>
                    <a:pt x="1325545" y="0"/>
                    <a:pt x="1387673" y="62128"/>
                    <a:pt x="1387673" y="138767"/>
                  </a:cubicBezTo>
                  <a:lnTo>
                    <a:pt x="1387673" y="4585632"/>
                  </a:lnTo>
                  <a:cubicBezTo>
                    <a:pt x="1387673" y="4662271"/>
                    <a:pt x="1325545" y="4724399"/>
                    <a:pt x="1248906" y="4724399"/>
                  </a:cubicBezTo>
                  <a:lnTo>
                    <a:pt x="138767" y="4724399"/>
                  </a:lnTo>
                  <a:cubicBezTo>
                    <a:pt x="62128" y="4724399"/>
                    <a:pt x="0" y="4662271"/>
                    <a:pt x="0" y="4585632"/>
                  </a:cubicBezTo>
                  <a:lnTo>
                    <a:pt x="0" y="138767"/>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85344" tIns="1975103" rIns="85344" bIns="1030225" numCol="1" spcCol="1270" anchor="ctr" anchorCtr="0">
              <a:noAutofit/>
            </a:bodyPr>
            <a:lstStyle/>
            <a:p>
              <a:pPr algn="ctr" defTabSz="533400" fontAlgn="base">
                <a:lnSpc>
                  <a:spcPct val="90000"/>
                </a:lnSpc>
                <a:spcBef>
                  <a:spcPct val="0"/>
                </a:spcBef>
                <a:spcAft>
                  <a:spcPct val="35000"/>
                </a:spcAft>
              </a:pPr>
              <a:r>
                <a:rPr lang="en-US" sz="1200" b="1" dirty="0" smtClean="0">
                  <a:solidFill>
                    <a:prstClr val="white"/>
                  </a:solidFill>
                  <a:latin typeface="Arial" panose="020B0604020202020204" pitchFamily="34" charset="0"/>
                  <a:cs typeface="Arial" panose="020B0604020202020204" pitchFamily="34" charset="0"/>
                </a:rPr>
                <a:t>Technology &amp; Industry Liaison Office (TILO)</a:t>
              </a:r>
            </a:p>
            <a:p>
              <a:pPr algn="ctr" defTabSz="533400" fontAlgn="base">
                <a:lnSpc>
                  <a:spcPct val="90000"/>
                </a:lnSpc>
                <a:spcBef>
                  <a:spcPct val="0"/>
                </a:spcBef>
                <a:spcAft>
                  <a:spcPct val="35000"/>
                </a:spcAft>
              </a:pPr>
              <a:r>
                <a:rPr lang="en-US" sz="1200" b="1" dirty="0" smtClean="0">
                  <a:solidFill>
                    <a:prstClr val="white"/>
                  </a:solidFill>
                  <a:latin typeface="Arial" panose="020B0604020202020204" pitchFamily="34" charset="0"/>
                  <a:cs typeface="Arial" panose="020B0604020202020204" pitchFamily="34" charset="0"/>
                </a:rPr>
                <a:t>tilo@socom.mil</a:t>
              </a:r>
            </a:p>
          </p:txBody>
        </p:sp>
        <p:sp>
          <p:nvSpPr>
            <p:cNvPr id="8" name="Freeform 7"/>
            <p:cNvSpPr/>
            <p:nvPr/>
          </p:nvSpPr>
          <p:spPr>
            <a:xfrm>
              <a:off x="3163511" y="1295400"/>
              <a:ext cx="1387673" cy="4724399"/>
            </a:xfrm>
            <a:custGeom>
              <a:avLst/>
              <a:gdLst>
                <a:gd name="connsiteX0" fmla="*/ 0 w 1387673"/>
                <a:gd name="connsiteY0" fmla="*/ 138767 h 4724399"/>
                <a:gd name="connsiteX1" fmla="*/ 138767 w 1387673"/>
                <a:gd name="connsiteY1" fmla="*/ 0 h 4724399"/>
                <a:gd name="connsiteX2" fmla="*/ 1248906 w 1387673"/>
                <a:gd name="connsiteY2" fmla="*/ 0 h 4724399"/>
                <a:gd name="connsiteX3" fmla="*/ 1387673 w 1387673"/>
                <a:gd name="connsiteY3" fmla="*/ 138767 h 4724399"/>
                <a:gd name="connsiteX4" fmla="*/ 1387673 w 1387673"/>
                <a:gd name="connsiteY4" fmla="*/ 4585632 h 4724399"/>
                <a:gd name="connsiteX5" fmla="*/ 1248906 w 1387673"/>
                <a:gd name="connsiteY5" fmla="*/ 4724399 h 4724399"/>
                <a:gd name="connsiteX6" fmla="*/ 138767 w 1387673"/>
                <a:gd name="connsiteY6" fmla="*/ 4724399 h 4724399"/>
                <a:gd name="connsiteX7" fmla="*/ 0 w 1387673"/>
                <a:gd name="connsiteY7" fmla="*/ 4585632 h 4724399"/>
                <a:gd name="connsiteX8" fmla="*/ 0 w 1387673"/>
                <a:gd name="connsiteY8" fmla="*/ 138767 h 472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7673" h="4724399">
                  <a:moveTo>
                    <a:pt x="0" y="138767"/>
                  </a:moveTo>
                  <a:cubicBezTo>
                    <a:pt x="0" y="62128"/>
                    <a:pt x="62128" y="0"/>
                    <a:pt x="138767" y="0"/>
                  </a:cubicBezTo>
                  <a:lnTo>
                    <a:pt x="1248906" y="0"/>
                  </a:lnTo>
                  <a:cubicBezTo>
                    <a:pt x="1325545" y="0"/>
                    <a:pt x="1387673" y="62128"/>
                    <a:pt x="1387673" y="138767"/>
                  </a:cubicBezTo>
                  <a:lnTo>
                    <a:pt x="1387673" y="4585632"/>
                  </a:lnTo>
                  <a:cubicBezTo>
                    <a:pt x="1387673" y="4662271"/>
                    <a:pt x="1325545" y="4724399"/>
                    <a:pt x="1248906" y="4724399"/>
                  </a:cubicBezTo>
                  <a:lnTo>
                    <a:pt x="138767" y="4724399"/>
                  </a:lnTo>
                  <a:cubicBezTo>
                    <a:pt x="62128" y="4724399"/>
                    <a:pt x="0" y="4662271"/>
                    <a:pt x="0" y="4585632"/>
                  </a:cubicBezTo>
                  <a:lnTo>
                    <a:pt x="0" y="138767"/>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85344" tIns="1975103" rIns="85344" bIns="1030225" numCol="1" spcCol="1270" anchor="ctr" anchorCtr="0">
              <a:noAutofit/>
            </a:bodyPr>
            <a:lstStyle/>
            <a:p>
              <a:pPr algn="ctr" defTabSz="533400" fontAlgn="base">
                <a:lnSpc>
                  <a:spcPct val="90000"/>
                </a:lnSpc>
                <a:spcBef>
                  <a:spcPct val="0"/>
                </a:spcBef>
                <a:spcAft>
                  <a:spcPct val="35000"/>
                </a:spcAft>
              </a:pPr>
              <a:r>
                <a:rPr lang="en-US" sz="1200" b="1" dirty="0" smtClean="0">
                  <a:solidFill>
                    <a:prstClr val="white"/>
                  </a:solidFill>
                  <a:latin typeface="Arial" panose="020B0604020202020204" pitchFamily="34" charset="0"/>
                  <a:cs typeface="Arial" panose="020B0604020202020204" pitchFamily="34" charset="0"/>
                </a:rPr>
                <a:t>Technical Experimentation (TE)</a:t>
              </a:r>
              <a:endParaRPr lang="en-US" sz="1200" b="1" dirty="0">
                <a:solidFill>
                  <a:prstClr val="white"/>
                </a:solidFill>
                <a:latin typeface="Arial" panose="020B0604020202020204" pitchFamily="34" charset="0"/>
                <a:cs typeface="Arial" panose="020B0604020202020204" pitchFamily="34" charset="0"/>
              </a:endParaRPr>
            </a:p>
          </p:txBody>
        </p:sp>
        <p:sp>
          <p:nvSpPr>
            <p:cNvPr id="9" name="Freeform 8"/>
            <p:cNvSpPr/>
            <p:nvPr/>
          </p:nvSpPr>
          <p:spPr>
            <a:xfrm>
              <a:off x="4592815" y="1295400"/>
              <a:ext cx="1387673" cy="4724399"/>
            </a:xfrm>
            <a:custGeom>
              <a:avLst/>
              <a:gdLst>
                <a:gd name="connsiteX0" fmla="*/ 0 w 1387673"/>
                <a:gd name="connsiteY0" fmla="*/ 138767 h 4724399"/>
                <a:gd name="connsiteX1" fmla="*/ 138767 w 1387673"/>
                <a:gd name="connsiteY1" fmla="*/ 0 h 4724399"/>
                <a:gd name="connsiteX2" fmla="*/ 1248906 w 1387673"/>
                <a:gd name="connsiteY2" fmla="*/ 0 h 4724399"/>
                <a:gd name="connsiteX3" fmla="*/ 1387673 w 1387673"/>
                <a:gd name="connsiteY3" fmla="*/ 138767 h 4724399"/>
                <a:gd name="connsiteX4" fmla="*/ 1387673 w 1387673"/>
                <a:gd name="connsiteY4" fmla="*/ 4585632 h 4724399"/>
                <a:gd name="connsiteX5" fmla="*/ 1248906 w 1387673"/>
                <a:gd name="connsiteY5" fmla="*/ 4724399 h 4724399"/>
                <a:gd name="connsiteX6" fmla="*/ 138767 w 1387673"/>
                <a:gd name="connsiteY6" fmla="*/ 4724399 h 4724399"/>
                <a:gd name="connsiteX7" fmla="*/ 0 w 1387673"/>
                <a:gd name="connsiteY7" fmla="*/ 4585632 h 4724399"/>
                <a:gd name="connsiteX8" fmla="*/ 0 w 1387673"/>
                <a:gd name="connsiteY8" fmla="*/ 138767 h 472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7673" h="4724399">
                  <a:moveTo>
                    <a:pt x="0" y="138767"/>
                  </a:moveTo>
                  <a:cubicBezTo>
                    <a:pt x="0" y="62128"/>
                    <a:pt x="62128" y="0"/>
                    <a:pt x="138767" y="0"/>
                  </a:cubicBezTo>
                  <a:lnTo>
                    <a:pt x="1248906" y="0"/>
                  </a:lnTo>
                  <a:cubicBezTo>
                    <a:pt x="1325545" y="0"/>
                    <a:pt x="1387673" y="62128"/>
                    <a:pt x="1387673" y="138767"/>
                  </a:cubicBezTo>
                  <a:lnTo>
                    <a:pt x="1387673" y="4585632"/>
                  </a:lnTo>
                  <a:cubicBezTo>
                    <a:pt x="1387673" y="4662271"/>
                    <a:pt x="1325545" y="4724399"/>
                    <a:pt x="1248906" y="4724399"/>
                  </a:cubicBezTo>
                  <a:lnTo>
                    <a:pt x="138767" y="4724399"/>
                  </a:lnTo>
                  <a:cubicBezTo>
                    <a:pt x="62128" y="4724399"/>
                    <a:pt x="0" y="4662271"/>
                    <a:pt x="0" y="4585632"/>
                  </a:cubicBezTo>
                  <a:lnTo>
                    <a:pt x="0" y="138767"/>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85344" tIns="1975103" rIns="85344" bIns="1030225" numCol="1" spcCol="1270" anchor="ctr" anchorCtr="0">
              <a:noAutofit/>
            </a:bodyPr>
            <a:lstStyle/>
            <a:p>
              <a:pPr algn="ctr" defTabSz="533400" fontAlgn="base">
                <a:lnSpc>
                  <a:spcPct val="90000"/>
                </a:lnSpc>
                <a:spcBef>
                  <a:spcPct val="0"/>
                </a:spcBef>
                <a:spcAft>
                  <a:spcPct val="35000"/>
                </a:spcAft>
              </a:pPr>
              <a:r>
                <a:rPr lang="en-US" sz="1200" b="1" dirty="0" smtClean="0">
                  <a:solidFill>
                    <a:prstClr val="white"/>
                  </a:solidFill>
                  <a:latin typeface="Arial" panose="020B0604020202020204" pitchFamily="34" charset="0"/>
                  <a:cs typeface="Arial" panose="020B0604020202020204" pitchFamily="34" charset="0"/>
                </a:rPr>
                <a:t>Unclassified Test Bed (UTB)</a:t>
              </a:r>
              <a:endParaRPr lang="en-US" sz="1200" b="1" dirty="0">
                <a:solidFill>
                  <a:prstClr val="white"/>
                </a:solidFill>
                <a:latin typeface="Arial" panose="020B0604020202020204" pitchFamily="34" charset="0"/>
                <a:cs typeface="Arial" panose="020B0604020202020204" pitchFamily="34" charset="0"/>
              </a:endParaRPr>
            </a:p>
          </p:txBody>
        </p:sp>
        <p:sp>
          <p:nvSpPr>
            <p:cNvPr id="10" name="Freeform 9"/>
            <p:cNvSpPr/>
            <p:nvPr/>
          </p:nvSpPr>
          <p:spPr>
            <a:xfrm>
              <a:off x="6022118" y="1295400"/>
              <a:ext cx="1387673" cy="4724399"/>
            </a:xfrm>
            <a:custGeom>
              <a:avLst/>
              <a:gdLst>
                <a:gd name="connsiteX0" fmla="*/ 0 w 1387673"/>
                <a:gd name="connsiteY0" fmla="*/ 138767 h 4724399"/>
                <a:gd name="connsiteX1" fmla="*/ 138767 w 1387673"/>
                <a:gd name="connsiteY1" fmla="*/ 0 h 4724399"/>
                <a:gd name="connsiteX2" fmla="*/ 1248906 w 1387673"/>
                <a:gd name="connsiteY2" fmla="*/ 0 h 4724399"/>
                <a:gd name="connsiteX3" fmla="*/ 1387673 w 1387673"/>
                <a:gd name="connsiteY3" fmla="*/ 138767 h 4724399"/>
                <a:gd name="connsiteX4" fmla="*/ 1387673 w 1387673"/>
                <a:gd name="connsiteY4" fmla="*/ 4585632 h 4724399"/>
                <a:gd name="connsiteX5" fmla="*/ 1248906 w 1387673"/>
                <a:gd name="connsiteY5" fmla="*/ 4724399 h 4724399"/>
                <a:gd name="connsiteX6" fmla="*/ 138767 w 1387673"/>
                <a:gd name="connsiteY6" fmla="*/ 4724399 h 4724399"/>
                <a:gd name="connsiteX7" fmla="*/ 0 w 1387673"/>
                <a:gd name="connsiteY7" fmla="*/ 4585632 h 4724399"/>
                <a:gd name="connsiteX8" fmla="*/ 0 w 1387673"/>
                <a:gd name="connsiteY8" fmla="*/ 138767 h 472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7673" h="4724399">
                  <a:moveTo>
                    <a:pt x="0" y="138767"/>
                  </a:moveTo>
                  <a:cubicBezTo>
                    <a:pt x="0" y="62128"/>
                    <a:pt x="62128" y="0"/>
                    <a:pt x="138767" y="0"/>
                  </a:cubicBezTo>
                  <a:lnTo>
                    <a:pt x="1248906" y="0"/>
                  </a:lnTo>
                  <a:cubicBezTo>
                    <a:pt x="1325545" y="0"/>
                    <a:pt x="1387673" y="62128"/>
                    <a:pt x="1387673" y="138767"/>
                  </a:cubicBezTo>
                  <a:lnTo>
                    <a:pt x="1387673" y="4585632"/>
                  </a:lnTo>
                  <a:cubicBezTo>
                    <a:pt x="1387673" y="4662271"/>
                    <a:pt x="1325545" y="4724399"/>
                    <a:pt x="1248906" y="4724399"/>
                  </a:cubicBezTo>
                  <a:lnTo>
                    <a:pt x="138767" y="4724399"/>
                  </a:lnTo>
                  <a:cubicBezTo>
                    <a:pt x="62128" y="4724399"/>
                    <a:pt x="0" y="4662271"/>
                    <a:pt x="0" y="4585632"/>
                  </a:cubicBezTo>
                  <a:lnTo>
                    <a:pt x="0" y="138767"/>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85344" tIns="1975103" rIns="85344" bIns="1030225" numCol="1" spcCol="1270" anchor="ctr" anchorCtr="0">
              <a:noAutofit/>
            </a:bodyPr>
            <a:lstStyle/>
            <a:p>
              <a:pPr algn="ctr" defTabSz="533400" fontAlgn="base">
                <a:lnSpc>
                  <a:spcPct val="90000"/>
                </a:lnSpc>
                <a:spcBef>
                  <a:spcPct val="0"/>
                </a:spcBef>
                <a:spcAft>
                  <a:spcPct val="35000"/>
                </a:spcAft>
              </a:pPr>
              <a:r>
                <a:rPr lang="en-US" sz="1200" b="1" dirty="0" smtClean="0">
                  <a:solidFill>
                    <a:prstClr val="white"/>
                  </a:solidFill>
                  <a:latin typeface="Arial" panose="020B0604020202020204" pitchFamily="34" charset="0"/>
                  <a:cs typeface="Arial" panose="020B0604020202020204" pitchFamily="34" charset="0"/>
                </a:rPr>
                <a:t>Component Exercises</a:t>
              </a:r>
              <a:endParaRPr lang="en-US" sz="1200" b="1" dirty="0">
                <a:solidFill>
                  <a:prstClr val="white"/>
                </a:solidFill>
                <a:latin typeface="Arial" panose="020B0604020202020204" pitchFamily="34" charset="0"/>
                <a:cs typeface="Arial" panose="020B0604020202020204" pitchFamily="34" charset="0"/>
              </a:endParaRPr>
            </a:p>
          </p:txBody>
        </p:sp>
        <p:sp>
          <p:nvSpPr>
            <p:cNvPr id="11" name="Freeform 10"/>
            <p:cNvSpPr/>
            <p:nvPr/>
          </p:nvSpPr>
          <p:spPr>
            <a:xfrm>
              <a:off x="7451422" y="1295400"/>
              <a:ext cx="1387673" cy="4724399"/>
            </a:xfrm>
            <a:custGeom>
              <a:avLst/>
              <a:gdLst>
                <a:gd name="connsiteX0" fmla="*/ 0 w 1387673"/>
                <a:gd name="connsiteY0" fmla="*/ 138767 h 4724399"/>
                <a:gd name="connsiteX1" fmla="*/ 138767 w 1387673"/>
                <a:gd name="connsiteY1" fmla="*/ 0 h 4724399"/>
                <a:gd name="connsiteX2" fmla="*/ 1248906 w 1387673"/>
                <a:gd name="connsiteY2" fmla="*/ 0 h 4724399"/>
                <a:gd name="connsiteX3" fmla="*/ 1387673 w 1387673"/>
                <a:gd name="connsiteY3" fmla="*/ 138767 h 4724399"/>
                <a:gd name="connsiteX4" fmla="*/ 1387673 w 1387673"/>
                <a:gd name="connsiteY4" fmla="*/ 4585632 h 4724399"/>
                <a:gd name="connsiteX5" fmla="*/ 1248906 w 1387673"/>
                <a:gd name="connsiteY5" fmla="*/ 4724399 h 4724399"/>
                <a:gd name="connsiteX6" fmla="*/ 138767 w 1387673"/>
                <a:gd name="connsiteY6" fmla="*/ 4724399 h 4724399"/>
                <a:gd name="connsiteX7" fmla="*/ 0 w 1387673"/>
                <a:gd name="connsiteY7" fmla="*/ 4585632 h 4724399"/>
                <a:gd name="connsiteX8" fmla="*/ 0 w 1387673"/>
                <a:gd name="connsiteY8" fmla="*/ 138767 h 472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7673" h="4724399">
                  <a:moveTo>
                    <a:pt x="0" y="138767"/>
                  </a:moveTo>
                  <a:cubicBezTo>
                    <a:pt x="0" y="62128"/>
                    <a:pt x="62128" y="0"/>
                    <a:pt x="138767" y="0"/>
                  </a:cubicBezTo>
                  <a:lnTo>
                    <a:pt x="1248906" y="0"/>
                  </a:lnTo>
                  <a:cubicBezTo>
                    <a:pt x="1325545" y="0"/>
                    <a:pt x="1387673" y="62128"/>
                    <a:pt x="1387673" y="138767"/>
                  </a:cubicBezTo>
                  <a:lnTo>
                    <a:pt x="1387673" y="4585632"/>
                  </a:lnTo>
                  <a:cubicBezTo>
                    <a:pt x="1387673" y="4662271"/>
                    <a:pt x="1325545" y="4724399"/>
                    <a:pt x="1248906" y="4724399"/>
                  </a:cubicBezTo>
                  <a:lnTo>
                    <a:pt x="138767" y="4724399"/>
                  </a:lnTo>
                  <a:cubicBezTo>
                    <a:pt x="62128" y="4724399"/>
                    <a:pt x="0" y="4662271"/>
                    <a:pt x="0" y="4585632"/>
                  </a:cubicBezTo>
                  <a:lnTo>
                    <a:pt x="0" y="138767"/>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85344" tIns="1975103" rIns="85344" bIns="1030225" numCol="1" spcCol="1270" anchor="ctr" anchorCtr="0">
              <a:noAutofit/>
            </a:bodyPr>
            <a:lstStyle/>
            <a:p>
              <a:pPr algn="ctr" defTabSz="533400" fontAlgn="base">
                <a:lnSpc>
                  <a:spcPct val="90000"/>
                </a:lnSpc>
                <a:spcBef>
                  <a:spcPct val="0"/>
                </a:spcBef>
                <a:spcAft>
                  <a:spcPct val="35000"/>
                </a:spcAft>
              </a:pPr>
              <a:r>
                <a:rPr lang="en-US" sz="1200" b="1" dirty="0" smtClean="0">
                  <a:solidFill>
                    <a:prstClr val="white"/>
                  </a:solidFill>
                  <a:latin typeface="Arial" panose="020B0604020202020204" pitchFamily="34" charset="0"/>
                  <a:cs typeface="Arial" panose="020B0604020202020204" pitchFamily="34" charset="0"/>
                </a:rPr>
                <a:t>SOF Industry Conference (SOFIC)</a:t>
              </a:r>
            </a:p>
            <a:p>
              <a:pPr algn="ctr" defTabSz="533400" fontAlgn="base">
                <a:lnSpc>
                  <a:spcPct val="90000"/>
                </a:lnSpc>
                <a:spcBef>
                  <a:spcPct val="0"/>
                </a:spcBef>
                <a:spcAft>
                  <a:spcPct val="35000"/>
                </a:spcAft>
              </a:pPr>
              <a:endParaRPr lang="en-US" sz="1200" b="1" dirty="0" smtClean="0">
                <a:solidFill>
                  <a:prstClr val="white"/>
                </a:solidFill>
                <a:latin typeface="Arial" panose="020B0604020202020204" pitchFamily="34" charset="0"/>
                <a:cs typeface="Arial" panose="020B0604020202020204" pitchFamily="34" charset="0"/>
              </a:endParaRPr>
            </a:p>
            <a:p>
              <a:pPr algn="ctr" defTabSz="533400" fontAlgn="base">
                <a:lnSpc>
                  <a:spcPct val="90000"/>
                </a:lnSpc>
                <a:spcBef>
                  <a:spcPct val="0"/>
                </a:spcBef>
                <a:spcAft>
                  <a:spcPct val="35000"/>
                </a:spcAft>
              </a:pPr>
              <a:r>
                <a:rPr lang="en-US" sz="1200" b="1" dirty="0" smtClean="0">
                  <a:solidFill>
                    <a:prstClr val="white"/>
                  </a:solidFill>
                  <a:latin typeface="Arial" panose="020B0604020202020204" pitchFamily="34" charset="0"/>
                  <a:cs typeface="Arial" panose="020B0604020202020204" pitchFamily="34" charset="0"/>
                </a:rPr>
                <a:t>SOF Warrior Industry Collaboration Day (SOFWIC)</a:t>
              </a:r>
            </a:p>
            <a:p>
              <a:pPr algn="ctr" defTabSz="533400" fontAlgn="base">
                <a:lnSpc>
                  <a:spcPct val="90000"/>
                </a:lnSpc>
                <a:spcBef>
                  <a:spcPct val="0"/>
                </a:spcBef>
                <a:spcAft>
                  <a:spcPct val="35000"/>
                </a:spcAft>
              </a:pPr>
              <a:endParaRPr lang="en-US" sz="1200" b="1" dirty="0">
                <a:solidFill>
                  <a:prstClr val="white"/>
                </a:solidFill>
                <a:latin typeface="Arial" panose="020B0604020202020204" pitchFamily="34" charset="0"/>
                <a:cs typeface="Arial" panose="020B0604020202020204" pitchFamily="34" charset="0"/>
              </a:endParaRPr>
            </a:p>
            <a:p>
              <a:pPr algn="ctr" defTabSz="533400" fontAlgn="base">
                <a:lnSpc>
                  <a:spcPct val="90000"/>
                </a:lnSpc>
                <a:spcBef>
                  <a:spcPct val="0"/>
                </a:spcBef>
                <a:spcAft>
                  <a:spcPct val="35000"/>
                </a:spcAft>
              </a:pPr>
              <a:endParaRPr lang="en-US" sz="1200" b="1" dirty="0" smtClean="0">
                <a:solidFill>
                  <a:prstClr val="white"/>
                </a:solidFill>
                <a:latin typeface="Arial" panose="020B0604020202020204" pitchFamily="34" charset="0"/>
                <a:cs typeface="Arial" panose="020B0604020202020204" pitchFamily="34" charset="0"/>
              </a:endParaRPr>
            </a:p>
            <a:p>
              <a:pPr algn="ctr" defTabSz="533400" fontAlgn="base">
                <a:lnSpc>
                  <a:spcPct val="90000"/>
                </a:lnSpc>
                <a:spcBef>
                  <a:spcPct val="0"/>
                </a:spcBef>
                <a:spcAft>
                  <a:spcPct val="35000"/>
                </a:spcAft>
              </a:pPr>
              <a:endParaRPr lang="en-US" sz="1200" b="1" dirty="0">
                <a:solidFill>
                  <a:prstClr val="white"/>
                </a:solidFill>
                <a:latin typeface="Arial" panose="020B0604020202020204" pitchFamily="34" charset="0"/>
                <a:cs typeface="Arial" panose="020B0604020202020204" pitchFamily="34" charset="0"/>
              </a:endParaRPr>
            </a:p>
            <a:p>
              <a:pPr algn="ctr" defTabSz="533400" fontAlgn="base">
                <a:lnSpc>
                  <a:spcPct val="90000"/>
                </a:lnSpc>
                <a:spcBef>
                  <a:spcPct val="0"/>
                </a:spcBef>
                <a:spcAft>
                  <a:spcPct val="35000"/>
                </a:spcAft>
              </a:pPr>
              <a:endParaRPr lang="en-US" sz="1200" b="1" dirty="0">
                <a:solidFill>
                  <a:prstClr val="white"/>
                </a:solidFill>
                <a:latin typeface="Arial" panose="020B0604020202020204" pitchFamily="34" charset="0"/>
                <a:cs typeface="Arial" panose="020B0604020202020204" pitchFamily="34" charset="0"/>
              </a:endParaRPr>
            </a:p>
          </p:txBody>
        </p:sp>
        <p:sp>
          <p:nvSpPr>
            <p:cNvPr id="12" name="Left-Right Arrow 11"/>
            <p:cNvSpPr/>
            <p:nvPr/>
          </p:nvSpPr>
          <p:spPr>
            <a:xfrm>
              <a:off x="365989" y="4402337"/>
              <a:ext cx="8382026" cy="708660"/>
            </a:xfrm>
            <a:prstGeom prst="leftRightArrow">
              <a:avLst/>
            </a:prstGeom>
          </p:spPr>
          <p:style>
            <a:lnRef idx="1">
              <a:schemeClr val="dk1"/>
            </a:lnRef>
            <a:fillRef idx="2">
              <a:schemeClr val="dk1"/>
            </a:fillRef>
            <a:effectRef idx="1">
              <a:schemeClr val="dk1"/>
            </a:effectRef>
            <a:fontRef idx="minor">
              <a:schemeClr val="dk1"/>
            </a:fontRef>
          </p:style>
        </p:sp>
      </p:grpSp>
      <p:sp>
        <p:nvSpPr>
          <p:cNvPr id="13" name="TextBox 12"/>
          <p:cNvSpPr txBox="1"/>
          <p:nvPr/>
        </p:nvSpPr>
        <p:spPr>
          <a:xfrm>
            <a:off x="457199" y="4572000"/>
            <a:ext cx="8199617" cy="369332"/>
          </a:xfrm>
          <a:prstGeom prst="rect">
            <a:avLst/>
          </a:prstGeom>
          <a:noFill/>
        </p:spPr>
        <p:txBody>
          <a:bodyPr wrap="none" rtlCol="0">
            <a:spAutoFit/>
          </a:bodyPr>
          <a:lstStyle/>
          <a:p>
            <a:pPr fontAlgn="base">
              <a:spcBef>
                <a:spcPct val="0"/>
              </a:spcBef>
              <a:spcAft>
                <a:spcPct val="0"/>
              </a:spcAft>
            </a:pPr>
            <a:r>
              <a:rPr lang="en-US" b="1" dirty="0" smtClean="0">
                <a:solidFill>
                  <a:prstClr val="black"/>
                </a:solidFill>
                <a:latin typeface="Arial" charset="0"/>
                <a:cs typeface="Arial" charset="0"/>
              </a:rPr>
              <a:t>Identify Technology – Provide Feedback </a:t>
            </a:r>
            <a:r>
              <a:rPr lang="en-US" b="1" dirty="0">
                <a:solidFill>
                  <a:prstClr val="black"/>
                </a:solidFill>
                <a:latin typeface="Arial" charset="0"/>
                <a:cs typeface="Arial" charset="0"/>
              </a:rPr>
              <a:t>– </a:t>
            </a:r>
            <a:r>
              <a:rPr lang="en-US" b="1" dirty="0" smtClean="0">
                <a:solidFill>
                  <a:prstClr val="black"/>
                </a:solidFill>
                <a:latin typeface="Arial" charset="0"/>
                <a:cs typeface="Arial" charset="0"/>
              </a:rPr>
              <a:t>Advance Tech Readiness Level</a:t>
            </a:r>
            <a:endParaRPr lang="en-US" b="1" dirty="0">
              <a:solidFill>
                <a:prstClr val="black"/>
              </a:solidFill>
              <a:latin typeface="Arial" charset="0"/>
              <a:cs typeface="Arial" charset="0"/>
            </a:endParaRPr>
          </a:p>
        </p:txBody>
      </p:sp>
      <p:sp>
        <p:nvSpPr>
          <p:cNvPr id="14" name="TextBox 13"/>
          <p:cNvSpPr txBox="1"/>
          <p:nvPr/>
        </p:nvSpPr>
        <p:spPr>
          <a:xfrm>
            <a:off x="4715824" y="5133201"/>
            <a:ext cx="1083950" cy="646331"/>
          </a:xfrm>
          <a:prstGeom prst="rect">
            <a:avLst/>
          </a:prstGeom>
          <a:noFill/>
        </p:spPr>
        <p:txBody>
          <a:bodyPr wrap="none" rtlCol="0">
            <a:spAutoFit/>
          </a:bodyPr>
          <a:lstStyle/>
          <a:p>
            <a:pPr algn="ctr" fontAlgn="base">
              <a:spcBef>
                <a:spcPct val="0"/>
              </a:spcBef>
              <a:spcAft>
                <a:spcPct val="0"/>
              </a:spcAft>
            </a:pPr>
            <a:r>
              <a:rPr lang="en-US" sz="1200" b="1" dirty="0" smtClean="0">
                <a:solidFill>
                  <a:prstClr val="white"/>
                </a:solidFill>
                <a:latin typeface="Arial" charset="0"/>
                <a:cs typeface="Arial" charset="0"/>
              </a:rPr>
              <a:t>Distributed</a:t>
            </a:r>
          </a:p>
          <a:p>
            <a:pPr algn="ctr" fontAlgn="base">
              <a:spcBef>
                <a:spcPct val="0"/>
              </a:spcBef>
              <a:spcAft>
                <a:spcPct val="0"/>
              </a:spcAft>
            </a:pPr>
            <a:r>
              <a:rPr lang="en-US" sz="1200" b="1" dirty="0" smtClean="0">
                <a:solidFill>
                  <a:prstClr val="white"/>
                </a:solidFill>
                <a:latin typeface="Arial" charset="0"/>
                <a:cs typeface="Arial" charset="0"/>
              </a:rPr>
              <a:t>Combustion</a:t>
            </a:r>
          </a:p>
          <a:p>
            <a:pPr algn="ctr" fontAlgn="base">
              <a:spcBef>
                <a:spcPct val="0"/>
              </a:spcBef>
              <a:spcAft>
                <a:spcPct val="0"/>
              </a:spcAft>
            </a:pPr>
            <a:r>
              <a:rPr lang="en-US" sz="1200" b="1" dirty="0" smtClean="0">
                <a:solidFill>
                  <a:prstClr val="white"/>
                </a:solidFill>
                <a:latin typeface="Arial" charset="0"/>
                <a:cs typeface="Arial" charset="0"/>
              </a:rPr>
              <a:t>Chambers</a:t>
            </a:r>
            <a:endParaRPr lang="en-US" sz="1200" b="1" dirty="0">
              <a:solidFill>
                <a:prstClr val="white"/>
              </a:solidFill>
              <a:latin typeface="Arial" charset="0"/>
              <a:cs typeface="Arial" charset="0"/>
            </a:endParaRPr>
          </a:p>
        </p:txBody>
      </p:sp>
      <p:sp>
        <p:nvSpPr>
          <p:cNvPr id="15" name="TextBox 14"/>
          <p:cNvSpPr txBox="1"/>
          <p:nvPr/>
        </p:nvSpPr>
        <p:spPr>
          <a:xfrm>
            <a:off x="2017212" y="5133201"/>
            <a:ext cx="859531" cy="646331"/>
          </a:xfrm>
          <a:prstGeom prst="rect">
            <a:avLst/>
          </a:prstGeom>
          <a:noFill/>
        </p:spPr>
        <p:txBody>
          <a:bodyPr wrap="none" rtlCol="0">
            <a:spAutoFit/>
          </a:bodyPr>
          <a:lstStyle/>
          <a:p>
            <a:pPr algn="ctr" fontAlgn="base">
              <a:spcBef>
                <a:spcPct val="0"/>
              </a:spcBef>
              <a:spcAft>
                <a:spcPct val="0"/>
              </a:spcAft>
            </a:pPr>
            <a:r>
              <a:rPr lang="en-US" sz="1200" b="1" dirty="0" smtClean="0">
                <a:solidFill>
                  <a:prstClr val="white"/>
                </a:solidFill>
                <a:latin typeface="Arial" charset="0"/>
                <a:cs typeface="Arial" charset="0"/>
              </a:rPr>
              <a:t>Industry</a:t>
            </a:r>
          </a:p>
          <a:p>
            <a:pPr algn="ctr" fontAlgn="base">
              <a:spcBef>
                <a:spcPct val="0"/>
              </a:spcBef>
              <a:spcAft>
                <a:spcPct val="0"/>
              </a:spcAft>
            </a:pPr>
            <a:r>
              <a:rPr lang="en-US" sz="1200" b="1" dirty="0" smtClean="0">
                <a:solidFill>
                  <a:prstClr val="white"/>
                </a:solidFill>
                <a:latin typeface="Arial" charset="0"/>
                <a:cs typeface="Arial" charset="0"/>
              </a:rPr>
              <a:t>IR&amp;D</a:t>
            </a:r>
          </a:p>
          <a:p>
            <a:pPr algn="ctr" fontAlgn="base">
              <a:spcBef>
                <a:spcPct val="0"/>
              </a:spcBef>
              <a:spcAft>
                <a:spcPct val="0"/>
              </a:spcAft>
            </a:pPr>
            <a:r>
              <a:rPr lang="en-US" sz="1200" b="1" dirty="0" smtClean="0">
                <a:solidFill>
                  <a:prstClr val="white"/>
                </a:solidFill>
                <a:latin typeface="Arial" charset="0"/>
                <a:cs typeface="Arial" charset="0"/>
              </a:rPr>
              <a:t>Outreach</a:t>
            </a:r>
            <a:endParaRPr lang="en-US" sz="1200" b="1" dirty="0">
              <a:solidFill>
                <a:prstClr val="white"/>
              </a:solidFill>
              <a:latin typeface="Arial" charset="0"/>
              <a:cs typeface="Arial" charset="0"/>
            </a:endParaRPr>
          </a:p>
        </p:txBody>
      </p:sp>
      <p:sp>
        <p:nvSpPr>
          <p:cNvPr id="16" name="TextBox 15"/>
          <p:cNvSpPr txBox="1"/>
          <p:nvPr/>
        </p:nvSpPr>
        <p:spPr>
          <a:xfrm>
            <a:off x="3187638" y="5133200"/>
            <a:ext cx="1261884" cy="646331"/>
          </a:xfrm>
          <a:prstGeom prst="rect">
            <a:avLst/>
          </a:prstGeom>
          <a:noFill/>
        </p:spPr>
        <p:txBody>
          <a:bodyPr wrap="none" rtlCol="0">
            <a:spAutoFit/>
          </a:bodyPr>
          <a:lstStyle/>
          <a:p>
            <a:pPr algn="ctr" fontAlgn="base">
              <a:spcBef>
                <a:spcPct val="0"/>
              </a:spcBef>
              <a:spcAft>
                <a:spcPct val="0"/>
              </a:spcAft>
            </a:pPr>
            <a:r>
              <a:rPr lang="en-US" sz="1200" b="1" dirty="0" smtClean="0">
                <a:solidFill>
                  <a:prstClr val="white"/>
                </a:solidFill>
                <a:latin typeface="Arial" charset="0"/>
                <a:cs typeface="Arial" charset="0"/>
              </a:rPr>
              <a:t>Other Venues </a:t>
            </a:r>
          </a:p>
          <a:p>
            <a:pPr algn="ctr" fontAlgn="base">
              <a:spcBef>
                <a:spcPct val="0"/>
              </a:spcBef>
              <a:spcAft>
                <a:spcPct val="0"/>
              </a:spcAft>
            </a:pPr>
            <a:r>
              <a:rPr lang="en-US" sz="1200" b="1" dirty="0" smtClean="0">
                <a:solidFill>
                  <a:prstClr val="white"/>
                </a:solidFill>
                <a:latin typeface="Arial" charset="0"/>
                <a:cs typeface="Arial" charset="0"/>
              </a:rPr>
              <a:t>(JIFX, </a:t>
            </a:r>
          </a:p>
          <a:p>
            <a:pPr algn="ctr" fontAlgn="base">
              <a:spcBef>
                <a:spcPct val="0"/>
              </a:spcBef>
              <a:spcAft>
                <a:spcPct val="0"/>
              </a:spcAft>
            </a:pPr>
            <a:r>
              <a:rPr lang="en-US" sz="1200" b="1" dirty="0" smtClean="0">
                <a:solidFill>
                  <a:prstClr val="white"/>
                </a:solidFill>
                <a:latin typeface="Arial" charset="0"/>
                <a:cs typeface="Arial" charset="0"/>
              </a:rPr>
              <a:t>Ex-ART/TSOA)</a:t>
            </a:r>
            <a:endParaRPr lang="en-US" sz="1200" b="1" dirty="0">
              <a:solidFill>
                <a:prstClr val="white"/>
              </a:solidFill>
              <a:latin typeface="Arial" charset="0"/>
              <a:cs typeface="Arial" charset="0"/>
            </a:endParaRPr>
          </a:p>
        </p:txBody>
      </p:sp>
      <p:sp>
        <p:nvSpPr>
          <p:cNvPr id="17" name="TextBox 16"/>
          <p:cNvSpPr txBox="1"/>
          <p:nvPr/>
        </p:nvSpPr>
        <p:spPr>
          <a:xfrm>
            <a:off x="338885" y="5133199"/>
            <a:ext cx="1248162" cy="830997"/>
          </a:xfrm>
          <a:prstGeom prst="rect">
            <a:avLst/>
          </a:prstGeom>
          <a:noFill/>
        </p:spPr>
        <p:txBody>
          <a:bodyPr wrap="none" rtlCol="0">
            <a:spAutoFit/>
          </a:bodyPr>
          <a:lstStyle/>
          <a:p>
            <a:pPr algn="ctr" fontAlgn="base">
              <a:spcBef>
                <a:spcPct val="0"/>
              </a:spcBef>
              <a:spcAft>
                <a:spcPct val="0"/>
              </a:spcAft>
            </a:pPr>
            <a:r>
              <a:rPr lang="en-US" sz="1200" b="1" dirty="0" smtClean="0">
                <a:solidFill>
                  <a:prstClr val="white"/>
                </a:solidFill>
                <a:latin typeface="Arial" charset="0"/>
                <a:cs typeface="Arial" charset="0"/>
              </a:rPr>
              <a:t>Project Vulcan</a:t>
            </a:r>
          </a:p>
          <a:p>
            <a:pPr algn="ctr" fontAlgn="base">
              <a:spcBef>
                <a:spcPct val="0"/>
              </a:spcBef>
              <a:spcAft>
                <a:spcPct val="0"/>
              </a:spcAft>
            </a:pPr>
            <a:r>
              <a:rPr lang="en-US" sz="1200" b="1" dirty="0" smtClean="0">
                <a:solidFill>
                  <a:prstClr val="white"/>
                </a:solidFill>
                <a:latin typeface="Arial" charset="0"/>
                <a:cs typeface="Arial" charset="0"/>
              </a:rPr>
              <a:t>Technology </a:t>
            </a:r>
          </a:p>
          <a:p>
            <a:pPr algn="ctr" fontAlgn="base">
              <a:spcBef>
                <a:spcPct val="0"/>
              </a:spcBef>
              <a:spcAft>
                <a:spcPct val="0"/>
              </a:spcAft>
            </a:pPr>
            <a:r>
              <a:rPr lang="en-US" sz="1200" b="1" dirty="0" smtClean="0">
                <a:solidFill>
                  <a:prstClr val="white"/>
                </a:solidFill>
                <a:latin typeface="Arial" charset="0"/>
                <a:cs typeface="Arial" charset="0"/>
              </a:rPr>
              <a:t>Domain </a:t>
            </a:r>
          </a:p>
          <a:p>
            <a:pPr algn="ctr" fontAlgn="base">
              <a:spcBef>
                <a:spcPct val="0"/>
              </a:spcBef>
              <a:spcAft>
                <a:spcPct val="0"/>
              </a:spcAft>
            </a:pPr>
            <a:r>
              <a:rPr lang="en-US" sz="1200" b="1" dirty="0" smtClean="0">
                <a:solidFill>
                  <a:prstClr val="white"/>
                </a:solidFill>
                <a:latin typeface="Arial" charset="0"/>
                <a:cs typeface="Arial" charset="0"/>
              </a:rPr>
              <a:t>Awareness</a:t>
            </a:r>
            <a:endParaRPr lang="en-US" sz="1200" b="1" dirty="0">
              <a:solidFill>
                <a:prstClr val="white"/>
              </a:solidFill>
              <a:latin typeface="Arial" charset="0"/>
              <a:cs typeface="Arial" charset="0"/>
            </a:endParaRPr>
          </a:p>
        </p:txBody>
      </p:sp>
      <p:sp>
        <p:nvSpPr>
          <p:cNvPr id="18" name="TextBox 17"/>
          <p:cNvSpPr txBox="1"/>
          <p:nvPr/>
        </p:nvSpPr>
        <p:spPr>
          <a:xfrm>
            <a:off x="7409008" y="5133201"/>
            <a:ext cx="1411669" cy="461665"/>
          </a:xfrm>
          <a:prstGeom prst="rect">
            <a:avLst/>
          </a:prstGeom>
          <a:noFill/>
        </p:spPr>
        <p:txBody>
          <a:bodyPr wrap="none" rtlCol="0">
            <a:spAutoFit/>
          </a:bodyPr>
          <a:lstStyle/>
          <a:p>
            <a:pPr algn="ctr" fontAlgn="base">
              <a:spcBef>
                <a:spcPct val="0"/>
              </a:spcBef>
              <a:spcAft>
                <a:spcPct val="0"/>
              </a:spcAft>
            </a:pPr>
            <a:r>
              <a:rPr lang="en-US" sz="1200" b="1" dirty="0" smtClean="0">
                <a:solidFill>
                  <a:prstClr val="white"/>
                </a:solidFill>
                <a:latin typeface="Arial" charset="0"/>
                <a:cs typeface="Arial" charset="0"/>
              </a:rPr>
              <a:t>Other Applicable</a:t>
            </a:r>
          </a:p>
          <a:p>
            <a:pPr algn="ctr" fontAlgn="base">
              <a:spcBef>
                <a:spcPct val="0"/>
              </a:spcBef>
              <a:spcAft>
                <a:spcPct val="0"/>
              </a:spcAft>
            </a:pPr>
            <a:r>
              <a:rPr lang="en-US" sz="1200" b="1" dirty="0" smtClean="0">
                <a:solidFill>
                  <a:prstClr val="white"/>
                </a:solidFill>
                <a:latin typeface="Arial" charset="0"/>
                <a:cs typeface="Arial" charset="0"/>
              </a:rPr>
              <a:t>Conferences</a:t>
            </a:r>
            <a:endParaRPr lang="en-US" sz="1200" b="1" dirty="0">
              <a:solidFill>
                <a:prstClr val="white"/>
              </a:solidFill>
              <a:latin typeface="Arial" charset="0"/>
              <a:cs typeface="Arial" charset="0"/>
            </a:endParaRPr>
          </a:p>
        </p:txBody>
      </p:sp>
      <p:sp>
        <p:nvSpPr>
          <p:cNvPr id="19" name="TextBox 18"/>
          <p:cNvSpPr txBox="1"/>
          <p:nvPr/>
        </p:nvSpPr>
        <p:spPr>
          <a:xfrm rot="16200000">
            <a:off x="-1016134" y="4661721"/>
            <a:ext cx="2340705" cy="369332"/>
          </a:xfrm>
          <a:prstGeom prst="rect">
            <a:avLst/>
          </a:prstGeom>
          <a:noFill/>
        </p:spPr>
        <p:txBody>
          <a:bodyPr wrap="none" rtlCol="0">
            <a:spAutoFit/>
          </a:bodyPr>
          <a:lstStyle/>
          <a:p>
            <a:pPr fontAlgn="base">
              <a:spcBef>
                <a:spcPct val="0"/>
              </a:spcBef>
              <a:spcAft>
                <a:spcPct val="0"/>
              </a:spcAft>
            </a:pPr>
            <a:r>
              <a:rPr lang="en-US" sz="1600" b="1" dirty="0" smtClean="0">
                <a:solidFill>
                  <a:prstClr val="black"/>
                </a:solidFill>
                <a:latin typeface="Arial" charset="0"/>
                <a:cs typeface="Arial" charset="0"/>
              </a:rPr>
              <a:t>External</a:t>
            </a:r>
            <a:r>
              <a:rPr lang="en-US" b="1" dirty="0" smtClean="0">
                <a:solidFill>
                  <a:prstClr val="black"/>
                </a:solidFill>
                <a:latin typeface="Arial" charset="0"/>
                <a:cs typeface="Arial" charset="0"/>
              </a:rPr>
              <a:t>        Internal</a:t>
            </a:r>
            <a:endParaRPr lang="en-US" b="1" dirty="0">
              <a:solidFill>
                <a:prstClr val="black"/>
              </a:solidFill>
              <a:latin typeface="Arial" charset="0"/>
              <a:cs typeface="Arial" charset="0"/>
            </a:endParaRPr>
          </a:p>
        </p:txBody>
      </p:sp>
      <p:pic>
        <p:nvPicPr>
          <p:cNvPr id="20" name="Content Placeholder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788" y="1619464"/>
            <a:ext cx="1196030" cy="1196031"/>
          </a:xfrm>
          <a:prstGeom prst="rect">
            <a:avLst/>
          </a:prstGeom>
          <a:ln>
            <a:noFill/>
          </a:ln>
          <a:effectLst>
            <a:outerShdw blurRad="292100" dist="139700" dir="2700000" algn="tl" rotWithShape="0">
              <a:srgbClr val="333333">
                <a:alpha val="65000"/>
              </a:srgbClr>
            </a:outerShdw>
          </a:effectLst>
        </p:spPr>
      </p:pic>
      <p:pic>
        <p:nvPicPr>
          <p:cNvPr id="21" name="Picture 7" descr="C:\Users\Craig.French\Desktop\SOCOM+logo.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751240" y="1587732"/>
            <a:ext cx="1083950" cy="12594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7464869" y="1627762"/>
            <a:ext cx="1389066" cy="1179435"/>
            <a:chOff x="7451422" y="1651183"/>
            <a:chExt cx="1389066" cy="1126687"/>
          </a:xfrm>
        </p:grpSpPr>
        <p:sp>
          <p:nvSpPr>
            <p:cNvPr id="23" name="Oval 22"/>
            <p:cNvSpPr/>
            <p:nvPr/>
          </p:nvSpPr>
          <p:spPr>
            <a:xfrm>
              <a:off x="7771942" y="1752600"/>
              <a:ext cx="6858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24" name="Picture 9" descr="C:\Users\Craig.French\Desktop\SOFIC_logo.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85"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451422" y="1651183"/>
              <a:ext cx="1389066" cy="11266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25" name="Group 24"/>
          <p:cNvGrpSpPr/>
          <p:nvPr/>
        </p:nvGrpSpPr>
        <p:grpSpPr>
          <a:xfrm>
            <a:off x="3267716" y="1583459"/>
            <a:ext cx="1167830" cy="1268040"/>
            <a:chOff x="1929921" y="1627559"/>
            <a:chExt cx="996243" cy="1164482"/>
          </a:xfrm>
        </p:grpSpPr>
        <p:pic>
          <p:nvPicPr>
            <p:cNvPr id="26"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29921" y="1627559"/>
              <a:ext cx="996243" cy="11644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p:cNvSpPr txBox="1"/>
            <p:nvPr/>
          </p:nvSpPr>
          <p:spPr>
            <a:xfrm>
              <a:off x="2123381" y="2019863"/>
              <a:ext cx="609600" cy="400110"/>
            </a:xfrm>
            <a:prstGeom prst="rect">
              <a:avLst/>
            </a:prstGeom>
            <a:noFill/>
          </p:spPr>
          <p:txBody>
            <a:bodyPr wrap="square" rtlCol="0">
              <a:spAutoFit/>
            </a:bodyPr>
            <a:lstStyle/>
            <a:p>
              <a:pPr algn="ctr" fontAlgn="base">
                <a:spcBef>
                  <a:spcPct val="0"/>
                </a:spcBef>
                <a:spcAft>
                  <a:spcPct val="0"/>
                </a:spcAft>
              </a:pPr>
              <a:r>
                <a:rPr lang="en-US" sz="2000" b="1" dirty="0" smtClean="0">
                  <a:solidFill>
                    <a:prstClr val="black"/>
                  </a:solidFill>
                  <a:latin typeface="Times New Roman" panose="02020603050405020304" pitchFamily="18" charset="0"/>
                  <a:cs typeface="Times New Roman" panose="02020603050405020304" pitchFamily="18" charset="0"/>
                </a:rPr>
                <a:t>TE</a:t>
              </a:r>
              <a:endParaRPr lang="en-US" sz="2000" b="1" dirty="0">
                <a:solidFill>
                  <a:prstClr val="black"/>
                </a:solidFill>
                <a:latin typeface="Times New Roman" panose="02020603050405020304" pitchFamily="18" charset="0"/>
                <a:cs typeface="Times New Roman" panose="02020603050405020304" pitchFamily="18" charset="0"/>
              </a:endParaRPr>
            </a:p>
          </p:txBody>
        </p:sp>
      </p:grpSp>
      <p:grpSp>
        <p:nvGrpSpPr>
          <p:cNvPr id="28" name="Group 27"/>
          <p:cNvGrpSpPr/>
          <p:nvPr/>
        </p:nvGrpSpPr>
        <p:grpSpPr>
          <a:xfrm>
            <a:off x="6101675" y="1528171"/>
            <a:ext cx="1253335" cy="1378617"/>
            <a:chOff x="5199473" y="3131886"/>
            <a:chExt cx="3665039" cy="3606379"/>
          </a:xfrm>
        </p:grpSpPr>
        <p:cxnSp>
          <p:nvCxnSpPr>
            <p:cNvPr id="29" name="Straight Connector 28"/>
            <p:cNvCxnSpPr/>
            <p:nvPr/>
          </p:nvCxnSpPr>
          <p:spPr>
            <a:xfrm>
              <a:off x="6454594" y="3470620"/>
              <a:ext cx="510450" cy="13919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6965044" y="3382741"/>
              <a:ext cx="32834" cy="14798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6965044" y="3535141"/>
              <a:ext cx="522571" cy="13274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6965044" y="3806090"/>
              <a:ext cx="998930" cy="10564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981462" y="4179943"/>
              <a:ext cx="1415823" cy="6826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6965044" y="4725231"/>
              <a:ext cx="1570979" cy="1448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6965044" y="4870097"/>
              <a:ext cx="1495553" cy="3984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6965044" y="4862563"/>
              <a:ext cx="1236683" cy="8683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6965044" y="4862563"/>
              <a:ext cx="888677" cy="12762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6965044" y="4870097"/>
              <a:ext cx="399583" cy="147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6829175" y="4862563"/>
              <a:ext cx="135869" cy="15561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274353" y="4870097"/>
              <a:ext cx="723525" cy="13652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5813140" y="4870097"/>
              <a:ext cx="1151904" cy="9681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5495620" y="4862563"/>
              <a:ext cx="1485842" cy="4533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5446678" y="4724932"/>
              <a:ext cx="1518366" cy="1450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611141" y="4179943"/>
              <a:ext cx="1386737" cy="6826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965905" y="3776745"/>
              <a:ext cx="999139" cy="1085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5199473" y="3131886"/>
              <a:ext cx="3665039" cy="3606379"/>
              <a:chOff x="1548720" y="1170800"/>
              <a:chExt cx="6115695" cy="5769116"/>
            </a:xfrm>
          </p:grpSpPr>
          <p:pic>
            <p:nvPicPr>
              <p:cNvPr id="48" name="Picture 47" descr="140px-US-DefenseIntelligenceAgency-Seal_svg.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548720" y="3306689"/>
                <a:ext cx="825001" cy="825001"/>
              </a:xfrm>
              <a:prstGeom prst="rect">
                <a:avLst/>
              </a:prstGeom>
              <a:ln>
                <a:noFill/>
              </a:ln>
              <a:effectLst>
                <a:outerShdw blurRad="292100" dist="139700" dir="2700000" algn="tl" rotWithShape="0">
                  <a:srgbClr val="333333">
                    <a:alpha val="65000"/>
                  </a:srgbClr>
                </a:outerShdw>
              </a:effectLst>
            </p:spPr>
          </p:pic>
          <p:pic>
            <p:nvPicPr>
              <p:cNvPr id="49" name="Picture 48" descr="150px-US-DefenseThreatReductionAgency-Seal_svg.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749120" y="5897489"/>
                <a:ext cx="825001" cy="825001"/>
              </a:xfrm>
              <a:prstGeom prst="rect">
                <a:avLst/>
              </a:prstGeom>
              <a:ln>
                <a:noFill/>
              </a:ln>
              <a:effectLst>
                <a:outerShdw blurRad="292100" dist="139700" dir="2700000" algn="tl" rotWithShape="0">
                  <a:srgbClr val="333333">
                    <a:alpha val="65000"/>
                  </a:srgbClr>
                </a:outerShdw>
              </a:effectLst>
            </p:spPr>
          </p:pic>
          <p:pic>
            <p:nvPicPr>
              <p:cNvPr id="50" name="Picture 49" descr="140px-US-NationalGeospatialIntelligenceAgency-2008Seal_svg.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577920" y="4176242"/>
                <a:ext cx="825001" cy="825001"/>
              </a:xfrm>
              <a:prstGeom prst="rect">
                <a:avLst/>
              </a:prstGeom>
              <a:ln>
                <a:noFill/>
              </a:ln>
              <a:effectLst>
                <a:outerShdw blurRad="292100" dist="139700" dir="2700000" algn="tl" rotWithShape="0">
                  <a:srgbClr val="333333">
                    <a:alpha val="65000"/>
                  </a:srgbClr>
                </a:outerShdw>
              </a:effectLst>
            </p:spPr>
          </p:pic>
          <p:pic>
            <p:nvPicPr>
              <p:cNvPr id="51" name="Picture 50" descr="C:\Documents and Settings\timothy.lawn1\Desktop\Doj.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604606" y="4226355"/>
                <a:ext cx="876564" cy="876564"/>
              </a:xfrm>
              <a:prstGeom prst="rect">
                <a:avLst/>
              </a:prstGeom>
              <a:ln>
                <a:noFill/>
              </a:ln>
              <a:effectLst>
                <a:outerShdw blurRad="292100" dist="139700" dir="2700000" algn="tl" rotWithShape="0">
                  <a:srgbClr val="333333">
                    <a:alpha val="65000"/>
                  </a:srgbClr>
                </a:outerShdw>
              </a:effectLst>
            </p:spPr>
          </p:pic>
          <p:pic>
            <p:nvPicPr>
              <p:cNvPr id="52" name="Picture 51" descr="C:\Documents and Settings\timothy.lawn1\Desktop\CIA copy.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148353" y="1170800"/>
                <a:ext cx="802583" cy="802583"/>
              </a:xfrm>
              <a:prstGeom prst="rect">
                <a:avLst/>
              </a:prstGeom>
              <a:ln>
                <a:noFill/>
              </a:ln>
              <a:effectLst>
                <a:outerShdw blurRad="292100" dist="139700" dir="2700000" algn="tl" rotWithShape="0">
                  <a:srgbClr val="333333">
                    <a:alpha val="65000"/>
                  </a:srgbClr>
                </a:outerShdw>
              </a:effectLst>
            </p:spPr>
          </p:pic>
          <p:pic>
            <p:nvPicPr>
              <p:cNvPr id="53" name="Picture 52" descr="C:\Documents and Settings\timothy.lawn1\Desktop\Logos\Humint II copy.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756994" y="5917631"/>
                <a:ext cx="1022285" cy="1022285"/>
              </a:xfrm>
              <a:prstGeom prst="rect">
                <a:avLst/>
              </a:prstGeom>
              <a:ln>
                <a:noFill/>
              </a:ln>
              <a:effectLst>
                <a:outerShdw blurRad="292100" dist="139700" dir="2700000" algn="tl" rotWithShape="0">
                  <a:srgbClr val="333333">
                    <a:alpha val="65000"/>
                  </a:srgbClr>
                </a:outerShdw>
              </a:effectLst>
            </p:spPr>
          </p:pic>
          <p:pic>
            <p:nvPicPr>
              <p:cNvPr id="54" name="Picture 53" descr="C:\Documents and Settings\timothy.lawn1\Desktop\Logos\gI_dealogo_bmp copy.pn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2382625" y="1712670"/>
                <a:ext cx="890015" cy="885532"/>
              </a:xfrm>
              <a:prstGeom prst="rect">
                <a:avLst/>
              </a:prstGeom>
              <a:ln>
                <a:noFill/>
              </a:ln>
              <a:effectLst>
                <a:outerShdw blurRad="292100" dist="139700" dir="2700000" algn="tl" rotWithShape="0">
                  <a:srgbClr val="333333">
                    <a:alpha val="65000"/>
                  </a:srgbClr>
                </a:outerShdw>
              </a:effectLst>
            </p:spPr>
          </p:pic>
          <p:pic>
            <p:nvPicPr>
              <p:cNvPr id="55" name="Picture 54" descr="C:\Documents and Settings\timothy.lawn1\Desktop\Logos\DOE - ENERGY copy.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3204806" y="1330296"/>
                <a:ext cx="876564" cy="872081"/>
              </a:xfrm>
              <a:prstGeom prst="rect">
                <a:avLst/>
              </a:prstGeom>
              <a:ln>
                <a:noFill/>
              </a:ln>
              <a:effectLst>
                <a:outerShdw blurRad="292100" dist="139700" dir="2700000" algn="tl" rotWithShape="0">
                  <a:srgbClr val="333333">
                    <a:alpha val="65000"/>
                  </a:srgbClr>
                </a:outerShdw>
              </a:effectLst>
            </p:spPr>
          </p:pic>
          <p:pic>
            <p:nvPicPr>
              <p:cNvPr id="56" name="Picture 55" descr="C:\Documents and Settings\timothy.lawn1\Desktop\Logos\COAST GUARD.pn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4755943" y="1334645"/>
                <a:ext cx="1221810" cy="914675"/>
              </a:xfrm>
              <a:prstGeom prst="rect">
                <a:avLst/>
              </a:prstGeom>
              <a:ln>
                <a:noFill/>
              </a:ln>
              <a:effectLst>
                <a:outerShdw blurRad="292100" dist="139700" dir="2700000" algn="tl" rotWithShape="0">
                  <a:srgbClr val="333333">
                    <a:alpha val="65000"/>
                  </a:srgbClr>
                </a:outerShdw>
              </a:effectLst>
            </p:spPr>
          </p:pic>
          <p:pic>
            <p:nvPicPr>
              <p:cNvPr id="57" name="Picture 56" descr="C:\Documents and Settings\timothy.lawn1\Desktop\Logos\NATIONAL SECURITY AGENCY copy.png"/>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6568149" y="3171535"/>
                <a:ext cx="1096266" cy="1096266"/>
              </a:xfrm>
              <a:prstGeom prst="rect">
                <a:avLst/>
              </a:prstGeom>
              <a:ln>
                <a:noFill/>
              </a:ln>
              <a:effectLst>
                <a:outerShdw blurRad="292100" dist="139700" dir="2700000" algn="tl" rotWithShape="0">
                  <a:srgbClr val="333333">
                    <a:alpha val="65000"/>
                  </a:srgbClr>
                </a:outerShdw>
              </a:effectLst>
            </p:spPr>
          </p:pic>
          <p:pic>
            <p:nvPicPr>
              <p:cNvPr id="58" name="Picture 57" descr="C:\Documents and Settings\timothy.lawn1\Desktop\Logos\200px-DSCA copy.png"/>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5559715" y="5588570"/>
                <a:ext cx="784648" cy="784648"/>
              </a:xfrm>
              <a:prstGeom prst="rect">
                <a:avLst/>
              </a:prstGeom>
              <a:ln>
                <a:noFill/>
              </a:ln>
              <a:effectLst>
                <a:outerShdw blurRad="292100" dist="139700" dir="2700000" algn="tl" rotWithShape="0">
                  <a:srgbClr val="333333">
                    <a:alpha val="65000"/>
                  </a:srgbClr>
                </a:outerShdw>
              </a:effectLst>
            </p:spPr>
          </p:pic>
          <p:pic>
            <p:nvPicPr>
              <p:cNvPr id="59" name="Picture 58" descr="C:\Documents and Settings\timothy.lawn1\Desktop\Logos\COUNTERTERRORISM.png"/>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6135866" y="4905924"/>
                <a:ext cx="845179" cy="845179"/>
              </a:xfrm>
              <a:prstGeom prst="rect">
                <a:avLst/>
              </a:prstGeom>
              <a:ln>
                <a:noFill/>
              </a:ln>
              <a:effectLst>
                <a:outerShdw blurRad="292100" dist="139700" dir="2700000" algn="tl" rotWithShape="0">
                  <a:srgbClr val="333333">
                    <a:alpha val="65000"/>
                  </a:srgbClr>
                </a:outerShdw>
              </a:effectLst>
            </p:spPr>
          </p:pic>
          <p:pic>
            <p:nvPicPr>
              <p:cNvPr id="60" name="Picture 59" descr="C:\Documents and Settings\timothy.lawn1\Desktop\dept of treasury.png"/>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6203251" y="2336231"/>
                <a:ext cx="1363047" cy="1022285"/>
              </a:xfrm>
              <a:prstGeom prst="rect">
                <a:avLst/>
              </a:prstGeom>
              <a:ln>
                <a:noFill/>
              </a:ln>
              <a:effectLst>
                <a:outerShdw blurRad="292100" dist="139700" dir="2700000" algn="tl" rotWithShape="0">
                  <a:srgbClr val="333333">
                    <a:alpha val="65000"/>
                  </a:srgbClr>
                </a:outerShdw>
              </a:effectLst>
            </p:spPr>
          </p:pic>
          <p:pic>
            <p:nvPicPr>
              <p:cNvPr id="61" name="Picture 60" descr="C:\Documents and Settings\timothy.lawn1\Desktop\Agency for Int'l Develop# [Converted].png"/>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5704390" y="1791845"/>
                <a:ext cx="914675" cy="914675"/>
              </a:xfrm>
              <a:prstGeom prst="rect">
                <a:avLst/>
              </a:prstGeom>
              <a:ln>
                <a:noFill/>
              </a:ln>
              <a:effectLst>
                <a:outerShdw blurRad="292100" dist="139700" dir="2700000" algn="tl" rotWithShape="0">
                  <a:srgbClr val="333333">
                    <a:alpha val="65000"/>
                  </a:srgbClr>
                </a:outerShdw>
              </a:effectLst>
            </p:spPr>
          </p:pic>
          <p:pic>
            <p:nvPicPr>
              <p:cNvPr id="62" name="Picture 61" descr="C:\Documents and Settings\timothy.lawn1\Desktop\Logos\dhs_270x269.png"/>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1797371" y="2397555"/>
                <a:ext cx="876565" cy="876565"/>
              </a:xfrm>
              <a:prstGeom prst="rect">
                <a:avLst/>
              </a:prstGeom>
              <a:ln>
                <a:noFill/>
              </a:ln>
              <a:effectLst>
                <a:outerShdw blurRad="292100" dist="139700" dir="2700000" algn="tl" rotWithShape="0">
                  <a:srgbClr val="333333">
                    <a:alpha val="65000"/>
                  </a:srgbClr>
                </a:outerShdw>
              </a:effectLst>
            </p:spPr>
          </p:pic>
          <p:pic>
            <p:nvPicPr>
              <p:cNvPr id="63" name="Picture 62" descr="C:\Documents and Settings\timothy.lawn1\Desktop\Logos\US-FBI-Seal.png"/>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2151253" y="5064096"/>
                <a:ext cx="842937" cy="872081"/>
              </a:xfrm>
              <a:prstGeom prst="rect">
                <a:avLst/>
              </a:prstGeom>
              <a:ln>
                <a:noFill/>
              </a:ln>
              <a:effectLst>
                <a:outerShdw blurRad="292100" dist="139700" dir="2700000" algn="tl" rotWithShape="0">
                  <a:srgbClr val="333333">
                    <a:alpha val="65000"/>
                  </a:srgbClr>
                </a:outerShdw>
              </a:effectLst>
            </p:spPr>
          </p:pic>
          <p:pic>
            <p:nvPicPr>
              <p:cNvPr id="64" name="Picture 63" descr="C:\Documents and Settings\timothy.lawn1\Desktop\DEPARTMENT OF STATE copy.png"/>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2884990" y="5678045"/>
                <a:ext cx="914675" cy="914675"/>
              </a:xfrm>
              <a:prstGeom prst="rect">
                <a:avLst/>
              </a:prstGeom>
              <a:ln>
                <a:noFill/>
              </a:ln>
              <a:effectLst>
                <a:outerShdw blurRad="292100" dist="139700" dir="2700000" algn="tl" rotWithShape="0">
                  <a:srgbClr val="333333">
                    <a:alpha val="65000"/>
                  </a:srgbClr>
                </a:outerShdw>
              </a:effectLst>
            </p:spPr>
          </p:pic>
        </p:grpSp>
        <p:pic>
          <p:nvPicPr>
            <p:cNvPr id="47" name="Picture 46" descr="U:\WORKING FOLDER FOR ALL\STAFFDEL BRIEFING - COL Stu Bradin\STAFF DEL - ART\SOCOM LOGO.png"/>
            <p:cNvPicPr>
              <a:picLocks noChangeAspect="1" noChangeArrowheads="1"/>
            </p:cNvPicPr>
            <p:nvPr/>
          </p:nvPicPr>
          <p:blipFill>
            <a:blip r:embed="rId26" cstate="print"/>
            <a:srcRect/>
            <a:stretch>
              <a:fillRect/>
            </a:stretch>
          </p:blipFill>
          <p:spPr bwMode="auto">
            <a:xfrm>
              <a:off x="6203382" y="4000033"/>
              <a:ext cx="1523325" cy="1725060"/>
            </a:xfrm>
            <a:prstGeom prst="rect">
              <a:avLst/>
            </a:prstGeom>
            <a:ln>
              <a:noFill/>
            </a:ln>
            <a:effectLst>
              <a:outerShdw blurRad="292100" dist="139700" dir="2700000" algn="tl" rotWithShape="0">
                <a:srgbClr val="333333">
                  <a:alpha val="65000"/>
                </a:srgbClr>
              </a:outerShdw>
            </a:effectLst>
          </p:spPr>
        </p:pic>
      </p:grpSp>
      <p:pic>
        <p:nvPicPr>
          <p:cNvPr id="65" name="Picture 64"/>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801906" y="1432441"/>
            <a:ext cx="1282638" cy="1996559"/>
          </a:xfrm>
          <a:prstGeom prst="rect">
            <a:avLst/>
          </a:prstGeom>
          <a:ln>
            <a:noFill/>
          </a:ln>
          <a:effectLst>
            <a:outerShdw blurRad="292100" dist="139700" dir="2700000" algn="tl" rotWithShape="0">
              <a:srgbClr val="333333">
                <a:alpha val="65000"/>
              </a:srgbClr>
            </a:outerShdw>
          </a:effectLst>
        </p:spPr>
      </p:pic>
      <p:sp>
        <p:nvSpPr>
          <p:cNvPr id="66" name="TextBox 65"/>
          <p:cNvSpPr txBox="1"/>
          <p:nvPr/>
        </p:nvSpPr>
        <p:spPr>
          <a:xfrm>
            <a:off x="6046473" y="5133201"/>
            <a:ext cx="1271502" cy="646331"/>
          </a:xfrm>
          <a:prstGeom prst="rect">
            <a:avLst/>
          </a:prstGeom>
          <a:noFill/>
        </p:spPr>
        <p:txBody>
          <a:bodyPr wrap="none" rtlCol="0">
            <a:spAutoFit/>
          </a:bodyPr>
          <a:lstStyle/>
          <a:p>
            <a:pPr algn="ctr" fontAlgn="base">
              <a:spcBef>
                <a:spcPct val="0"/>
              </a:spcBef>
              <a:spcAft>
                <a:spcPct val="0"/>
              </a:spcAft>
            </a:pPr>
            <a:r>
              <a:rPr lang="en-US" sz="1200" b="1" dirty="0" smtClean="0">
                <a:solidFill>
                  <a:prstClr val="white"/>
                </a:solidFill>
                <a:latin typeface="Arial" charset="0"/>
                <a:cs typeface="Arial" charset="0"/>
              </a:rPr>
              <a:t>Service and </a:t>
            </a:r>
          </a:p>
          <a:p>
            <a:pPr algn="ctr" fontAlgn="base">
              <a:spcBef>
                <a:spcPct val="0"/>
              </a:spcBef>
              <a:spcAft>
                <a:spcPct val="0"/>
              </a:spcAft>
            </a:pPr>
            <a:r>
              <a:rPr lang="en-US" sz="1200" b="1" dirty="0" smtClean="0">
                <a:solidFill>
                  <a:prstClr val="white"/>
                </a:solidFill>
                <a:latin typeface="Arial" charset="0"/>
                <a:cs typeface="Arial" charset="0"/>
              </a:rPr>
              <a:t>Other COCOM </a:t>
            </a:r>
          </a:p>
          <a:p>
            <a:pPr algn="ctr" fontAlgn="base">
              <a:spcBef>
                <a:spcPct val="0"/>
              </a:spcBef>
              <a:spcAft>
                <a:spcPct val="0"/>
              </a:spcAft>
            </a:pPr>
            <a:r>
              <a:rPr lang="en-US" sz="1200" b="1" dirty="0" smtClean="0">
                <a:solidFill>
                  <a:prstClr val="white"/>
                </a:solidFill>
                <a:latin typeface="Arial" charset="0"/>
                <a:cs typeface="Arial" charset="0"/>
              </a:rPr>
              <a:t>Exercises</a:t>
            </a:r>
            <a:endParaRPr lang="en-US" sz="1200" b="1" dirty="0">
              <a:solidFill>
                <a:prstClr val="white"/>
              </a:solidFill>
              <a:latin typeface="Arial" charset="0"/>
              <a:cs typeface="Arial" charset="0"/>
            </a:endParaRPr>
          </a:p>
        </p:txBody>
      </p:sp>
    </p:spTree>
    <p:extLst>
      <p:ext uri="{BB962C8B-B14F-4D97-AF65-F5344CB8AC3E}">
        <p14:creationId xmlns:p14="http://schemas.microsoft.com/office/powerpoint/2010/main" val="42589522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ChangeArrowheads="1"/>
          </p:cNvSpPr>
          <p:nvPr/>
        </p:nvSpPr>
        <p:spPr bwMode="auto">
          <a:xfrm>
            <a:off x="0" y="-42863"/>
            <a:ext cx="91440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altLang="en-US" sz="3400" b="1" dirty="0" smtClean="0">
                <a:solidFill>
                  <a:prstClr val="white"/>
                </a:solidFill>
              </a:rPr>
              <a:t>PEO TECHNOLOGY INSERTION</a:t>
            </a:r>
          </a:p>
          <a:p>
            <a:pPr algn="ctr" eaLnBrk="1" fontAlgn="base" hangingPunct="1">
              <a:spcBef>
                <a:spcPct val="0"/>
              </a:spcBef>
              <a:spcAft>
                <a:spcPct val="0"/>
              </a:spcAft>
            </a:pPr>
            <a:r>
              <a:rPr lang="en-US" altLang="en-US" sz="3400" b="1" dirty="0" smtClean="0">
                <a:solidFill>
                  <a:prstClr val="white"/>
                </a:solidFill>
              </a:rPr>
              <a:t>ROADMAPS</a:t>
            </a:r>
            <a:endParaRPr lang="en-US" altLang="en-US" sz="3400" b="1" dirty="0">
              <a:solidFill>
                <a:prstClr val="white"/>
              </a:solidFill>
            </a:endParaRPr>
          </a:p>
        </p:txBody>
      </p:sp>
      <p:sp>
        <p:nvSpPr>
          <p:cNvPr id="3" name="TextBox 2"/>
          <p:cNvSpPr txBox="1"/>
          <p:nvPr/>
        </p:nvSpPr>
        <p:spPr>
          <a:xfrm>
            <a:off x="815340" y="1524262"/>
            <a:ext cx="8458200" cy="4524315"/>
          </a:xfrm>
          <a:prstGeom prst="rect">
            <a:avLst/>
          </a:prstGeom>
          <a:noFill/>
        </p:spPr>
        <p:txBody>
          <a:bodyPr wrap="square" rtlCol="0">
            <a:spAutoFit/>
          </a:bodyPr>
          <a:lstStyle/>
          <a:p>
            <a:pPr marL="742950" lvl="1" indent="-285750" fontAlgn="base">
              <a:spcBef>
                <a:spcPct val="0"/>
              </a:spcBef>
              <a:spcAft>
                <a:spcPct val="0"/>
              </a:spcAft>
              <a:buFont typeface="Wingdings" panose="05000000000000000000" pitchFamily="2" charset="2"/>
              <a:buChar char="Ø"/>
            </a:pPr>
            <a:r>
              <a:rPr lang="en-US" sz="1600" dirty="0" smtClean="0">
                <a:solidFill>
                  <a:prstClr val="black"/>
                </a:solidFill>
                <a:latin typeface="Arial" panose="020B0604020202020204" pitchFamily="34" charset="0"/>
                <a:cs typeface="Arial" panose="020B0604020202020204" pitchFamily="34" charset="0"/>
              </a:rPr>
              <a:t>Stabilized Rapid Adaption of Network </a:t>
            </a:r>
          </a:p>
          <a:p>
            <a:pPr marL="742950" lvl="1" indent="-285750" fontAlgn="base">
              <a:spcBef>
                <a:spcPct val="0"/>
              </a:spcBef>
              <a:spcAft>
                <a:spcPct val="0"/>
              </a:spcAft>
              <a:buFont typeface="Wingdings" panose="05000000000000000000" pitchFamily="2" charset="2"/>
              <a:buChar char="Ø"/>
            </a:pPr>
            <a:r>
              <a:rPr lang="en-US" sz="1600" dirty="0" smtClean="0">
                <a:solidFill>
                  <a:prstClr val="black"/>
                </a:solidFill>
                <a:latin typeface="Arial" panose="020B0604020202020204" pitchFamily="34" charset="0"/>
                <a:cs typeface="Arial" panose="020B0604020202020204" pitchFamily="34" charset="0"/>
              </a:rPr>
              <a:t>Security and Network Management/Monitoring of Mobile Ad-hoc Network</a:t>
            </a:r>
          </a:p>
          <a:p>
            <a:pPr marL="742950" lvl="1" indent="-285750" fontAlgn="base">
              <a:spcBef>
                <a:spcPct val="0"/>
              </a:spcBef>
              <a:spcAft>
                <a:spcPct val="0"/>
              </a:spcAft>
              <a:buFont typeface="Wingdings" panose="05000000000000000000" pitchFamily="2" charset="2"/>
              <a:buChar char="Ø"/>
            </a:pPr>
            <a:r>
              <a:rPr lang="en-US" sz="1600" dirty="0" smtClean="0">
                <a:solidFill>
                  <a:prstClr val="black"/>
                </a:solidFill>
                <a:latin typeface="Arial" panose="020B0604020202020204" pitchFamily="34" charset="0"/>
                <a:cs typeface="Arial" panose="020B0604020202020204" pitchFamily="34" charset="0"/>
              </a:rPr>
              <a:t>Open Standard Airborne ISR Transport Modem </a:t>
            </a:r>
          </a:p>
          <a:p>
            <a:pPr marL="742950" lvl="1" indent="-285750" fontAlgn="base">
              <a:spcBef>
                <a:spcPct val="0"/>
              </a:spcBef>
              <a:spcAft>
                <a:spcPct val="0"/>
              </a:spcAft>
              <a:buFont typeface="Wingdings" panose="05000000000000000000" pitchFamily="2" charset="2"/>
              <a:buChar char="Ø"/>
            </a:pPr>
            <a:endParaRPr lang="en-US" sz="1600" dirty="0" smtClean="0">
              <a:solidFill>
                <a:prstClr val="black"/>
              </a:solidFill>
              <a:latin typeface="Arial" panose="020B0604020202020204" pitchFamily="34" charset="0"/>
              <a:cs typeface="Arial" panose="020B0604020202020204" pitchFamily="34" charset="0"/>
            </a:endParaRPr>
          </a:p>
          <a:p>
            <a:pPr marL="742950" lvl="1" indent="-285750" fontAlgn="base">
              <a:spcBef>
                <a:spcPct val="0"/>
              </a:spcBef>
              <a:spcAft>
                <a:spcPct val="0"/>
              </a:spcAft>
              <a:buFont typeface="Wingdings" panose="05000000000000000000" pitchFamily="2" charset="2"/>
              <a:buChar char="Ø"/>
            </a:pPr>
            <a:r>
              <a:rPr lang="en-US" sz="1600" dirty="0" smtClean="0">
                <a:solidFill>
                  <a:prstClr val="black"/>
                </a:solidFill>
                <a:latin typeface="Arial" panose="020B0604020202020204" pitchFamily="34" charset="0"/>
                <a:cs typeface="Arial" panose="020B0604020202020204" pitchFamily="34" charset="0"/>
              </a:rPr>
              <a:t>High definition, 3D &amp; multi-color EO/IR, multiple moving target tracking, FOPEN</a:t>
            </a:r>
          </a:p>
          <a:p>
            <a:pPr marL="742950" lvl="1" indent="-285750" fontAlgn="base">
              <a:spcBef>
                <a:spcPct val="0"/>
              </a:spcBef>
              <a:spcAft>
                <a:spcPct val="0"/>
              </a:spcAft>
              <a:buFont typeface="Wingdings" panose="05000000000000000000" pitchFamily="2" charset="2"/>
              <a:buChar char="Ø"/>
            </a:pPr>
            <a:r>
              <a:rPr lang="en-US" sz="1600" dirty="0" smtClean="0">
                <a:solidFill>
                  <a:prstClr val="black"/>
                </a:solidFill>
                <a:latin typeface="Arial" panose="020B0604020202020204" pitchFamily="34" charset="0"/>
                <a:cs typeface="Arial" panose="020B0604020202020204" pitchFamily="34" charset="0"/>
              </a:rPr>
              <a:t>Crew workload reduction, machine intelligent processing/Tactical Flight </a:t>
            </a:r>
            <a:r>
              <a:rPr lang="en-US" sz="1600" dirty="0" err="1" smtClean="0">
                <a:solidFill>
                  <a:prstClr val="black"/>
                </a:solidFill>
                <a:latin typeface="Arial" panose="020B0604020202020204" pitchFamily="34" charset="0"/>
                <a:cs typeface="Arial" panose="020B0604020202020204" pitchFamily="34" charset="0"/>
              </a:rPr>
              <a:t>Mgmt</a:t>
            </a:r>
            <a:endParaRPr lang="en-US" sz="1600" dirty="0" smtClean="0">
              <a:solidFill>
                <a:prstClr val="black"/>
              </a:solidFill>
              <a:latin typeface="Arial" panose="020B0604020202020204" pitchFamily="34" charset="0"/>
              <a:cs typeface="Arial" panose="020B0604020202020204" pitchFamily="34" charset="0"/>
            </a:endParaRPr>
          </a:p>
          <a:p>
            <a:pPr marL="742950" lvl="1" indent="-285750" fontAlgn="base">
              <a:spcBef>
                <a:spcPct val="0"/>
              </a:spcBef>
              <a:spcAft>
                <a:spcPct val="0"/>
              </a:spcAft>
              <a:buFont typeface="Wingdings" panose="05000000000000000000" pitchFamily="2" charset="2"/>
              <a:buChar char="Ø"/>
            </a:pPr>
            <a:r>
              <a:rPr lang="en-US" sz="1600" dirty="0" smtClean="0">
                <a:solidFill>
                  <a:prstClr val="black"/>
                </a:solidFill>
                <a:latin typeface="Arial" panose="020B0604020202020204" pitchFamily="34" charset="0"/>
                <a:cs typeface="Arial" panose="020B0604020202020204" pitchFamily="34" charset="0"/>
              </a:rPr>
              <a:t>Situational awareness with full spectrum threat reduction and counter measures</a:t>
            </a:r>
          </a:p>
          <a:p>
            <a:pPr marL="742950" lvl="1" indent="-285750" fontAlgn="base">
              <a:spcBef>
                <a:spcPct val="0"/>
              </a:spcBef>
              <a:spcAft>
                <a:spcPct val="0"/>
              </a:spcAft>
              <a:buFont typeface="Wingdings" panose="05000000000000000000" pitchFamily="2" charset="2"/>
              <a:buChar char="Ø"/>
            </a:pPr>
            <a:r>
              <a:rPr lang="en-US" sz="1600" dirty="0" smtClean="0">
                <a:solidFill>
                  <a:prstClr val="black"/>
                </a:solidFill>
                <a:latin typeface="Arial" panose="020B0604020202020204" pitchFamily="34" charset="0"/>
                <a:cs typeface="Arial" panose="020B0604020202020204" pitchFamily="34" charset="0"/>
              </a:rPr>
              <a:t>105 mm cannon precision guided ammunition and fuses, loitering munitions</a:t>
            </a:r>
          </a:p>
          <a:p>
            <a:pPr marL="742950" lvl="1" indent="-285750" fontAlgn="base">
              <a:spcBef>
                <a:spcPct val="0"/>
              </a:spcBef>
              <a:spcAft>
                <a:spcPct val="0"/>
              </a:spcAft>
              <a:buFont typeface="Wingdings" panose="05000000000000000000" pitchFamily="2" charset="2"/>
              <a:buChar char="Ø"/>
            </a:pPr>
            <a:r>
              <a:rPr lang="en-US" sz="1600" dirty="0" smtClean="0">
                <a:solidFill>
                  <a:prstClr val="black"/>
                </a:solidFill>
                <a:latin typeface="Arial" panose="020B0604020202020204" pitchFamily="34" charset="0"/>
                <a:cs typeface="Arial" panose="020B0604020202020204" pitchFamily="34" charset="0"/>
              </a:rPr>
              <a:t>High energy laser, power management, aiming and focus turret</a:t>
            </a:r>
          </a:p>
          <a:p>
            <a:pPr marL="742950" lvl="1" indent="-285750" fontAlgn="base">
              <a:spcBef>
                <a:spcPct val="0"/>
              </a:spcBef>
              <a:spcAft>
                <a:spcPct val="0"/>
              </a:spcAft>
              <a:buFont typeface="Wingdings" panose="05000000000000000000" pitchFamily="2" charset="2"/>
              <a:buChar char="Ø"/>
            </a:pPr>
            <a:r>
              <a:rPr lang="en-US" sz="1600" dirty="0" smtClean="0">
                <a:solidFill>
                  <a:prstClr val="black"/>
                </a:solidFill>
                <a:latin typeface="Arial" panose="020B0604020202020204" pitchFamily="34" charset="0"/>
                <a:cs typeface="Arial" panose="020B0604020202020204" pitchFamily="34" charset="0"/>
              </a:rPr>
              <a:t>Multispectral sensor</a:t>
            </a:r>
          </a:p>
          <a:p>
            <a:pPr marL="742950" lvl="1" indent="-285750" fontAlgn="base">
              <a:spcBef>
                <a:spcPct val="0"/>
              </a:spcBef>
              <a:spcAft>
                <a:spcPct val="0"/>
              </a:spcAft>
              <a:buFont typeface="Wingdings" panose="05000000000000000000" pitchFamily="2" charset="2"/>
              <a:buChar char="Ø"/>
            </a:pPr>
            <a:r>
              <a:rPr lang="en-US" sz="1600" dirty="0" smtClean="0">
                <a:solidFill>
                  <a:prstClr val="black"/>
                </a:solidFill>
                <a:latin typeface="Arial" panose="020B0604020202020204" pitchFamily="34" charset="0"/>
                <a:cs typeface="Arial" panose="020B0604020202020204" pitchFamily="34" charset="0"/>
              </a:rPr>
              <a:t>Combat ID, IFF to ID friendly and hostile in all environments</a:t>
            </a:r>
          </a:p>
          <a:p>
            <a:pPr marL="742950" lvl="1" indent="-285750" fontAlgn="base">
              <a:spcBef>
                <a:spcPct val="0"/>
              </a:spcBef>
              <a:spcAft>
                <a:spcPct val="0"/>
              </a:spcAft>
              <a:buFont typeface="Wingdings" panose="05000000000000000000" pitchFamily="2" charset="2"/>
              <a:buChar char="Ø"/>
            </a:pPr>
            <a:endParaRPr lang="en-US" sz="1600" dirty="0" smtClean="0">
              <a:solidFill>
                <a:prstClr val="black"/>
              </a:solidFill>
              <a:latin typeface="Arial" panose="020B0604020202020204" pitchFamily="34" charset="0"/>
              <a:cs typeface="Arial" panose="020B0604020202020204" pitchFamily="34" charset="0"/>
            </a:endParaRPr>
          </a:p>
          <a:p>
            <a:pPr marL="742950" lvl="1" indent="-285750" fontAlgn="base">
              <a:spcBef>
                <a:spcPct val="0"/>
              </a:spcBef>
              <a:spcAft>
                <a:spcPct val="0"/>
              </a:spcAft>
              <a:buFont typeface="Wingdings" panose="05000000000000000000" pitchFamily="2" charset="2"/>
              <a:buChar char="Ø"/>
            </a:pPr>
            <a:r>
              <a:rPr lang="en-US" sz="1600" dirty="0" smtClean="0">
                <a:solidFill>
                  <a:prstClr val="black"/>
                </a:solidFill>
                <a:latin typeface="Arial" panose="020B0604020202020204" pitchFamily="34" charset="0"/>
                <a:cs typeface="Arial" panose="020B0604020202020204" pitchFamily="34" charset="0"/>
              </a:rPr>
              <a:t>Common Operating Tactical Picture</a:t>
            </a:r>
          </a:p>
          <a:p>
            <a:pPr marL="742950" lvl="1" indent="-285750" fontAlgn="base">
              <a:spcBef>
                <a:spcPct val="0"/>
              </a:spcBef>
              <a:spcAft>
                <a:spcPct val="0"/>
              </a:spcAft>
              <a:buFont typeface="Wingdings" panose="05000000000000000000" pitchFamily="2" charset="2"/>
              <a:buChar char="Ø"/>
            </a:pPr>
            <a:r>
              <a:rPr lang="en-US" sz="1600" dirty="0" smtClean="0">
                <a:solidFill>
                  <a:prstClr val="black"/>
                </a:solidFill>
                <a:latin typeface="Arial" panose="020B0604020202020204" pitchFamily="34" charset="0"/>
                <a:cs typeface="Arial" panose="020B0604020202020204" pitchFamily="34" charset="0"/>
              </a:rPr>
              <a:t>Low Probability of Intercept/ Detection Communications </a:t>
            </a:r>
          </a:p>
          <a:p>
            <a:pPr marL="742950" lvl="1" indent="-285750" fontAlgn="base">
              <a:spcBef>
                <a:spcPct val="0"/>
              </a:spcBef>
              <a:spcAft>
                <a:spcPct val="0"/>
              </a:spcAft>
              <a:buFont typeface="Wingdings" panose="05000000000000000000" pitchFamily="2" charset="2"/>
              <a:buChar char="Ø"/>
            </a:pPr>
            <a:r>
              <a:rPr lang="en-US" sz="1600" dirty="0" smtClean="0">
                <a:solidFill>
                  <a:prstClr val="black"/>
                </a:solidFill>
                <a:latin typeface="Arial" panose="020B0604020202020204" pitchFamily="34" charset="0"/>
                <a:cs typeface="Arial" panose="020B0604020202020204" pitchFamily="34" charset="0"/>
              </a:rPr>
              <a:t>Wireless Intercom </a:t>
            </a:r>
          </a:p>
          <a:p>
            <a:pPr marL="742950" lvl="1" indent="-285750" fontAlgn="base">
              <a:spcBef>
                <a:spcPct val="0"/>
              </a:spcBef>
              <a:spcAft>
                <a:spcPct val="0"/>
              </a:spcAft>
              <a:buFont typeface="Wingdings" panose="05000000000000000000" pitchFamily="2" charset="2"/>
              <a:buChar char="Ø"/>
            </a:pPr>
            <a:r>
              <a:rPr lang="en-US" sz="1600" dirty="0" smtClean="0">
                <a:solidFill>
                  <a:prstClr val="black"/>
                </a:solidFill>
                <a:latin typeface="Arial" panose="020B0604020202020204" pitchFamily="34" charset="0"/>
                <a:cs typeface="Arial" panose="020B0604020202020204" pitchFamily="34" charset="0"/>
              </a:rPr>
              <a:t>Surface System/Active Ride Control</a:t>
            </a:r>
          </a:p>
          <a:p>
            <a:pPr marL="742950" lvl="1" indent="-285750" fontAlgn="base">
              <a:spcBef>
                <a:spcPct val="0"/>
              </a:spcBef>
              <a:spcAft>
                <a:spcPct val="0"/>
              </a:spcAft>
              <a:buFont typeface="Wingdings" panose="05000000000000000000" pitchFamily="2" charset="2"/>
              <a:buChar char="Ø"/>
            </a:pPr>
            <a:r>
              <a:rPr lang="fr-FR" sz="1600" dirty="0" smtClean="0">
                <a:solidFill>
                  <a:prstClr val="black"/>
                </a:solidFill>
                <a:latin typeface="Arial" panose="020B0604020202020204" pitchFamily="34" charset="0"/>
                <a:cs typeface="Arial" panose="020B0604020202020204" pitchFamily="34" charset="0"/>
              </a:rPr>
              <a:t>Maritime Personnel Signature Management Technologies </a:t>
            </a:r>
          </a:p>
          <a:p>
            <a:pPr marL="742950" lvl="1" indent="-285750" fontAlgn="base">
              <a:spcBef>
                <a:spcPct val="0"/>
              </a:spcBef>
              <a:spcAft>
                <a:spcPct val="0"/>
              </a:spcAft>
              <a:buFont typeface="Wingdings" panose="05000000000000000000" pitchFamily="2" charset="2"/>
              <a:buChar char="Ø"/>
            </a:pPr>
            <a:r>
              <a:rPr lang="en-US" sz="1600" dirty="0" smtClean="0">
                <a:solidFill>
                  <a:prstClr val="black"/>
                </a:solidFill>
                <a:latin typeface="Arial" panose="020B0604020202020204" pitchFamily="34" charset="0"/>
                <a:cs typeface="Arial" panose="020B0604020202020204" pitchFamily="34" charset="0"/>
              </a:rPr>
              <a:t>Situational Awareness, High Visual/NIR Transmittance Window Films </a:t>
            </a:r>
          </a:p>
        </p:txBody>
      </p:sp>
      <p:sp>
        <p:nvSpPr>
          <p:cNvPr id="4" name="Left Brace 3"/>
          <p:cNvSpPr/>
          <p:nvPr/>
        </p:nvSpPr>
        <p:spPr>
          <a:xfrm>
            <a:off x="954679" y="1477594"/>
            <a:ext cx="426720" cy="852209"/>
          </a:xfrm>
          <a:prstGeom prst="leftBrace">
            <a:avLst/>
          </a:prstGeom>
          <a:ln w="38100">
            <a:solidFill>
              <a:srgbClr val="97885F"/>
            </a:solid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a:solidFill>
                <a:prstClr val="black"/>
              </a:solidFill>
            </a:endParaRPr>
          </a:p>
        </p:txBody>
      </p:sp>
      <p:sp>
        <p:nvSpPr>
          <p:cNvPr id="5" name="TextBox 4"/>
          <p:cNvSpPr txBox="1"/>
          <p:nvPr/>
        </p:nvSpPr>
        <p:spPr>
          <a:xfrm>
            <a:off x="152400" y="1696487"/>
            <a:ext cx="492443" cy="387286"/>
          </a:xfrm>
          <a:prstGeom prst="rect">
            <a:avLst/>
          </a:prstGeom>
          <a:noFill/>
        </p:spPr>
        <p:txBody>
          <a:bodyPr vert="vert270" wrap="none" rtlCol="0">
            <a:spAutoFit/>
          </a:bodyPr>
          <a:lstStyle/>
          <a:p>
            <a:pPr fontAlgn="base">
              <a:spcBef>
                <a:spcPct val="0"/>
              </a:spcBef>
              <a:spcAft>
                <a:spcPct val="0"/>
              </a:spcAft>
            </a:pPr>
            <a:r>
              <a:rPr lang="en-US" b="1" dirty="0" smtClean="0">
                <a:solidFill>
                  <a:srgbClr val="97885F"/>
                </a:solidFill>
                <a:latin typeface="Arial" charset="0"/>
                <a:cs typeface="Arial" charset="0"/>
              </a:rPr>
              <a:t>C4</a:t>
            </a:r>
            <a:endParaRPr lang="en-US" sz="2000" b="1" dirty="0">
              <a:solidFill>
                <a:srgbClr val="97885F"/>
              </a:solidFill>
              <a:latin typeface="Arial" charset="0"/>
              <a:cs typeface="Arial" charset="0"/>
            </a:endParaRPr>
          </a:p>
        </p:txBody>
      </p:sp>
      <p:sp>
        <p:nvSpPr>
          <p:cNvPr id="6" name="Left Brace 5"/>
          <p:cNvSpPr/>
          <p:nvPr/>
        </p:nvSpPr>
        <p:spPr>
          <a:xfrm>
            <a:off x="954940" y="4449341"/>
            <a:ext cx="426720" cy="1533527"/>
          </a:xfrm>
          <a:prstGeom prst="leftBrace">
            <a:avLst/>
          </a:prstGeom>
          <a:ln w="38100">
            <a:solidFill>
              <a:srgbClr val="97885F"/>
            </a:solid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a:solidFill>
                <a:prstClr val="black"/>
              </a:solidFill>
            </a:endParaRPr>
          </a:p>
        </p:txBody>
      </p:sp>
      <p:sp>
        <p:nvSpPr>
          <p:cNvPr id="7" name="TextBox 6"/>
          <p:cNvSpPr txBox="1"/>
          <p:nvPr/>
        </p:nvSpPr>
        <p:spPr>
          <a:xfrm>
            <a:off x="152398" y="4695448"/>
            <a:ext cx="492443" cy="1041311"/>
          </a:xfrm>
          <a:prstGeom prst="rect">
            <a:avLst/>
          </a:prstGeom>
          <a:noFill/>
        </p:spPr>
        <p:txBody>
          <a:bodyPr vert="vert270" wrap="none" rtlCol="0">
            <a:spAutoFit/>
          </a:bodyPr>
          <a:lstStyle/>
          <a:p>
            <a:pPr fontAlgn="base">
              <a:spcBef>
                <a:spcPct val="0"/>
              </a:spcBef>
              <a:spcAft>
                <a:spcPct val="0"/>
              </a:spcAft>
            </a:pPr>
            <a:r>
              <a:rPr lang="en-US" b="1" dirty="0">
                <a:solidFill>
                  <a:srgbClr val="97885F"/>
                </a:solidFill>
                <a:latin typeface="Arial" charset="0"/>
                <a:cs typeface="Arial" charset="0"/>
              </a:rPr>
              <a:t>Maritime</a:t>
            </a:r>
            <a:endParaRPr lang="en-US" sz="2000" b="1" dirty="0">
              <a:solidFill>
                <a:srgbClr val="97885F"/>
              </a:solidFill>
              <a:latin typeface="Arial" charset="0"/>
              <a:cs typeface="Arial" charset="0"/>
            </a:endParaRPr>
          </a:p>
        </p:txBody>
      </p:sp>
      <p:sp>
        <p:nvSpPr>
          <p:cNvPr id="8" name="TextBox 7"/>
          <p:cNvSpPr txBox="1"/>
          <p:nvPr/>
        </p:nvSpPr>
        <p:spPr>
          <a:xfrm>
            <a:off x="152400" y="3027225"/>
            <a:ext cx="769441" cy="718658"/>
          </a:xfrm>
          <a:prstGeom prst="rect">
            <a:avLst/>
          </a:prstGeom>
          <a:noFill/>
        </p:spPr>
        <p:txBody>
          <a:bodyPr vert="vert270" wrap="none" rtlCol="0">
            <a:spAutoFit/>
          </a:bodyPr>
          <a:lstStyle/>
          <a:p>
            <a:pPr algn="ctr" fontAlgn="base">
              <a:spcBef>
                <a:spcPct val="0"/>
              </a:spcBef>
              <a:spcAft>
                <a:spcPct val="0"/>
              </a:spcAft>
            </a:pPr>
            <a:r>
              <a:rPr lang="en-US" b="1" dirty="0" smtClean="0">
                <a:solidFill>
                  <a:srgbClr val="97885F"/>
                </a:solidFill>
                <a:latin typeface="Arial" charset="0"/>
                <a:cs typeface="Arial" charset="0"/>
              </a:rPr>
              <a:t>Fixed</a:t>
            </a:r>
          </a:p>
          <a:p>
            <a:pPr algn="ctr" fontAlgn="base">
              <a:spcBef>
                <a:spcPct val="0"/>
              </a:spcBef>
              <a:spcAft>
                <a:spcPct val="0"/>
              </a:spcAft>
            </a:pPr>
            <a:r>
              <a:rPr lang="en-US" b="1" dirty="0" smtClean="0">
                <a:solidFill>
                  <a:srgbClr val="97885F"/>
                </a:solidFill>
                <a:latin typeface="Arial" charset="0"/>
                <a:cs typeface="Arial" charset="0"/>
              </a:rPr>
              <a:t> Wing</a:t>
            </a:r>
            <a:endParaRPr lang="en-US" sz="2000" b="1" dirty="0">
              <a:solidFill>
                <a:srgbClr val="97885F"/>
              </a:solidFill>
              <a:latin typeface="Arial" charset="0"/>
              <a:cs typeface="Arial" charset="0"/>
            </a:endParaRPr>
          </a:p>
        </p:txBody>
      </p:sp>
      <p:sp>
        <p:nvSpPr>
          <p:cNvPr id="9" name="Left Brace 8"/>
          <p:cNvSpPr/>
          <p:nvPr/>
        </p:nvSpPr>
        <p:spPr>
          <a:xfrm>
            <a:off x="978626" y="2496213"/>
            <a:ext cx="387927" cy="1767106"/>
          </a:xfrm>
          <a:prstGeom prst="leftBrace">
            <a:avLst/>
          </a:prstGeom>
          <a:ln w="38100">
            <a:solidFill>
              <a:srgbClr val="97885F"/>
            </a:solid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a:solidFill>
                <a:prstClr val="black"/>
              </a:solidFill>
            </a:endParaRPr>
          </a:p>
        </p:txBody>
      </p:sp>
    </p:spTree>
    <p:extLst>
      <p:ext uri="{BB962C8B-B14F-4D97-AF65-F5344CB8AC3E}">
        <p14:creationId xmlns:p14="http://schemas.microsoft.com/office/powerpoint/2010/main" val="35993474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ChangeArrowheads="1"/>
          </p:cNvSpPr>
          <p:nvPr/>
        </p:nvSpPr>
        <p:spPr bwMode="auto">
          <a:xfrm>
            <a:off x="0" y="-42863"/>
            <a:ext cx="91440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altLang="en-US" sz="3400" b="1" dirty="0" smtClean="0">
                <a:solidFill>
                  <a:prstClr val="white"/>
                </a:solidFill>
              </a:rPr>
              <a:t>PEO TECHNOLOGY INSERTION</a:t>
            </a:r>
          </a:p>
          <a:p>
            <a:pPr algn="ctr" eaLnBrk="1" fontAlgn="base" hangingPunct="1">
              <a:spcBef>
                <a:spcPct val="0"/>
              </a:spcBef>
              <a:spcAft>
                <a:spcPct val="0"/>
              </a:spcAft>
            </a:pPr>
            <a:r>
              <a:rPr lang="en-US" altLang="en-US" sz="3400" b="1" dirty="0" smtClean="0">
                <a:solidFill>
                  <a:prstClr val="white"/>
                </a:solidFill>
              </a:rPr>
              <a:t>ROADMAPS (2)</a:t>
            </a:r>
            <a:endParaRPr lang="en-US" altLang="en-US" sz="3400" b="1" dirty="0">
              <a:solidFill>
                <a:prstClr val="white"/>
              </a:solidFill>
            </a:endParaRPr>
          </a:p>
        </p:txBody>
      </p:sp>
      <p:sp>
        <p:nvSpPr>
          <p:cNvPr id="3" name="TextBox 2"/>
          <p:cNvSpPr txBox="1"/>
          <p:nvPr/>
        </p:nvSpPr>
        <p:spPr>
          <a:xfrm>
            <a:off x="800100" y="1208582"/>
            <a:ext cx="8458200" cy="5509200"/>
          </a:xfrm>
          <a:prstGeom prst="rect">
            <a:avLst/>
          </a:prstGeom>
          <a:noFill/>
        </p:spPr>
        <p:txBody>
          <a:bodyPr wrap="square" rtlCol="0">
            <a:spAutoFit/>
          </a:bodyPr>
          <a:lstStyle/>
          <a:p>
            <a:pPr marL="742950" lvl="1" indent="-285750" fontAlgn="base">
              <a:spcBef>
                <a:spcPct val="0"/>
              </a:spcBef>
              <a:spcAft>
                <a:spcPct val="0"/>
              </a:spcAft>
              <a:buFont typeface="Wingdings" panose="05000000000000000000" pitchFamily="2" charset="2"/>
              <a:buChar char="Ø"/>
            </a:pPr>
            <a:r>
              <a:rPr lang="en-US" sz="1600" dirty="0">
                <a:solidFill>
                  <a:prstClr val="black"/>
                </a:solidFill>
                <a:latin typeface="Arial" panose="020B0604020202020204" pitchFamily="34" charset="0"/>
                <a:cs typeface="Arial" panose="020B0604020202020204" pitchFamily="34" charset="0"/>
              </a:rPr>
              <a:t>High Power Watts for Over the Horizon Communications </a:t>
            </a:r>
          </a:p>
          <a:p>
            <a:pPr marL="742950" lvl="1" indent="-285750" fontAlgn="base">
              <a:spcBef>
                <a:spcPct val="0"/>
              </a:spcBef>
              <a:spcAft>
                <a:spcPct val="0"/>
              </a:spcAft>
              <a:buFont typeface="Wingdings" panose="05000000000000000000" pitchFamily="2" charset="2"/>
              <a:buChar char="Ø"/>
            </a:pPr>
            <a:r>
              <a:rPr lang="en-US" sz="1600" dirty="0">
                <a:solidFill>
                  <a:prstClr val="black"/>
                </a:solidFill>
                <a:latin typeface="Arial" panose="020B0604020202020204" pitchFamily="34" charset="0"/>
                <a:cs typeface="Arial" panose="020B0604020202020204" pitchFamily="34" charset="0"/>
              </a:rPr>
              <a:t>Improved RW Counter Measures</a:t>
            </a:r>
          </a:p>
          <a:p>
            <a:pPr marL="742950" lvl="1" indent="-285750" fontAlgn="base">
              <a:spcBef>
                <a:spcPct val="0"/>
              </a:spcBef>
              <a:spcAft>
                <a:spcPct val="0"/>
              </a:spcAft>
              <a:buFont typeface="Wingdings" panose="05000000000000000000" pitchFamily="2" charset="2"/>
              <a:buChar char="Ø"/>
            </a:pPr>
            <a:r>
              <a:rPr lang="en-US" sz="1600" dirty="0">
                <a:solidFill>
                  <a:prstClr val="black"/>
                </a:solidFill>
                <a:latin typeface="Arial" panose="020B0604020202020204" pitchFamily="34" charset="0"/>
                <a:cs typeface="Arial" panose="020B0604020202020204" pitchFamily="34" charset="0"/>
              </a:rPr>
              <a:t>Advanced IR Countermeasures &amp; Self-Protection for RW </a:t>
            </a:r>
            <a:r>
              <a:rPr lang="en-US" sz="1600" dirty="0" smtClean="0">
                <a:solidFill>
                  <a:prstClr val="black"/>
                </a:solidFill>
                <a:latin typeface="Arial" panose="020B0604020202020204" pitchFamily="34" charset="0"/>
                <a:cs typeface="Arial" panose="020B0604020202020204" pitchFamily="34" charset="0"/>
              </a:rPr>
              <a:t>Aircraft</a:t>
            </a:r>
          </a:p>
          <a:p>
            <a:pPr marL="742950" lvl="1" indent="-285750" fontAlgn="base">
              <a:spcBef>
                <a:spcPct val="0"/>
              </a:spcBef>
              <a:spcAft>
                <a:spcPct val="0"/>
              </a:spcAft>
              <a:buFont typeface="Wingdings" panose="05000000000000000000" pitchFamily="2" charset="2"/>
              <a:buChar char="Ø"/>
            </a:pPr>
            <a:endParaRPr lang="en-US" sz="1600" dirty="0">
              <a:solidFill>
                <a:prstClr val="black"/>
              </a:solidFill>
              <a:latin typeface="Arial" panose="020B0604020202020204" pitchFamily="34" charset="0"/>
              <a:cs typeface="Arial" panose="020B0604020202020204" pitchFamily="34" charset="0"/>
            </a:endParaRPr>
          </a:p>
          <a:p>
            <a:pPr marL="742950" lvl="1" indent="-285750" fontAlgn="base">
              <a:spcBef>
                <a:spcPct val="0"/>
              </a:spcBef>
              <a:spcAft>
                <a:spcPct val="0"/>
              </a:spcAft>
              <a:buFont typeface="Wingdings" panose="05000000000000000000" pitchFamily="2" charset="2"/>
              <a:buChar char="Ø"/>
            </a:pPr>
            <a:r>
              <a:rPr lang="en-US" sz="1600" dirty="0" smtClean="0">
                <a:solidFill>
                  <a:prstClr val="black"/>
                </a:solidFill>
                <a:latin typeface="Arial" panose="020B0604020202020204" pitchFamily="34" charset="0"/>
                <a:cs typeface="Arial" panose="020B0604020202020204" pitchFamily="34" charset="0"/>
              </a:rPr>
              <a:t>Maritime Forensics Exploitation Capability</a:t>
            </a:r>
          </a:p>
          <a:p>
            <a:pPr marL="742950" lvl="1" indent="-285750" fontAlgn="base">
              <a:spcBef>
                <a:spcPct val="0"/>
              </a:spcBef>
              <a:spcAft>
                <a:spcPct val="0"/>
              </a:spcAft>
              <a:buFont typeface="Wingdings" panose="05000000000000000000" pitchFamily="2" charset="2"/>
              <a:buChar char="Ø"/>
            </a:pPr>
            <a:r>
              <a:rPr lang="en-US" sz="1600" dirty="0" smtClean="0">
                <a:solidFill>
                  <a:prstClr val="black"/>
                </a:solidFill>
                <a:latin typeface="Arial" panose="020B0604020202020204" pitchFamily="34" charset="0"/>
                <a:cs typeface="Arial" panose="020B0604020202020204" pitchFamily="34" charset="0"/>
              </a:rPr>
              <a:t>Hidden Chamber/Material Detection</a:t>
            </a:r>
          </a:p>
          <a:p>
            <a:pPr marL="742950" lvl="1" indent="-285750" fontAlgn="base">
              <a:spcBef>
                <a:spcPct val="0"/>
              </a:spcBef>
              <a:spcAft>
                <a:spcPct val="0"/>
              </a:spcAft>
              <a:buFont typeface="Wingdings" panose="05000000000000000000" pitchFamily="2" charset="2"/>
              <a:buChar char="Ø"/>
            </a:pPr>
            <a:r>
              <a:rPr lang="en-US" sz="1600" dirty="0" smtClean="0">
                <a:solidFill>
                  <a:prstClr val="black"/>
                </a:solidFill>
                <a:latin typeface="Arial" panose="020B0604020202020204" pitchFamily="34" charset="0"/>
                <a:cs typeface="Arial" panose="020B0604020202020204" pitchFamily="34" charset="0"/>
              </a:rPr>
              <a:t>Portable, Automated 3D Room/Building Mapping Device</a:t>
            </a:r>
          </a:p>
          <a:p>
            <a:pPr marL="742950" lvl="1" indent="-285750" fontAlgn="base">
              <a:spcBef>
                <a:spcPct val="0"/>
              </a:spcBef>
              <a:spcAft>
                <a:spcPct val="0"/>
              </a:spcAft>
              <a:buFont typeface="Wingdings" panose="05000000000000000000" pitchFamily="2" charset="2"/>
              <a:buChar char="Ø"/>
            </a:pPr>
            <a:r>
              <a:rPr lang="en-US" sz="1600" dirty="0">
                <a:solidFill>
                  <a:prstClr val="black"/>
                </a:solidFill>
                <a:latin typeface="Arial" panose="020B0604020202020204" pitchFamily="34" charset="0"/>
                <a:cs typeface="Arial" panose="020B0604020202020204" pitchFamily="34" charset="0"/>
              </a:rPr>
              <a:t>Stand-off/Remote Facial </a:t>
            </a:r>
            <a:r>
              <a:rPr lang="en-US" sz="1600" dirty="0" smtClean="0">
                <a:solidFill>
                  <a:prstClr val="black"/>
                </a:solidFill>
                <a:latin typeface="Arial" panose="020B0604020202020204" pitchFamily="34" charset="0"/>
                <a:cs typeface="Arial" panose="020B0604020202020204" pitchFamily="34" charset="0"/>
              </a:rPr>
              <a:t>Recognition &amp; Iris Capture</a:t>
            </a:r>
          </a:p>
          <a:p>
            <a:pPr marL="742950" lvl="1" indent="-285750" fontAlgn="base">
              <a:spcBef>
                <a:spcPct val="0"/>
              </a:spcBef>
              <a:spcAft>
                <a:spcPct val="0"/>
              </a:spcAft>
              <a:buFont typeface="Wingdings" panose="05000000000000000000" pitchFamily="2" charset="2"/>
              <a:buChar char="Ø"/>
            </a:pPr>
            <a:r>
              <a:rPr lang="en-US" sz="1600" dirty="0" smtClean="0">
                <a:solidFill>
                  <a:prstClr val="black"/>
                </a:solidFill>
                <a:latin typeface="Arial" panose="020B0604020202020204" pitchFamily="34" charset="0"/>
                <a:cs typeface="Arial" panose="020B0604020202020204" pitchFamily="34" charset="0"/>
              </a:rPr>
              <a:t>Dustless Latent Print Collection</a:t>
            </a:r>
          </a:p>
          <a:p>
            <a:pPr marL="742950" lvl="1" indent="-285750" fontAlgn="base">
              <a:spcBef>
                <a:spcPct val="0"/>
              </a:spcBef>
              <a:spcAft>
                <a:spcPct val="0"/>
              </a:spcAft>
              <a:buFont typeface="Wingdings" panose="05000000000000000000" pitchFamily="2" charset="2"/>
              <a:buChar char="Ø"/>
            </a:pPr>
            <a:r>
              <a:rPr lang="en-US" sz="1600" dirty="0" smtClean="0">
                <a:solidFill>
                  <a:prstClr val="black"/>
                </a:solidFill>
                <a:latin typeface="Arial" panose="020B0604020202020204" pitchFamily="34" charset="0"/>
                <a:cs typeface="Arial" panose="020B0604020202020204" pitchFamily="34" charset="0"/>
              </a:rPr>
              <a:t>Rapid Identification of Materials for Site Exploitation</a:t>
            </a:r>
            <a:endParaRPr lang="en-US" sz="1600" dirty="0">
              <a:solidFill>
                <a:prstClr val="black"/>
              </a:solidFill>
              <a:latin typeface="Arial" panose="020B0604020202020204" pitchFamily="34" charset="0"/>
              <a:cs typeface="Arial" panose="020B0604020202020204" pitchFamily="34" charset="0"/>
            </a:endParaRPr>
          </a:p>
          <a:p>
            <a:pPr marL="742950" lvl="1" indent="-285750" fontAlgn="base">
              <a:spcBef>
                <a:spcPct val="0"/>
              </a:spcBef>
              <a:spcAft>
                <a:spcPct val="0"/>
              </a:spcAft>
              <a:buFont typeface="Wingdings" panose="05000000000000000000" pitchFamily="2" charset="2"/>
              <a:buChar char="Ø"/>
            </a:pPr>
            <a:endParaRPr lang="en-US" sz="1600" dirty="0" smtClean="0">
              <a:solidFill>
                <a:prstClr val="black"/>
              </a:solidFill>
              <a:latin typeface="Arial" panose="020B0604020202020204" pitchFamily="34" charset="0"/>
              <a:cs typeface="Arial" panose="020B0604020202020204" pitchFamily="34" charset="0"/>
            </a:endParaRPr>
          </a:p>
          <a:p>
            <a:pPr marL="742950" lvl="1" indent="-285750" fontAlgn="base">
              <a:spcBef>
                <a:spcPct val="0"/>
              </a:spcBef>
              <a:spcAft>
                <a:spcPct val="0"/>
              </a:spcAft>
              <a:buFont typeface="Wingdings" panose="05000000000000000000" pitchFamily="2" charset="2"/>
              <a:buChar char="Ø"/>
            </a:pPr>
            <a:r>
              <a:rPr lang="en-US" sz="1600" dirty="0" smtClean="0">
                <a:solidFill>
                  <a:prstClr val="black"/>
                </a:solidFill>
                <a:latin typeface="Arial" panose="020B0604020202020204" pitchFamily="34" charset="0"/>
                <a:cs typeface="Arial" panose="020B0604020202020204" pitchFamily="34" charset="0"/>
              </a:rPr>
              <a:t>Transferrable armor for commercial vehicles</a:t>
            </a:r>
          </a:p>
          <a:p>
            <a:pPr marL="742950" lvl="1" indent="-285750" fontAlgn="base">
              <a:spcBef>
                <a:spcPct val="0"/>
              </a:spcBef>
              <a:spcAft>
                <a:spcPct val="0"/>
              </a:spcAft>
              <a:buFont typeface="Wingdings" panose="05000000000000000000" pitchFamily="2" charset="2"/>
              <a:buChar char="Ø"/>
            </a:pPr>
            <a:r>
              <a:rPr lang="en-US" sz="1600" dirty="0" smtClean="0">
                <a:solidFill>
                  <a:prstClr val="black"/>
                </a:solidFill>
                <a:latin typeface="Arial" panose="020B0604020202020204" pitchFamily="34" charset="0"/>
                <a:cs typeface="Arial" panose="020B0604020202020204" pitchFamily="34" charset="0"/>
              </a:rPr>
              <a:t>Helmet sensor system to monitor and record linear and rotational accelerations</a:t>
            </a:r>
          </a:p>
          <a:p>
            <a:pPr marL="742950" lvl="1" indent="-285750" fontAlgn="base">
              <a:spcBef>
                <a:spcPct val="0"/>
              </a:spcBef>
              <a:spcAft>
                <a:spcPct val="0"/>
              </a:spcAft>
              <a:buFont typeface="Wingdings" panose="05000000000000000000" pitchFamily="2" charset="2"/>
              <a:buChar char="Ø"/>
            </a:pPr>
            <a:r>
              <a:rPr lang="en-US" sz="1600" dirty="0" smtClean="0">
                <a:solidFill>
                  <a:prstClr val="black"/>
                </a:solidFill>
                <a:latin typeface="Arial" panose="020B0604020202020204" pitchFamily="34" charset="0"/>
                <a:cs typeface="Arial" panose="020B0604020202020204" pitchFamily="34" charset="0"/>
              </a:rPr>
              <a:t>High Sulfur Diesel Engine Capability</a:t>
            </a:r>
          </a:p>
          <a:p>
            <a:pPr marL="742950" lvl="1" indent="-285750" fontAlgn="base">
              <a:spcBef>
                <a:spcPct val="0"/>
              </a:spcBef>
              <a:spcAft>
                <a:spcPct val="0"/>
              </a:spcAft>
              <a:buFont typeface="Wingdings" panose="05000000000000000000" pitchFamily="2" charset="2"/>
              <a:buChar char="Ø"/>
            </a:pPr>
            <a:r>
              <a:rPr lang="en-US" sz="1600" dirty="0" smtClean="0">
                <a:solidFill>
                  <a:prstClr val="black"/>
                </a:solidFill>
                <a:latin typeface="Arial" panose="020B0604020202020204" pitchFamily="34" charset="0"/>
                <a:cs typeface="Arial" panose="020B0604020202020204" pitchFamily="34" charset="0"/>
              </a:rPr>
              <a:t>Camouflage Applique </a:t>
            </a:r>
          </a:p>
          <a:p>
            <a:pPr marL="742950" lvl="1" indent="-285750" fontAlgn="base">
              <a:spcBef>
                <a:spcPct val="0"/>
              </a:spcBef>
              <a:spcAft>
                <a:spcPct val="0"/>
              </a:spcAft>
              <a:buFont typeface="Wingdings" panose="05000000000000000000" pitchFamily="2" charset="2"/>
              <a:buChar char="Ø"/>
            </a:pPr>
            <a:r>
              <a:rPr lang="en-US" sz="1600" dirty="0" smtClean="0">
                <a:solidFill>
                  <a:prstClr val="black"/>
                </a:solidFill>
                <a:latin typeface="Arial" panose="020B0604020202020204" pitchFamily="34" charset="0"/>
                <a:cs typeface="Arial" panose="020B0604020202020204" pitchFamily="34" charset="0"/>
              </a:rPr>
              <a:t>Reduced IR Signature</a:t>
            </a:r>
          </a:p>
          <a:p>
            <a:pPr marL="742950" lvl="1" indent="-285750" fontAlgn="base">
              <a:spcBef>
                <a:spcPct val="0"/>
              </a:spcBef>
              <a:spcAft>
                <a:spcPct val="0"/>
              </a:spcAft>
              <a:buFont typeface="Wingdings" panose="05000000000000000000" pitchFamily="2" charset="2"/>
              <a:buChar char="Ø"/>
            </a:pPr>
            <a:r>
              <a:rPr lang="en-US" sz="1600" dirty="0" smtClean="0">
                <a:solidFill>
                  <a:prstClr val="black"/>
                </a:solidFill>
                <a:latin typeface="Arial" panose="020B0604020202020204" pitchFamily="34" charset="0"/>
                <a:cs typeface="Arial" panose="020B0604020202020204" pitchFamily="34" charset="0"/>
              </a:rPr>
              <a:t>Improved Gun Barrels</a:t>
            </a:r>
          </a:p>
          <a:p>
            <a:pPr marL="742950" lvl="1" indent="-285750" fontAlgn="base">
              <a:spcBef>
                <a:spcPct val="0"/>
              </a:spcBef>
              <a:spcAft>
                <a:spcPct val="0"/>
              </a:spcAft>
              <a:buFont typeface="Wingdings" panose="05000000000000000000" pitchFamily="2" charset="2"/>
              <a:buChar char="Ø"/>
            </a:pPr>
            <a:r>
              <a:rPr lang="en-US" sz="1600" dirty="0" smtClean="0">
                <a:solidFill>
                  <a:prstClr val="black"/>
                </a:solidFill>
                <a:latin typeface="Arial" panose="020B0604020202020204" pitchFamily="34" charset="0"/>
                <a:cs typeface="Arial" panose="020B0604020202020204" pitchFamily="34" charset="0"/>
              </a:rPr>
              <a:t>Variable Transmission &amp; Laser Protection Eyewear </a:t>
            </a:r>
          </a:p>
          <a:p>
            <a:pPr marL="742950" lvl="1" indent="-285750" fontAlgn="base">
              <a:spcBef>
                <a:spcPct val="0"/>
              </a:spcBef>
              <a:spcAft>
                <a:spcPct val="0"/>
              </a:spcAft>
              <a:buFont typeface="Wingdings" panose="05000000000000000000" pitchFamily="2" charset="2"/>
              <a:buChar char="Ø"/>
            </a:pPr>
            <a:r>
              <a:rPr lang="en-US" sz="1600" dirty="0" smtClean="0">
                <a:solidFill>
                  <a:prstClr val="black"/>
                </a:solidFill>
                <a:latin typeface="Arial" panose="020B0604020202020204" pitchFamily="34" charset="0"/>
                <a:cs typeface="Arial" panose="020B0604020202020204" pitchFamily="34" charset="0"/>
              </a:rPr>
              <a:t>Tactical stand-alone ballistic plate</a:t>
            </a:r>
          </a:p>
          <a:p>
            <a:pPr marL="742950" lvl="1" indent="-285750" fontAlgn="base">
              <a:spcBef>
                <a:spcPct val="0"/>
              </a:spcBef>
              <a:spcAft>
                <a:spcPct val="0"/>
              </a:spcAft>
              <a:buFont typeface="Wingdings" panose="05000000000000000000" pitchFamily="2" charset="2"/>
              <a:buChar char="Ø"/>
            </a:pPr>
            <a:r>
              <a:rPr lang="en-US" sz="1600" dirty="0">
                <a:solidFill>
                  <a:prstClr val="black"/>
                </a:solidFill>
                <a:latin typeface="Arial" charset="0"/>
                <a:cs typeface="Arial" charset="0"/>
              </a:rPr>
              <a:t>Multiple colors or spectral bands within the same sensor and SWAP</a:t>
            </a:r>
          </a:p>
          <a:p>
            <a:pPr marL="742950" lvl="1" indent="-285750" fontAlgn="base">
              <a:spcBef>
                <a:spcPct val="0"/>
              </a:spcBef>
              <a:spcAft>
                <a:spcPct val="0"/>
              </a:spcAft>
              <a:buFont typeface="Wingdings" panose="05000000000000000000" pitchFamily="2" charset="2"/>
              <a:buChar char="Ø"/>
            </a:pPr>
            <a:r>
              <a:rPr lang="en-US" sz="1600" dirty="0">
                <a:solidFill>
                  <a:prstClr val="black"/>
                </a:solidFill>
                <a:latin typeface="Arial" charset="0"/>
                <a:cs typeface="Arial" charset="0"/>
              </a:rPr>
              <a:t>Thermal band Identify Friend or Foe (IFF) beacon, backwards compatible</a:t>
            </a:r>
            <a:endParaRPr lang="en-US" sz="1600" dirty="0">
              <a:solidFill>
                <a:prstClr val="black"/>
              </a:solidFill>
              <a:latin typeface="Arial" panose="020B0604020202020204" pitchFamily="34" charset="0"/>
              <a:cs typeface="Arial" panose="020B0604020202020204" pitchFamily="34" charset="0"/>
            </a:endParaRPr>
          </a:p>
          <a:p>
            <a:pPr lvl="1" fontAlgn="base">
              <a:spcBef>
                <a:spcPct val="0"/>
              </a:spcBef>
              <a:spcAft>
                <a:spcPct val="0"/>
              </a:spcAft>
            </a:pPr>
            <a:r>
              <a:rPr lang="en-US" sz="1600" dirty="0" smtClean="0">
                <a:solidFill>
                  <a:prstClr val="black"/>
                </a:solidFill>
                <a:latin typeface="Arial" panose="020B0604020202020204" pitchFamily="34" charset="0"/>
                <a:cs typeface="Arial" panose="020B0604020202020204" pitchFamily="34" charset="0"/>
              </a:rPr>
              <a:t> </a:t>
            </a:r>
          </a:p>
        </p:txBody>
      </p:sp>
      <p:sp>
        <p:nvSpPr>
          <p:cNvPr id="4" name="Left Brace 3"/>
          <p:cNvSpPr/>
          <p:nvPr/>
        </p:nvSpPr>
        <p:spPr>
          <a:xfrm>
            <a:off x="888331" y="3869421"/>
            <a:ext cx="426720" cy="2508825"/>
          </a:xfrm>
          <a:prstGeom prst="leftBrace">
            <a:avLst/>
          </a:prstGeom>
          <a:ln w="38100">
            <a:solidFill>
              <a:srgbClr val="97885F"/>
            </a:solid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a:solidFill>
                <a:prstClr val="black"/>
              </a:solidFill>
            </a:endParaRPr>
          </a:p>
        </p:txBody>
      </p:sp>
      <p:sp>
        <p:nvSpPr>
          <p:cNvPr id="5" name="TextBox 4"/>
          <p:cNvSpPr txBox="1"/>
          <p:nvPr/>
        </p:nvSpPr>
        <p:spPr>
          <a:xfrm>
            <a:off x="67433" y="4700110"/>
            <a:ext cx="738664" cy="904478"/>
          </a:xfrm>
          <a:prstGeom prst="rect">
            <a:avLst/>
          </a:prstGeom>
          <a:noFill/>
        </p:spPr>
        <p:txBody>
          <a:bodyPr vert="vert270" wrap="none" rtlCol="0">
            <a:spAutoFit/>
          </a:bodyPr>
          <a:lstStyle/>
          <a:p>
            <a:pPr algn="ctr" fontAlgn="base">
              <a:spcBef>
                <a:spcPct val="0"/>
              </a:spcBef>
              <a:spcAft>
                <a:spcPct val="0"/>
              </a:spcAft>
            </a:pPr>
            <a:r>
              <a:rPr lang="en-US" b="1" dirty="0" smtClean="0">
                <a:solidFill>
                  <a:srgbClr val="97885F"/>
                </a:solidFill>
                <a:latin typeface="Arial" charset="0"/>
                <a:cs typeface="Arial" charset="0"/>
              </a:rPr>
              <a:t>SOF</a:t>
            </a:r>
          </a:p>
          <a:p>
            <a:pPr algn="ctr" fontAlgn="base">
              <a:spcBef>
                <a:spcPct val="0"/>
              </a:spcBef>
              <a:spcAft>
                <a:spcPct val="0"/>
              </a:spcAft>
            </a:pPr>
            <a:r>
              <a:rPr lang="en-US" b="1" dirty="0" smtClean="0">
                <a:solidFill>
                  <a:srgbClr val="97885F"/>
                </a:solidFill>
                <a:latin typeface="Arial" charset="0"/>
                <a:cs typeface="Arial" charset="0"/>
              </a:rPr>
              <a:t>Warrior</a:t>
            </a:r>
            <a:endParaRPr lang="en-US" b="1" dirty="0">
              <a:solidFill>
                <a:srgbClr val="97885F"/>
              </a:solidFill>
              <a:latin typeface="Arial" charset="0"/>
              <a:cs typeface="Arial" charset="0"/>
            </a:endParaRPr>
          </a:p>
        </p:txBody>
      </p:sp>
      <p:sp>
        <p:nvSpPr>
          <p:cNvPr id="6" name="Left Brace 5"/>
          <p:cNvSpPr/>
          <p:nvPr/>
        </p:nvSpPr>
        <p:spPr>
          <a:xfrm>
            <a:off x="888331" y="2211117"/>
            <a:ext cx="426720" cy="1467078"/>
          </a:xfrm>
          <a:prstGeom prst="leftBrace">
            <a:avLst/>
          </a:prstGeom>
          <a:ln w="38100">
            <a:solidFill>
              <a:srgbClr val="97885F"/>
            </a:solid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a:solidFill>
                <a:prstClr val="black"/>
              </a:solidFill>
            </a:endParaRPr>
          </a:p>
        </p:txBody>
      </p:sp>
      <p:sp>
        <p:nvSpPr>
          <p:cNvPr id="7" name="TextBox 6"/>
          <p:cNvSpPr txBox="1"/>
          <p:nvPr/>
        </p:nvSpPr>
        <p:spPr>
          <a:xfrm>
            <a:off x="126660" y="2575797"/>
            <a:ext cx="461665" cy="720710"/>
          </a:xfrm>
          <a:prstGeom prst="rect">
            <a:avLst/>
          </a:prstGeom>
          <a:noFill/>
        </p:spPr>
        <p:txBody>
          <a:bodyPr vert="vert270" wrap="none" rtlCol="0">
            <a:spAutoFit/>
          </a:bodyPr>
          <a:lstStyle/>
          <a:p>
            <a:pPr algn="ctr" fontAlgn="base">
              <a:spcBef>
                <a:spcPct val="0"/>
              </a:spcBef>
              <a:spcAft>
                <a:spcPct val="0"/>
              </a:spcAft>
            </a:pPr>
            <a:r>
              <a:rPr lang="en-US" b="1" dirty="0" smtClean="0">
                <a:solidFill>
                  <a:srgbClr val="97885F"/>
                </a:solidFill>
                <a:latin typeface="Arial" charset="0"/>
                <a:cs typeface="Arial" charset="0"/>
              </a:rPr>
              <a:t>SRSE</a:t>
            </a:r>
            <a:endParaRPr lang="en-US" b="1" dirty="0">
              <a:solidFill>
                <a:srgbClr val="97885F"/>
              </a:solidFill>
              <a:latin typeface="Arial" charset="0"/>
              <a:cs typeface="Arial" charset="0"/>
            </a:endParaRPr>
          </a:p>
        </p:txBody>
      </p:sp>
      <p:sp>
        <p:nvSpPr>
          <p:cNvPr id="8" name="TextBox 7"/>
          <p:cNvSpPr txBox="1"/>
          <p:nvPr/>
        </p:nvSpPr>
        <p:spPr>
          <a:xfrm>
            <a:off x="115936" y="1198001"/>
            <a:ext cx="738664" cy="823302"/>
          </a:xfrm>
          <a:prstGeom prst="rect">
            <a:avLst/>
          </a:prstGeom>
          <a:noFill/>
        </p:spPr>
        <p:txBody>
          <a:bodyPr vert="vert270" wrap="none" rtlCol="0">
            <a:spAutoFit/>
          </a:bodyPr>
          <a:lstStyle/>
          <a:p>
            <a:pPr algn="ctr" fontAlgn="base">
              <a:spcBef>
                <a:spcPct val="0"/>
              </a:spcBef>
              <a:spcAft>
                <a:spcPct val="0"/>
              </a:spcAft>
            </a:pPr>
            <a:r>
              <a:rPr lang="en-US" b="1" dirty="0" smtClean="0">
                <a:solidFill>
                  <a:srgbClr val="97885F"/>
                </a:solidFill>
                <a:latin typeface="Arial" charset="0"/>
                <a:cs typeface="Arial" charset="0"/>
              </a:rPr>
              <a:t>Rotary</a:t>
            </a:r>
          </a:p>
          <a:p>
            <a:pPr algn="ctr" fontAlgn="base">
              <a:spcBef>
                <a:spcPct val="0"/>
              </a:spcBef>
              <a:spcAft>
                <a:spcPct val="0"/>
              </a:spcAft>
            </a:pPr>
            <a:r>
              <a:rPr lang="en-US" b="1" dirty="0" smtClean="0">
                <a:solidFill>
                  <a:srgbClr val="97885F"/>
                </a:solidFill>
                <a:latin typeface="Arial" charset="0"/>
                <a:cs typeface="Arial" charset="0"/>
              </a:rPr>
              <a:t>Wing</a:t>
            </a:r>
            <a:endParaRPr lang="en-US" b="1" dirty="0">
              <a:solidFill>
                <a:srgbClr val="97885F"/>
              </a:solidFill>
              <a:latin typeface="Arial" charset="0"/>
              <a:cs typeface="Arial" charset="0"/>
            </a:endParaRPr>
          </a:p>
        </p:txBody>
      </p:sp>
      <p:sp>
        <p:nvSpPr>
          <p:cNvPr id="9" name="Left Brace 8"/>
          <p:cNvSpPr/>
          <p:nvPr/>
        </p:nvSpPr>
        <p:spPr>
          <a:xfrm>
            <a:off x="905033" y="1212828"/>
            <a:ext cx="426720" cy="852209"/>
          </a:xfrm>
          <a:prstGeom prst="leftBrace">
            <a:avLst/>
          </a:prstGeom>
          <a:ln w="38100">
            <a:solidFill>
              <a:srgbClr val="97885F"/>
            </a:solid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a:solidFill>
                <a:prstClr val="black"/>
              </a:solidFill>
            </a:endParaRPr>
          </a:p>
        </p:txBody>
      </p:sp>
    </p:spTree>
    <p:extLst>
      <p:ext uri="{BB962C8B-B14F-4D97-AF65-F5344CB8AC3E}">
        <p14:creationId xmlns:p14="http://schemas.microsoft.com/office/powerpoint/2010/main" val="18552552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ChangeArrowheads="1"/>
          </p:cNvSpPr>
          <p:nvPr/>
        </p:nvSpPr>
        <p:spPr bwMode="auto">
          <a:xfrm>
            <a:off x="0" y="67487"/>
            <a:ext cx="91440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altLang="en-US" sz="3400" b="1" dirty="0" smtClean="0">
                <a:solidFill>
                  <a:prstClr val="white"/>
                </a:solidFill>
              </a:rPr>
              <a:t>TECHNICAL EXPERIMENTATION (TE)</a:t>
            </a:r>
            <a:endParaRPr lang="en-US" altLang="en-US" sz="3400" b="1" dirty="0">
              <a:solidFill>
                <a:prstClr val="white"/>
              </a:solidFill>
            </a:endParaRPr>
          </a:p>
        </p:txBody>
      </p:sp>
      <p:sp>
        <p:nvSpPr>
          <p:cNvPr id="3" name="Content Placeholder 2"/>
          <p:cNvSpPr txBox="1">
            <a:spLocks/>
          </p:cNvSpPr>
          <p:nvPr/>
        </p:nvSpPr>
        <p:spPr>
          <a:xfrm>
            <a:off x="246764" y="1066800"/>
            <a:ext cx="6553200" cy="50292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4625" indent="-174625"/>
            <a:r>
              <a:rPr lang="en-US" sz="2000" b="1" dirty="0" smtClean="0">
                <a:solidFill>
                  <a:prstClr val="black"/>
                </a:solidFill>
                <a:latin typeface="Arial" panose="020B0604020202020204" pitchFamily="34" charset="0"/>
                <a:cs typeface="Arial" panose="020B0604020202020204" pitchFamily="34" charset="0"/>
              </a:rPr>
              <a:t>TE 16-1 30 Nov – 4 Dec, 2015, National Forensic Science Technology Center, Florida  </a:t>
            </a:r>
          </a:p>
          <a:p>
            <a:pPr marL="515938" lvl="1" indent="-176213"/>
            <a:r>
              <a:rPr lang="en-US" sz="1800" dirty="0" smtClean="0">
                <a:solidFill>
                  <a:prstClr val="black"/>
                </a:solidFill>
                <a:latin typeface="Arial" panose="020B0604020202020204" pitchFamily="34" charset="0"/>
                <a:cs typeface="Arial" panose="020B0604020202020204" pitchFamily="34" charset="0"/>
              </a:rPr>
              <a:t>Experimentation Focus: Combat Medicine and Sensitive Site Exploitation</a:t>
            </a:r>
          </a:p>
          <a:p>
            <a:pPr marL="174625" indent="-174625">
              <a:spcBef>
                <a:spcPts val="1200"/>
              </a:spcBef>
            </a:pPr>
            <a:r>
              <a:rPr lang="en-US" sz="2000" b="1" dirty="0" smtClean="0">
                <a:solidFill>
                  <a:prstClr val="black"/>
                </a:solidFill>
                <a:latin typeface="Arial" panose="020B0604020202020204" pitchFamily="34" charset="0"/>
                <a:cs typeface="Arial" panose="020B0604020202020204" pitchFamily="34" charset="0"/>
              </a:rPr>
              <a:t>TE 16-2, 7-11 Mar, 2016, Camp Roberts, California</a:t>
            </a:r>
          </a:p>
          <a:p>
            <a:pPr marL="515938" lvl="1" indent="-176213"/>
            <a:r>
              <a:rPr lang="en-US" sz="1800" dirty="0" smtClean="0">
                <a:solidFill>
                  <a:prstClr val="black"/>
                </a:solidFill>
                <a:latin typeface="Arial" panose="020B0604020202020204" pitchFamily="34" charset="0"/>
                <a:cs typeface="Arial" panose="020B0604020202020204" pitchFamily="34" charset="0"/>
              </a:rPr>
              <a:t>Experimentation Focus: C4 and Mobility </a:t>
            </a:r>
          </a:p>
          <a:p>
            <a:pPr marL="174625" indent="-174625">
              <a:spcBef>
                <a:spcPts val="1200"/>
              </a:spcBef>
            </a:pPr>
            <a:r>
              <a:rPr lang="en-US" sz="2000" b="1" dirty="0" smtClean="0">
                <a:solidFill>
                  <a:prstClr val="black"/>
                </a:solidFill>
                <a:latin typeface="Arial" panose="020B0604020202020204" pitchFamily="34" charset="0"/>
                <a:cs typeface="Arial" panose="020B0604020202020204" pitchFamily="34" charset="0"/>
              </a:rPr>
              <a:t>TE 16-3, 11-15 Jul, 2016, </a:t>
            </a:r>
            <a:r>
              <a:rPr lang="en-US" sz="2000" b="1" dirty="0">
                <a:solidFill>
                  <a:prstClr val="black"/>
                </a:solidFill>
                <a:latin typeface="Arial" panose="020B0604020202020204" pitchFamily="34" charset="0"/>
                <a:cs typeface="Arial" panose="020B0604020202020204" pitchFamily="34" charset="0"/>
              </a:rPr>
              <a:t>Atterbury-Muscatatuck Center for Complex Operations, </a:t>
            </a:r>
            <a:r>
              <a:rPr lang="en-US" sz="2000" b="1" dirty="0" smtClean="0">
                <a:solidFill>
                  <a:prstClr val="black"/>
                </a:solidFill>
                <a:latin typeface="Arial" panose="020B0604020202020204" pitchFamily="34" charset="0"/>
                <a:cs typeface="Arial" panose="020B0604020202020204" pitchFamily="34" charset="0"/>
              </a:rPr>
              <a:t>Indiana</a:t>
            </a:r>
          </a:p>
          <a:p>
            <a:pPr marL="515938" lvl="1" indent="-176213"/>
            <a:r>
              <a:rPr lang="en-US" sz="1800" dirty="0">
                <a:solidFill>
                  <a:prstClr val="black"/>
                </a:solidFill>
                <a:latin typeface="Arial" panose="020B0604020202020204" pitchFamily="34" charset="0"/>
                <a:cs typeface="Arial" panose="020B0604020202020204" pitchFamily="34" charset="0"/>
              </a:rPr>
              <a:t>Experiment Focus: Unconventional Warfare / Urban </a:t>
            </a:r>
            <a:r>
              <a:rPr lang="en-US" sz="1800" dirty="0" smtClean="0">
                <a:solidFill>
                  <a:prstClr val="black"/>
                </a:solidFill>
                <a:latin typeface="Arial" panose="020B0604020202020204" pitchFamily="34" charset="0"/>
                <a:cs typeface="Arial" panose="020B0604020202020204" pitchFamily="34" charset="0"/>
              </a:rPr>
              <a:t>Operations</a:t>
            </a:r>
            <a:endParaRPr lang="en-US" sz="1800" dirty="0">
              <a:solidFill>
                <a:prstClr val="black"/>
              </a:solidFill>
              <a:latin typeface="Arial" panose="020B0604020202020204" pitchFamily="34" charset="0"/>
              <a:cs typeface="Arial" panose="020B0604020202020204" pitchFamily="34" charset="0"/>
            </a:endParaRPr>
          </a:p>
          <a:p>
            <a:pPr marL="174625" indent="-174625">
              <a:spcBef>
                <a:spcPts val="1200"/>
              </a:spcBef>
            </a:pPr>
            <a:r>
              <a:rPr lang="en-US" sz="2000" b="1" dirty="0" smtClean="0">
                <a:solidFill>
                  <a:prstClr val="black"/>
                </a:solidFill>
                <a:latin typeface="Arial" panose="020B0604020202020204" pitchFamily="34" charset="0"/>
                <a:cs typeface="Arial" panose="020B0604020202020204" pitchFamily="34" charset="0"/>
              </a:rPr>
              <a:t>TE USSOCOM Public Link:</a:t>
            </a:r>
          </a:p>
          <a:p>
            <a:pPr marL="174625" lvl="1" indent="0">
              <a:spcBef>
                <a:spcPts val="1200"/>
              </a:spcBef>
              <a:buFont typeface="Arial" charset="0"/>
              <a:buNone/>
            </a:pPr>
            <a:r>
              <a:rPr lang="en-US" sz="1800" b="1" u="sng" dirty="0" smtClean="0">
                <a:solidFill>
                  <a:srgbClr val="0000FF"/>
                </a:solidFill>
                <a:latin typeface="Arial" panose="020B0604020202020204" pitchFamily="34" charset="0"/>
                <a:cs typeface="Arial" panose="020B0604020202020204" pitchFamily="34" charset="0"/>
              </a:rPr>
              <a:t>http://www.socom.mil/sordac/Pages/ExpWithUS.aspx</a:t>
            </a:r>
          </a:p>
          <a:p>
            <a:pPr marL="174625" indent="-174625">
              <a:spcBef>
                <a:spcPts val="1200"/>
              </a:spcBef>
            </a:pPr>
            <a:r>
              <a:rPr lang="en-US" sz="2000" b="1" dirty="0" smtClean="0">
                <a:solidFill>
                  <a:prstClr val="black"/>
                </a:solidFill>
                <a:latin typeface="Arial" panose="020B0604020202020204" pitchFamily="34" charset="0"/>
                <a:cs typeface="Arial" panose="020B0604020202020204" pitchFamily="34" charset="0"/>
              </a:rPr>
              <a:t>LinkedIn Group: </a:t>
            </a:r>
          </a:p>
          <a:p>
            <a:pPr marL="174625" indent="0">
              <a:spcBef>
                <a:spcPts val="1200"/>
              </a:spcBef>
              <a:buFont typeface="Arial" charset="0"/>
              <a:buNone/>
            </a:pPr>
            <a:r>
              <a:rPr lang="en-US" sz="1800" b="1" u="sng" dirty="0" smtClean="0">
                <a:solidFill>
                  <a:srgbClr val="0000FF"/>
                </a:solidFill>
                <a:latin typeface="Arial" panose="020B0604020202020204" pitchFamily="34" charset="0"/>
                <a:cs typeface="Arial" panose="020B0604020202020204" pitchFamily="34" charset="0"/>
              </a:rPr>
              <a:t>SOCOM Technical Experimentation</a:t>
            </a:r>
          </a:p>
          <a:p>
            <a:pPr marL="0" indent="0">
              <a:buFont typeface="Arial" charset="0"/>
              <a:buNone/>
            </a:pPr>
            <a:endParaRPr lang="en-US" sz="2400" b="1" dirty="0">
              <a:solidFill>
                <a:prstClr val="white"/>
              </a:solidFill>
              <a:latin typeface="Arial" panose="020B0604020202020204" pitchFamily="34" charset="0"/>
              <a:cs typeface="Arial" panose="020B0604020202020204" pitchFamily="34" charset="0"/>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140" y="4495800"/>
            <a:ext cx="2292350" cy="152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3140" y="2743200"/>
            <a:ext cx="2292350" cy="1597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4197" y="1066800"/>
            <a:ext cx="2321293" cy="15482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80950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thony.davis\AppData\Local\Microsoft\Windows\Temporary Internet Files\Content.Outlook\9T5O6IZA\SOFWERX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9089" y="5149049"/>
            <a:ext cx="3561711" cy="120907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0" y="0"/>
            <a:ext cx="9144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altLang="en-US" sz="3400" b="1" dirty="0" smtClean="0">
                <a:solidFill>
                  <a:prstClr val="white"/>
                </a:solidFill>
              </a:rPr>
              <a:t>SOFWERX</a:t>
            </a:r>
          </a:p>
        </p:txBody>
      </p:sp>
      <p:sp>
        <p:nvSpPr>
          <p:cNvPr id="5" name="TextBox 4"/>
          <p:cNvSpPr txBox="1">
            <a:spLocks noChangeArrowheads="1"/>
          </p:cNvSpPr>
          <p:nvPr/>
        </p:nvSpPr>
        <p:spPr bwMode="auto">
          <a:xfrm>
            <a:off x="174089" y="838200"/>
            <a:ext cx="8795822" cy="235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marL="231775" indent="-231775"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ts val="600"/>
              </a:spcBef>
              <a:spcAft>
                <a:spcPct val="0"/>
              </a:spcAft>
            </a:pPr>
            <a:r>
              <a:rPr lang="en-US" sz="2200" dirty="0" smtClean="0">
                <a:solidFill>
                  <a:prstClr val="black"/>
                </a:solidFill>
                <a:latin typeface="Arial" panose="020B0604020202020204" pitchFamily="34" charset="0"/>
                <a:cs typeface="Arial" panose="020B0604020202020204" pitchFamily="34" charset="0"/>
              </a:rPr>
              <a:t>Promote </a:t>
            </a:r>
            <a:r>
              <a:rPr lang="en-US" sz="2200" dirty="0">
                <a:solidFill>
                  <a:prstClr val="black"/>
                </a:solidFill>
                <a:latin typeface="Arial" panose="020B0604020202020204" pitchFamily="34" charset="0"/>
                <a:cs typeface="Arial" panose="020B0604020202020204" pitchFamily="34" charset="0"/>
              </a:rPr>
              <a:t>industry engagement</a:t>
            </a:r>
          </a:p>
          <a:p>
            <a:pPr fontAlgn="base">
              <a:spcBef>
                <a:spcPts val="600"/>
              </a:spcBef>
              <a:spcAft>
                <a:spcPct val="0"/>
              </a:spcAft>
            </a:pPr>
            <a:r>
              <a:rPr lang="en-US" sz="2200" dirty="0" smtClean="0">
                <a:solidFill>
                  <a:prstClr val="black"/>
                </a:solidFill>
                <a:latin typeface="Arial" panose="020B0604020202020204" pitchFamily="34" charset="0"/>
                <a:cs typeface="Arial" panose="020B0604020202020204" pitchFamily="34" charset="0"/>
              </a:rPr>
              <a:t>Conduct </a:t>
            </a:r>
            <a:r>
              <a:rPr lang="en-US" sz="2200" dirty="0">
                <a:solidFill>
                  <a:prstClr val="black"/>
                </a:solidFill>
                <a:latin typeface="Arial" panose="020B0604020202020204" pitchFamily="34" charset="0"/>
                <a:cs typeface="Arial" panose="020B0604020202020204" pitchFamily="34" charset="0"/>
              </a:rPr>
              <a:t>rapid innovation and design thinking sessions with </a:t>
            </a:r>
            <a:r>
              <a:rPr lang="en-US" sz="2200" dirty="0" smtClean="0">
                <a:solidFill>
                  <a:prstClr val="black"/>
                </a:solidFill>
                <a:latin typeface="Arial" panose="020B0604020202020204" pitchFamily="34" charset="0"/>
                <a:cs typeface="Arial" panose="020B0604020202020204" pitchFamily="34" charset="0"/>
              </a:rPr>
              <a:t>government, academia, </a:t>
            </a:r>
            <a:r>
              <a:rPr lang="en-US" sz="2200" dirty="0">
                <a:solidFill>
                  <a:prstClr val="black"/>
                </a:solidFill>
                <a:latin typeface="Arial" panose="020B0604020202020204" pitchFamily="34" charset="0"/>
                <a:cs typeface="Arial" panose="020B0604020202020204" pitchFamily="34" charset="0"/>
              </a:rPr>
              <a:t>and industry experts</a:t>
            </a:r>
          </a:p>
          <a:p>
            <a:pPr fontAlgn="base">
              <a:spcBef>
                <a:spcPts val="600"/>
              </a:spcBef>
              <a:spcAft>
                <a:spcPct val="0"/>
              </a:spcAft>
            </a:pPr>
            <a:r>
              <a:rPr lang="en-US" sz="2200" dirty="0" smtClean="0">
                <a:solidFill>
                  <a:prstClr val="black"/>
                </a:solidFill>
                <a:latin typeface="Arial" panose="020B0604020202020204" pitchFamily="34" charset="0"/>
                <a:cs typeface="Arial" panose="020B0604020202020204" pitchFamily="34" charset="0"/>
              </a:rPr>
              <a:t>Host </a:t>
            </a:r>
            <a:r>
              <a:rPr lang="en-US" sz="2200" dirty="0">
                <a:solidFill>
                  <a:prstClr val="black"/>
                </a:solidFill>
                <a:latin typeface="Arial" panose="020B0604020202020204" pitchFamily="34" charset="0"/>
                <a:cs typeface="Arial" panose="020B0604020202020204" pitchFamily="34" charset="0"/>
              </a:rPr>
              <a:t>technology sprints to rapidly overcome hard to </a:t>
            </a:r>
            <a:r>
              <a:rPr lang="en-US" sz="2200" dirty="0" smtClean="0">
                <a:solidFill>
                  <a:prstClr val="black"/>
                </a:solidFill>
                <a:latin typeface="Arial" panose="020B0604020202020204" pitchFamily="34" charset="0"/>
                <a:cs typeface="Arial" panose="020B0604020202020204" pitchFamily="34" charset="0"/>
              </a:rPr>
              <a:t>solve problems</a:t>
            </a:r>
          </a:p>
          <a:p>
            <a:pPr fontAlgn="base">
              <a:spcBef>
                <a:spcPts val="600"/>
              </a:spcBef>
              <a:spcAft>
                <a:spcPct val="0"/>
              </a:spcAft>
            </a:pPr>
            <a:r>
              <a:rPr lang="en-US" sz="2200" dirty="0">
                <a:solidFill>
                  <a:prstClr val="black"/>
                </a:solidFill>
                <a:latin typeface="Arial" panose="020B0604020202020204" pitchFamily="34" charset="0"/>
                <a:cs typeface="Arial" panose="020B0604020202020204" pitchFamily="34" charset="0"/>
              </a:rPr>
              <a:t>Conduct rapid prototyping session to build out ideas and designs and better inform future builds and engineering </a:t>
            </a:r>
            <a:r>
              <a:rPr lang="en-US" sz="2200" dirty="0" smtClean="0">
                <a:solidFill>
                  <a:prstClr val="black"/>
                </a:solidFill>
                <a:latin typeface="Arial" panose="020B0604020202020204" pitchFamily="34" charset="0"/>
                <a:cs typeface="Arial" panose="020B0604020202020204" pitchFamily="34" charset="0"/>
              </a:rPr>
              <a:t>decisions</a:t>
            </a:r>
            <a:endParaRPr lang="en-US" sz="2200" dirty="0">
              <a:solidFill>
                <a:prstClr val="black"/>
              </a:solidFill>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7048" y="4671907"/>
            <a:ext cx="2749550" cy="18305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211" y="4611377"/>
            <a:ext cx="2782680" cy="18546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2200" y="3256392"/>
            <a:ext cx="4338237" cy="17500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026105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Callout 2 4"/>
          <p:cNvSpPr/>
          <p:nvPr/>
        </p:nvSpPr>
        <p:spPr>
          <a:xfrm>
            <a:off x="-2255658" y="-158643"/>
            <a:ext cx="1295400" cy="762000"/>
          </a:xfrm>
          <a:prstGeom prst="borderCallout2">
            <a:avLst>
              <a:gd name="adj1" fmla="val 47407"/>
              <a:gd name="adj2" fmla="val -3065"/>
              <a:gd name="adj3" fmla="val 49197"/>
              <a:gd name="adj4" fmla="val -29310"/>
              <a:gd name="adj5" fmla="val 257211"/>
              <a:gd name="adj6" fmla="val -97041"/>
            </a:avLst>
          </a:prstGeom>
          <a:ln>
            <a:headEnd type="none" w="med" len="med"/>
            <a:tailEnd type="arrow" w="med" len="med"/>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solidFill>
                  <a:prstClr val="black"/>
                </a:solidFill>
              </a:rPr>
              <a:t>General Session</a:t>
            </a:r>
            <a:endParaRPr lang="en-US" dirty="0">
              <a:solidFill>
                <a:prstClr val="black"/>
              </a:solidFill>
            </a:endParaRPr>
          </a:p>
        </p:txBody>
      </p:sp>
      <p:sp>
        <p:nvSpPr>
          <p:cNvPr id="9" name="Line Callout 2 8"/>
          <p:cNvSpPr/>
          <p:nvPr/>
        </p:nvSpPr>
        <p:spPr>
          <a:xfrm>
            <a:off x="-4354742" y="5319298"/>
            <a:ext cx="1295400" cy="533400"/>
          </a:xfrm>
          <a:prstGeom prst="borderCallout2">
            <a:avLst>
              <a:gd name="adj1" fmla="val 18750"/>
              <a:gd name="adj2" fmla="val -8333"/>
              <a:gd name="adj3" fmla="val 18750"/>
              <a:gd name="adj4" fmla="val -16667"/>
              <a:gd name="adj5" fmla="val -128662"/>
              <a:gd name="adj6" fmla="val -56079"/>
            </a:avLst>
          </a:prstGeom>
          <a:ln>
            <a:headEnd type="none" w="med" len="med"/>
            <a:tailEnd type="arrow" w="med" len="med"/>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smtClean="0">
                <a:solidFill>
                  <a:prstClr val="black"/>
                </a:solidFill>
              </a:rPr>
              <a:t>Collaboration Rooms</a:t>
            </a:r>
            <a:endParaRPr lang="en-US" sz="1600" dirty="0">
              <a:solidFill>
                <a:prstClr val="black"/>
              </a:solidFill>
            </a:endParaRPr>
          </a:p>
        </p:txBody>
      </p:sp>
      <p:sp>
        <p:nvSpPr>
          <p:cNvPr id="14" name="Rectangle 13"/>
          <p:cNvSpPr/>
          <p:nvPr/>
        </p:nvSpPr>
        <p:spPr>
          <a:xfrm>
            <a:off x="-3935642" y="3155371"/>
            <a:ext cx="228600" cy="1066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dirty="0" smtClean="0">
                <a:solidFill>
                  <a:prstClr val="white"/>
                </a:solidFill>
              </a:rPr>
              <a:t>TILO</a:t>
            </a:r>
            <a:endParaRPr lang="en-US" sz="1600" dirty="0">
              <a:solidFill>
                <a:prstClr val="white"/>
              </a:solidFill>
            </a:endParaRPr>
          </a:p>
        </p:txBody>
      </p:sp>
      <p:sp>
        <p:nvSpPr>
          <p:cNvPr id="16" name="Line Callout 2 15"/>
          <p:cNvSpPr/>
          <p:nvPr/>
        </p:nvSpPr>
        <p:spPr>
          <a:xfrm>
            <a:off x="-3101468" y="1038145"/>
            <a:ext cx="1295400" cy="762000"/>
          </a:xfrm>
          <a:prstGeom prst="borderCallout2">
            <a:avLst>
              <a:gd name="adj1" fmla="val 18750"/>
              <a:gd name="adj2" fmla="val -8333"/>
              <a:gd name="adj3" fmla="val 18750"/>
              <a:gd name="adj4" fmla="val -16667"/>
              <a:gd name="adj5" fmla="val 204724"/>
              <a:gd name="adj6" fmla="val -34506"/>
            </a:avLst>
          </a:prstGeom>
          <a:ln>
            <a:headEnd type="none" w="med" len="med"/>
            <a:tailEnd type="arrow" w="med" len="med"/>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smtClean="0">
                <a:solidFill>
                  <a:prstClr val="black"/>
                </a:solidFill>
              </a:rPr>
              <a:t>Engagement</a:t>
            </a:r>
          </a:p>
          <a:p>
            <a:pPr algn="ctr"/>
            <a:r>
              <a:rPr lang="en-US" sz="1600" dirty="0" smtClean="0">
                <a:solidFill>
                  <a:prstClr val="black"/>
                </a:solidFill>
              </a:rPr>
              <a:t>Area</a:t>
            </a:r>
            <a:endParaRPr lang="en-US" sz="1600" dirty="0">
              <a:solidFill>
                <a:prstClr val="black"/>
              </a:solidFill>
            </a:endParaRPr>
          </a:p>
        </p:txBody>
      </p:sp>
      <p:sp>
        <p:nvSpPr>
          <p:cNvPr id="13" name="Line Callout 2 12"/>
          <p:cNvSpPr/>
          <p:nvPr/>
        </p:nvSpPr>
        <p:spPr>
          <a:xfrm>
            <a:off x="-5797954" y="771445"/>
            <a:ext cx="1295400" cy="533400"/>
          </a:xfrm>
          <a:prstGeom prst="borderCallout2">
            <a:avLst>
              <a:gd name="adj1" fmla="val 44337"/>
              <a:gd name="adj2" fmla="val 101237"/>
              <a:gd name="adj3" fmla="val 46895"/>
              <a:gd name="adj4" fmla="val 138206"/>
              <a:gd name="adj5" fmla="val 189433"/>
              <a:gd name="adj6" fmla="val 101258"/>
            </a:avLst>
          </a:prstGeom>
          <a:ln>
            <a:headEnd type="none" w="med" len="med"/>
            <a:tailEnd type="arrow" w="med" len="med"/>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smtClean="0">
                <a:solidFill>
                  <a:prstClr val="black"/>
                </a:solidFill>
              </a:rPr>
              <a:t>Collaboration Rooms</a:t>
            </a:r>
            <a:endParaRPr lang="en-US" sz="1600" dirty="0">
              <a:solidFill>
                <a:prstClr val="black"/>
              </a:solidFill>
            </a:endParaRPr>
          </a:p>
        </p:txBody>
      </p:sp>
      <p:sp>
        <p:nvSpPr>
          <p:cNvPr id="17" name="Slide Number Placeholder 16"/>
          <p:cNvSpPr>
            <a:spLocks noGrp="1"/>
          </p:cNvSpPr>
          <p:nvPr>
            <p:ph type="sldNum" sz="quarter" idx="12"/>
          </p:nvPr>
        </p:nvSpPr>
        <p:spPr>
          <a:xfrm>
            <a:off x="7010400" y="6492875"/>
            <a:ext cx="2133600" cy="365125"/>
          </a:xfrm>
        </p:spPr>
        <p:txBody>
          <a:bodyPr/>
          <a:lstStyle/>
          <a:p>
            <a:fld id="{C26D16D4-6183-45BB-957C-715D7FEB77BE}" type="slidenum">
              <a:rPr lang="en-US" smtClean="0">
                <a:solidFill>
                  <a:prstClr val="black">
                    <a:tint val="75000"/>
                  </a:prstClr>
                </a:solidFill>
              </a:rPr>
              <a:pPr/>
              <a:t>2</a:t>
            </a:fld>
            <a:endParaRPr lang="en-US" dirty="0">
              <a:solidFill>
                <a:prstClr val="black">
                  <a:tint val="75000"/>
                </a:prstClr>
              </a:solidFill>
            </a:endParaRPr>
          </a:p>
        </p:txBody>
      </p:sp>
      <p:sp>
        <p:nvSpPr>
          <p:cNvPr id="18" name="Rectangle 17"/>
          <p:cNvSpPr/>
          <p:nvPr/>
        </p:nvSpPr>
        <p:spPr>
          <a:xfrm>
            <a:off x="-3372098" y="3036808"/>
            <a:ext cx="228600" cy="130392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dirty="0" smtClean="0">
                <a:solidFill>
                  <a:prstClr val="white"/>
                </a:solidFill>
              </a:rPr>
              <a:t>TALOS</a:t>
            </a:r>
            <a:endParaRPr lang="en-US" sz="1600" dirty="0">
              <a:solidFill>
                <a:prstClr val="white"/>
              </a:solidFill>
            </a:endParaRPr>
          </a:p>
        </p:txBody>
      </p:sp>
      <p:sp>
        <p:nvSpPr>
          <p:cNvPr id="19" name="Donut 18"/>
          <p:cNvSpPr/>
          <p:nvPr/>
        </p:nvSpPr>
        <p:spPr>
          <a:xfrm>
            <a:off x="-6157914" y="2796444"/>
            <a:ext cx="1328912" cy="2076396"/>
          </a:xfrm>
          <a:prstGeom prst="donut">
            <a:avLst>
              <a:gd name="adj" fmla="val 41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 name="TextBox 1"/>
          <p:cNvSpPr txBox="1"/>
          <p:nvPr/>
        </p:nvSpPr>
        <p:spPr>
          <a:xfrm rot="20089353">
            <a:off x="-8569550" y="3668173"/>
            <a:ext cx="8429615" cy="1107996"/>
          </a:xfrm>
          <a:prstGeom prst="rect">
            <a:avLst/>
          </a:prstGeom>
          <a:noFill/>
        </p:spPr>
        <p:txBody>
          <a:bodyPr wrap="none" rtlCol="0">
            <a:spAutoFit/>
          </a:bodyPr>
          <a:lstStyle/>
          <a:p>
            <a:r>
              <a:rPr lang="en-US" sz="6600" dirty="0" smtClean="0">
                <a:solidFill>
                  <a:srgbClr val="FF0000"/>
                </a:solidFill>
              </a:rPr>
              <a:t>UPDATE FOR MARRIOTT</a:t>
            </a:r>
            <a:endParaRPr lang="en-US" sz="6600" dirty="0">
              <a:solidFill>
                <a:srgbClr val="FF0000"/>
              </a:solidFill>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489" y="1097971"/>
            <a:ext cx="8258175"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48347" y="6340184"/>
            <a:ext cx="5547737" cy="369332"/>
          </a:xfrm>
          <a:prstGeom prst="rect">
            <a:avLst/>
          </a:prstGeom>
          <a:solidFill>
            <a:srgbClr val="FFFF00"/>
          </a:solidFill>
        </p:spPr>
        <p:txBody>
          <a:bodyPr wrap="none" rtlCol="0">
            <a:spAutoFit/>
          </a:bodyPr>
          <a:lstStyle/>
          <a:p>
            <a:r>
              <a:rPr lang="en-US" b="1" dirty="0" smtClean="0">
                <a:solidFill>
                  <a:prstClr val="black"/>
                </a:solidFill>
              </a:rPr>
              <a:t>Breakout Room #6 – Regency Room is located on Level 2</a:t>
            </a:r>
            <a:endParaRPr lang="en-US" b="1" dirty="0">
              <a:solidFill>
                <a:prstClr val="black"/>
              </a:solidFill>
            </a:endParaRPr>
          </a:p>
        </p:txBody>
      </p:sp>
      <p:sp>
        <p:nvSpPr>
          <p:cNvPr id="15" name="Rectangle 14"/>
          <p:cNvSpPr/>
          <p:nvPr/>
        </p:nvSpPr>
        <p:spPr>
          <a:xfrm rot="2254360">
            <a:off x="-2360628" y="4226434"/>
            <a:ext cx="762000"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solidFill>
                  <a:prstClr val="black"/>
                </a:solidFill>
              </a:rPr>
              <a:t>SBIR</a:t>
            </a:r>
            <a:endParaRPr lang="en-US" dirty="0">
              <a:solidFill>
                <a:prstClr val="black"/>
              </a:solidFill>
            </a:endParaRPr>
          </a:p>
        </p:txBody>
      </p:sp>
      <p:sp>
        <p:nvSpPr>
          <p:cNvPr id="12" name="Rectangle 11"/>
          <p:cNvSpPr/>
          <p:nvPr/>
        </p:nvSpPr>
        <p:spPr>
          <a:xfrm rot="2139218">
            <a:off x="-1441394" y="3995047"/>
            <a:ext cx="623895"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solidFill>
                  <a:prstClr val="black"/>
                </a:solidFill>
              </a:rPr>
              <a:t>S&amp;T</a:t>
            </a:r>
            <a:endParaRPr lang="en-US" dirty="0">
              <a:solidFill>
                <a:prstClr val="black"/>
              </a:solidFill>
            </a:endParaRPr>
          </a:p>
        </p:txBody>
      </p:sp>
      <p:sp>
        <p:nvSpPr>
          <p:cNvPr id="3" name="Donut 2"/>
          <p:cNvSpPr/>
          <p:nvPr/>
        </p:nvSpPr>
        <p:spPr>
          <a:xfrm>
            <a:off x="6589027" y="4340734"/>
            <a:ext cx="1618281" cy="1251484"/>
          </a:xfrm>
          <a:prstGeom prst="donut">
            <a:avLst>
              <a:gd name="adj" fmla="val 4112"/>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black"/>
                </a:solidFill>
              </a:rPr>
              <a:t>Registration</a:t>
            </a:r>
          </a:p>
          <a:p>
            <a:pPr algn="ctr"/>
            <a:r>
              <a:rPr lang="en-US" sz="1400" dirty="0" smtClean="0">
                <a:solidFill>
                  <a:prstClr val="black"/>
                </a:solidFill>
              </a:rPr>
              <a:t>TALOS</a:t>
            </a:r>
          </a:p>
          <a:p>
            <a:pPr algn="ctr"/>
            <a:r>
              <a:rPr lang="en-US" sz="1400" dirty="0" smtClean="0">
                <a:solidFill>
                  <a:prstClr val="black"/>
                </a:solidFill>
              </a:rPr>
              <a:t>SBIR</a:t>
            </a:r>
          </a:p>
          <a:p>
            <a:pPr algn="ctr"/>
            <a:r>
              <a:rPr lang="en-US" sz="1400" dirty="0" smtClean="0">
                <a:solidFill>
                  <a:prstClr val="black"/>
                </a:solidFill>
              </a:rPr>
              <a:t>TILO</a:t>
            </a:r>
            <a:endParaRPr lang="en-US" sz="1400" dirty="0">
              <a:solidFill>
                <a:prstClr val="black"/>
              </a:solidFill>
            </a:endParaRPr>
          </a:p>
        </p:txBody>
      </p:sp>
    </p:spTree>
    <p:extLst>
      <p:ext uri="{BB962C8B-B14F-4D97-AF65-F5344CB8AC3E}">
        <p14:creationId xmlns:p14="http://schemas.microsoft.com/office/powerpoint/2010/main" val="11857496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ChangeArrowheads="1"/>
          </p:cNvSpPr>
          <p:nvPr/>
        </p:nvSpPr>
        <p:spPr bwMode="auto">
          <a:xfrm>
            <a:off x="-11875" y="48122"/>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lnSpc>
                <a:spcPts val="3600"/>
              </a:lnSpc>
              <a:spcBef>
                <a:spcPct val="0"/>
              </a:spcBef>
              <a:spcAft>
                <a:spcPct val="0"/>
              </a:spcAft>
            </a:pPr>
            <a:r>
              <a:rPr lang="en-US" altLang="en-US" sz="3400" b="1" dirty="0" smtClean="0">
                <a:solidFill>
                  <a:prstClr val="white"/>
                </a:solidFill>
              </a:rPr>
              <a:t>COOPERATIVE R&amp;D </a:t>
            </a:r>
          </a:p>
          <a:p>
            <a:pPr algn="ctr" eaLnBrk="1" fontAlgn="base" hangingPunct="1">
              <a:lnSpc>
                <a:spcPts val="3600"/>
              </a:lnSpc>
              <a:spcBef>
                <a:spcPct val="0"/>
              </a:spcBef>
              <a:spcAft>
                <a:spcPct val="0"/>
              </a:spcAft>
            </a:pPr>
            <a:r>
              <a:rPr lang="en-US" altLang="en-US" sz="3400" b="1" dirty="0" smtClean="0">
                <a:solidFill>
                  <a:prstClr val="white"/>
                </a:solidFill>
              </a:rPr>
              <a:t>AGREEMENTS (CRADAs)</a:t>
            </a:r>
            <a:endParaRPr lang="en-US" altLang="en-US" sz="3400" b="1" dirty="0">
              <a:solidFill>
                <a:prstClr val="white"/>
              </a:solidFill>
            </a:endParaRPr>
          </a:p>
        </p:txBody>
      </p:sp>
      <p:sp>
        <p:nvSpPr>
          <p:cNvPr id="5" name="Rectangle 3"/>
          <p:cNvSpPr txBox="1">
            <a:spLocks noChangeArrowheads="1"/>
          </p:cNvSpPr>
          <p:nvPr/>
        </p:nvSpPr>
        <p:spPr>
          <a:xfrm>
            <a:off x="407225" y="1295400"/>
            <a:ext cx="8431975" cy="4855841"/>
          </a:xfrm>
          <a:prstGeom prst="rect">
            <a:avLst/>
          </a:prstGeom>
        </p:spPr>
        <p:txBody>
          <a:bodyPr>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indent="-228600"/>
            <a:r>
              <a:rPr lang="en-US" sz="2400" b="1" dirty="0" smtClean="0">
                <a:solidFill>
                  <a:prstClr val="black"/>
                </a:solidFill>
                <a:latin typeface="Arial" panose="020B0604020202020204" pitchFamily="34" charset="0"/>
                <a:cs typeface="Arial" panose="020B0604020202020204" pitchFamily="34" charset="0"/>
              </a:rPr>
              <a:t>A CRADA is:</a:t>
            </a:r>
          </a:p>
          <a:p>
            <a:pPr marL="517525" lvl="1" indent="-228600">
              <a:lnSpc>
                <a:spcPct val="120000"/>
              </a:lnSpc>
            </a:pPr>
            <a:r>
              <a:rPr lang="en-US" sz="1800" dirty="0">
                <a:solidFill>
                  <a:prstClr val="black"/>
                </a:solidFill>
                <a:latin typeface="Arial" panose="020B0604020202020204" pitchFamily="34" charset="0"/>
                <a:cs typeface="Arial" panose="020B0604020202020204" pitchFamily="34" charset="0"/>
              </a:rPr>
              <a:t>A legal agreement for Research, </a:t>
            </a:r>
            <a:r>
              <a:rPr lang="en-US" sz="1800" dirty="0" smtClean="0">
                <a:solidFill>
                  <a:prstClr val="black"/>
                </a:solidFill>
                <a:latin typeface="Arial" panose="020B0604020202020204" pitchFamily="34" charset="0"/>
                <a:cs typeface="Arial" panose="020B0604020202020204" pitchFamily="34" charset="0"/>
              </a:rPr>
              <a:t>Development, Test</a:t>
            </a:r>
            <a:r>
              <a:rPr lang="en-US" sz="1800" dirty="0">
                <a:solidFill>
                  <a:prstClr val="black"/>
                </a:solidFill>
                <a:latin typeface="Arial" panose="020B0604020202020204" pitchFamily="34" charset="0"/>
                <a:cs typeface="Arial" panose="020B0604020202020204" pitchFamily="34" charset="0"/>
              </a:rPr>
              <a:t>, </a:t>
            </a:r>
            <a:r>
              <a:rPr lang="en-US" sz="1800" dirty="0" smtClean="0">
                <a:solidFill>
                  <a:prstClr val="black"/>
                </a:solidFill>
                <a:latin typeface="Arial" panose="020B0604020202020204" pitchFamily="34" charset="0"/>
                <a:cs typeface="Arial" panose="020B0604020202020204" pitchFamily="34" charset="0"/>
              </a:rPr>
              <a:t>                                            &amp; Evaluation </a:t>
            </a:r>
            <a:r>
              <a:rPr lang="en-US" sz="1800" dirty="0">
                <a:solidFill>
                  <a:prstClr val="black"/>
                </a:solidFill>
                <a:latin typeface="Arial" panose="020B0604020202020204" pitchFamily="34" charset="0"/>
                <a:cs typeface="Arial" panose="020B0604020202020204" pitchFamily="34" charset="0"/>
              </a:rPr>
              <a:t>(RDT&amp;E)</a:t>
            </a:r>
          </a:p>
          <a:p>
            <a:pPr marL="517525" lvl="1" indent="-228600">
              <a:lnSpc>
                <a:spcPct val="120000"/>
              </a:lnSpc>
            </a:pPr>
            <a:r>
              <a:rPr lang="en-US" sz="1800" dirty="0">
                <a:solidFill>
                  <a:prstClr val="black"/>
                </a:solidFill>
                <a:latin typeface="Arial" panose="020B0604020202020204" pitchFamily="34" charset="0"/>
                <a:cs typeface="Arial" panose="020B0604020202020204" pitchFamily="34" charset="0"/>
              </a:rPr>
              <a:t>A collaborative effort with non-federal party (parties)</a:t>
            </a:r>
          </a:p>
          <a:p>
            <a:pPr marL="517525" lvl="1" indent="-228600">
              <a:lnSpc>
                <a:spcPct val="120000"/>
              </a:lnSpc>
            </a:pPr>
            <a:r>
              <a:rPr lang="en-US" sz="1800" dirty="0">
                <a:solidFill>
                  <a:prstClr val="black"/>
                </a:solidFill>
                <a:latin typeface="Arial" panose="020B0604020202020204" pitchFamily="34" charset="0"/>
                <a:cs typeface="Arial" panose="020B0604020202020204" pitchFamily="34" charset="0"/>
              </a:rPr>
              <a:t>Parties may provide and share personnel, services, facilities, equipment, or other resources in conducting the RDT&amp;E</a:t>
            </a:r>
          </a:p>
          <a:p>
            <a:pPr marL="517525" lvl="1" indent="-228600">
              <a:lnSpc>
                <a:spcPct val="120000"/>
              </a:lnSpc>
            </a:pPr>
            <a:r>
              <a:rPr lang="en-US" sz="1800" dirty="0">
                <a:solidFill>
                  <a:prstClr val="black"/>
                </a:solidFill>
                <a:latin typeface="Arial" panose="020B0604020202020204" pitchFamily="34" charset="0"/>
                <a:cs typeface="Arial" panose="020B0604020202020204" pitchFamily="34" charset="0"/>
              </a:rPr>
              <a:t>Non-federal party may also provide funds; statute prohibits government from providing funds to non-federal party</a:t>
            </a:r>
          </a:p>
          <a:p>
            <a:pPr marL="517525" lvl="1" indent="-228600">
              <a:lnSpc>
                <a:spcPct val="120000"/>
              </a:lnSpc>
            </a:pPr>
            <a:r>
              <a:rPr lang="en-US" sz="1800" dirty="0">
                <a:solidFill>
                  <a:prstClr val="black"/>
                </a:solidFill>
                <a:latin typeface="Arial" panose="020B0604020202020204" pitchFamily="34" charset="0"/>
                <a:cs typeface="Arial" panose="020B0604020202020204" pitchFamily="34" charset="0"/>
              </a:rPr>
              <a:t>Since collaborating party does not receive federal funds, normal government procurement </a:t>
            </a:r>
            <a:r>
              <a:rPr lang="en-US" sz="1800" dirty="0" smtClean="0">
                <a:solidFill>
                  <a:prstClr val="black"/>
                </a:solidFill>
                <a:latin typeface="Arial" panose="020B0604020202020204" pitchFamily="34" charset="0"/>
                <a:cs typeface="Arial" panose="020B0604020202020204" pitchFamily="34" charset="0"/>
              </a:rPr>
              <a:t>requirements do </a:t>
            </a:r>
            <a:r>
              <a:rPr lang="en-US" sz="1800" dirty="0">
                <a:solidFill>
                  <a:prstClr val="black"/>
                </a:solidFill>
                <a:latin typeface="Arial" panose="020B0604020202020204" pitchFamily="34" charset="0"/>
                <a:cs typeface="Arial" panose="020B0604020202020204" pitchFamily="34" charset="0"/>
              </a:rPr>
              <a:t>not apply</a:t>
            </a:r>
          </a:p>
          <a:p>
            <a:pPr marL="517525" lvl="1" indent="-228600">
              <a:lnSpc>
                <a:spcPct val="120000"/>
              </a:lnSpc>
            </a:pPr>
            <a:r>
              <a:rPr lang="en-US" sz="1800" dirty="0">
                <a:solidFill>
                  <a:prstClr val="black"/>
                </a:solidFill>
                <a:latin typeface="Arial" panose="020B0604020202020204" pitchFamily="34" charset="0"/>
                <a:cs typeface="Arial" panose="020B0604020202020204" pitchFamily="34" charset="0"/>
              </a:rPr>
              <a:t>End objective – advance </a:t>
            </a:r>
            <a:r>
              <a:rPr lang="en-US" sz="1800" dirty="0" smtClean="0">
                <a:solidFill>
                  <a:prstClr val="black"/>
                </a:solidFill>
                <a:latin typeface="Arial" panose="020B0604020202020204" pitchFamily="34" charset="0"/>
                <a:cs typeface="Arial" panose="020B0604020202020204" pitchFamily="34" charset="0"/>
              </a:rPr>
              <a:t>Science </a:t>
            </a:r>
            <a:r>
              <a:rPr lang="en-US" sz="1800" dirty="0">
                <a:solidFill>
                  <a:prstClr val="black"/>
                </a:solidFill>
                <a:latin typeface="Arial" panose="020B0604020202020204" pitchFamily="34" charset="0"/>
                <a:cs typeface="Arial" panose="020B0604020202020204" pitchFamily="34" charset="0"/>
              </a:rPr>
              <a:t>and </a:t>
            </a:r>
            <a:r>
              <a:rPr lang="en-US" sz="1800" dirty="0" smtClean="0">
                <a:solidFill>
                  <a:prstClr val="black"/>
                </a:solidFill>
                <a:latin typeface="Arial" panose="020B0604020202020204" pitchFamily="34" charset="0"/>
                <a:cs typeface="Arial" panose="020B0604020202020204" pitchFamily="34" charset="0"/>
              </a:rPr>
              <a:t>Technology </a:t>
            </a:r>
            <a:r>
              <a:rPr lang="en-US" sz="1800" dirty="0">
                <a:solidFill>
                  <a:prstClr val="black"/>
                </a:solidFill>
                <a:latin typeface="Arial" panose="020B0604020202020204" pitchFamily="34" charset="0"/>
                <a:cs typeface="Arial" panose="020B0604020202020204" pitchFamily="34" charset="0"/>
              </a:rPr>
              <a:t>that meets USSOCOM mission requirements but also has viability in other potential commercial </a:t>
            </a:r>
            <a:r>
              <a:rPr lang="en-US" sz="1800" dirty="0" smtClean="0">
                <a:solidFill>
                  <a:prstClr val="black"/>
                </a:solidFill>
                <a:latin typeface="Arial" panose="020B0604020202020204" pitchFamily="34" charset="0"/>
                <a:cs typeface="Arial" panose="020B0604020202020204" pitchFamily="34" charset="0"/>
              </a:rPr>
              <a:t>applications</a:t>
            </a:r>
            <a:endParaRPr lang="en-US" sz="1800" dirty="0">
              <a:solidFill>
                <a:prstClr val="black"/>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4297" y="1295401"/>
            <a:ext cx="2107937" cy="1447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01405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ChangeArrowheads="1"/>
          </p:cNvSpPr>
          <p:nvPr/>
        </p:nvSpPr>
        <p:spPr bwMode="auto">
          <a:xfrm>
            <a:off x="-11875" y="48122"/>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lnSpc>
                <a:spcPts val="3600"/>
              </a:lnSpc>
              <a:spcBef>
                <a:spcPct val="0"/>
              </a:spcBef>
              <a:spcAft>
                <a:spcPct val="0"/>
              </a:spcAft>
            </a:pPr>
            <a:r>
              <a:rPr lang="en-US" altLang="en-US" sz="3400" b="1" dirty="0" smtClean="0">
                <a:solidFill>
                  <a:prstClr val="white"/>
                </a:solidFill>
              </a:rPr>
              <a:t>TWO DISTINCT CRADAs</a:t>
            </a:r>
            <a:endParaRPr lang="en-US" altLang="en-US" sz="3400" b="1" dirty="0">
              <a:solidFill>
                <a:prstClr val="white"/>
              </a:solidFill>
            </a:endParaRPr>
          </a:p>
          <a:p>
            <a:pPr algn="ctr" eaLnBrk="1" fontAlgn="base" hangingPunct="1">
              <a:lnSpc>
                <a:spcPts val="3600"/>
              </a:lnSpc>
              <a:spcBef>
                <a:spcPct val="0"/>
              </a:spcBef>
              <a:spcAft>
                <a:spcPct val="0"/>
              </a:spcAft>
            </a:pPr>
            <a:r>
              <a:rPr lang="en-US" altLang="en-US" sz="3400" b="1" dirty="0" smtClean="0">
                <a:solidFill>
                  <a:prstClr val="white"/>
                </a:solidFill>
              </a:rPr>
              <a:t>FOR SOF AT&amp;L</a:t>
            </a:r>
            <a:endParaRPr lang="en-US" altLang="en-US" sz="3400" b="1" dirty="0">
              <a:solidFill>
                <a:prstClr val="white"/>
              </a:solidFill>
            </a:endParaRPr>
          </a:p>
        </p:txBody>
      </p:sp>
      <p:sp>
        <p:nvSpPr>
          <p:cNvPr id="6" name="Rounded Rectangle 5"/>
          <p:cNvSpPr/>
          <p:nvPr/>
        </p:nvSpPr>
        <p:spPr>
          <a:xfrm>
            <a:off x="152401" y="1364134"/>
            <a:ext cx="4407724" cy="4960466"/>
          </a:xfrm>
          <a:prstGeom prst="roundRect">
            <a:avLst/>
          </a:prstGeom>
        </p:spPr>
        <p:style>
          <a:lnRef idx="3">
            <a:schemeClr val="lt1"/>
          </a:lnRef>
          <a:fillRef idx="1">
            <a:schemeClr val="dk1"/>
          </a:fillRef>
          <a:effectRef idx="1">
            <a:schemeClr val="dk1"/>
          </a:effectRef>
          <a:fontRef idx="minor">
            <a:schemeClr val="lt1"/>
          </a:fontRef>
        </p:style>
        <p:txBody>
          <a:bodyPr lIns="18288" rIns="18288" rtlCol="0" anchor="ctr"/>
          <a:lstStyle/>
          <a:p>
            <a:pPr marL="117475" lvl="1" algn="ctr" fontAlgn="base">
              <a:spcBef>
                <a:spcPct val="0"/>
              </a:spcBef>
            </a:pPr>
            <a:r>
              <a:rPr lang="en-US" sz="2200" b="1" dirty="0" smtClean="0">
                <a:solidFill>
                  <a:prstClr val="white"/>
                </a:solidFill>
                <a:latin typeface="Arial" panose="020B0604020202020204" pitchFamily="34" charset="0"/>
                <a:cs typeface="Arial" panose="020B0604020202020204" pitchFamily="34" charset="0"/>
              </a:rPr>
              <a:t>OVERARCHING CRADA</a:t>
            </a:r>
          </a:p>
          <a:p>
            <a:pPr marL="285750" lvl="2" indent="-285750" fontAlgn="base">
              <a:spcBef>
                <a:spcPts val="600"/>
              </a:spcBef>
              <a:buFont typeface="Wingdings" panose="05000000000000000000" pitchFamily="2" charset="2"/>
              <a:buChar char="§"/>
            </a:pPr>
            <a:r>
              <a:rPr lang="en-US" sz="1700" dirty="0" smtClean="0">
                <a:solidFill>
                  <a:prstClr val="white"/>
                </a:solidFill>
                <a:latin typeface="Arial" panose="020B0604020202020204" pitchFamily="34" charset="0"/>
                <a:cs typeface="Arial" panose="020B0604020202020204" pitchFamily="34" charset="0"/>
              </a:rPr>
              <a:t>Formulated to provide </a:t>
            </a:r>
            <a:r>
              <a:rPr lang="en-US" sz="1700" u="sng" dirty="0" smtClean="0">
                <a:solidFill>
                  <a:prstClr val="white"/>
                </a:solidFill>
                <a:latin typeface="Arial" panose="020B0604020202020204" pitchFamily="34" charset="0"/>
                <a:cs typeface="Arial" panose="020B0604020202020204" pitchFamily="34" charset="0"/>
              </a:rPr>
              <a:t>general </a:t>
            </a:r>
            <a:r>
              <a:rPr lang="en-US" sz="1700" u="sng" dirty="0">
                <a:solidFill>
                  <a:prstClr val="white"/>
                </a:solidFill>
                <a:latin typeface="Arial" panose="020B0604020202020204" pitchFamily="34" charset="0"/>
                <a:cs typeface="Arial" panose="020B0604020202020204" pitchFamily="34" charset="0"/>
              </a:rPr>
              <a:t>access </a:t>
            </a:r>
            <a:r>
              <a:rPr lang="en-US" sz="1700" dirty="0">
                <a:solidFill>
                  <a:prstClr val="white"/>
                </a:solidFill>
                <a:latin typeface="Arial" panose="020B0604020202020204" pitchFamily="34" charset="0"/>
                <a:cs typeface="Arial" panose="020B0604020202020204" pitchFamily="34" charset="0"/>
              </a:rPr>
              <a:t>to gaps and needs to foster collaboration  </a:t>
            </a:r>
          </a:p>
          <a:p>
            <a:pPr marL="285750" lvl="2" indent="-285750" fontAlgn="base">
              <a:spcBef>
                <a:spcPts val="600"/>
              </a:spcBef>
              <a:buFont typeface="Wingdings" panose="05000000000000000000" pitchFamily="2" charset="2"/>
              <a:buChar char="§"/>
            </a:pPr>
            <a:r>
              <a:rPr lang="en-US" sz="1700" u="sng" dirty="0">
                <a:solidFill>
                  <a:prstClr val="white"/>
                </a:solidFill>
                <a:latin typeface="Arial" panose="020B0604020202020204" pitchFamily="34" charset="0"/>
                <a:cs typeface="Arial" panose="020B0604020202020204" pitchFamily="34" charset="0"/>
              </a:rPr>
              <a:t>SOF </a:t>
            </a:r>
            <a:r>
              <a:rPr lang="en-US" sz="1700" u="sng" dirty="0" smtClean="0">
                <a:solidFill>
                  <a:prstClr val="white"/>
                </a:solidFill>
                <a:latin typeface="Arial" panose="020B0604020202020204" pitchFamily="34" charset="0"/>
                <a:cs typeface="Arial" panose="020B0604020202020204" pitchFamily="34" charset="0"/>
              </a:rPr>
              <a:t>AT&amp;L AE </a:t>
            </a:r>
            <a:r>
              <a:rPr lang="en-US" sz="1700" u="sng" dirty="0">
                <a:solidFill>
                  <a:prstClr val="white"/>
                </a:solidFill>
                <a:latin typeface="Arial" panose="020B0604020202020204" pitchFamily="34" charset="0"/>
                <a:cs typeface="Arial" panose="020B0604020202020204" pitchFamily="34" charset="0"/>
              </a:rPr>
              <a:t>signed</a:t>
            </a:r>
            <a:r>
              <a:rPr lang="en-US" sz="1700" dirty="0">
                <a:solidFill>
                  <a:prstClr val="white"/>
                </a:solidFill>
                <a:latin typeface="Arial" panose="020B0604020202020204" pitchFamily="34" charset="0"/>
                <a:cs typeface="Arial" panose="020B0604020202020204" pitchFamily="34" charset="0"/>
              </a:rPr>
              <a:t> – C</a:t>
            </a:r>
            <a:r>
              <a:rPr lang="en-US" sz="1700" dirty="0" smtClean="0">
                <a:solidFill>
                  <a:prstClr val="white"/>
                </a:solidFill>
                <a:latin typeface="Arial" panose="020B0604020202020204" pitchFamily="34" charset="0"/>
                <a:cs typeface="Arial" panose="020B0604020202020204" pitchFamily="34" charset="0"/>
              </a:rPr>
              <a:t>ompany </a:t>
            </a:r>
            <a:r>
              <a:rPr lang="en-US" sz="1700" dirty="0">
                <a:solidFill>
                  <a:prstClr val="white"/>
                </a:solidFill>
                <a:latin typeface="Arial" panose="020B0604020202020204" pitchFamily="34" charset="0"/>
                <a:cs typeface="Arial" panose="020B0604020202020204" pitchFamily="34" charset="0"/>
              </a:rPr>
              <a:t>coordination and acceptance – generally 30 </a:t>
            </a:r>
            <a:r>
              <a:rPr lang="en-US" sz="1700" dirty="0" smtClean="0">
                <a:solidFill>
                  <a:prstClr val="white"/>
                </a:solidFill>
                <a:latin typeface="Arial" panose="020B0604020202020204" pitchFamily="34" charset="0"/>
                <a:cs typeface="Arial" panose="020B0604020202020204" pitchFamily="34" charset="0"/>
              </a:rPr>
              <a:t>days</a:t>
            </a:r>
            <a:endParaRPr lang="en-US" sz="1700" dirty="0">
              <a:solidFill>
                <a:prstClr val="white"/>
              </a:solidFill>
              <a:latin typeface="Arial" panose="020B0604020202020204" pitchFamily="34" charset="0"/>
              <a:cs typeface="Arial" panose="020B0604020202020204" pitchFamily="34" charset="0"/>
            </a:endParaRPr>
          </a:p>
          <a:p>
            <a:pPr marL="285750" lvl="2" indent="-285750" fontAlgn="base">
              <a:spcBef>
                <a:spcPts val="600"/>
              </a:spcBef>
              <a:buFont typeface="Wingdings" panose="05000000000000000000" pitchFamily="2" charset="2"/>
              <a:buChar char="§"/>
            </a:pPr>
            <a:r>
              <a:rPr lang="en-US" sz="1700" dirty="0" smtClean="0">
                <a:solidFill>
                  <a:prstClr val="white"/>
                </a:solidFill>
                <a:latin typeface="Arial" panose="020B0604020202020204" pitchFamily="34" charset="0"/>
                <a:cs typeface="Arial" panose="020B0604020202020204" pitchFamily="34" charset="0"/>
              </a:rPr>
              <a:t>CRADA allows for formulation &amp; execution of Joint/Individual </a:t>
            </a:r>
            <a:r>
              <a:rPr lang="en-US" sz="1700" dirty="0">
                <a:solidFill>
                  <a:prstClr val="white"/>
                </a:solidFill>
                <a:latin typeface="Arial" panose="020B0604020202020204" pitchFamily="34" charset="0"/>
                <a:cs typeface="Arial" panose="020B0604020202020204" pitchFamily="34" charset="0"/>
              </a:rPr>
              <a:t>Work Plans </a:t>
            </a:r>
            <a:r>
              <a:rPr lang="en-US" sz="1700" dirty="0" smtClean="0">
                <a:solidFill>
                  <a:prstClr val="white"/>
                </a:solidFill>
                <a:latin typeface="Arial" panose="020B0604020202020204" pitchFamily="34" charset="0"/>
                <a:cs typeface="Arial" panose="020B0604020202020204" pitchFamily="34" charset="0"/>
              </a:rPr>
              <a:t>(JWP/IWPs</a:t>
            </a:r>
            <a:r>
              <a:rPr lang="en-US" sz="1700" dirty="0">
                <a:solidFill>
                  <a:prstClr val="white"/>
                </a:solidFill>
                <a:latin typeface="Arial" panose="020B0604020202020204" pitchFamily="34" charset="0"/>
                <a:cs typeface="Arial" panose="020B0604020202020204" pitchFamily="34" charset="0"/>
              </a:rPr>
              <a:t>) between the </a:t>
            </a:r>
            <a:r>
              <a:rPr lang="en-US" sz="1700" dirty="0" smtClean="0">
                <a:solidFill>
                  <a:prstClr val="white"/>
                </a:solidFill>
                <a:latin typeface="Arial" panose="020B0604020202020204" pitchFamily="34" charset="0"/>
                <a:cs typeface="Arial" panose="020B0604020202020204" pitchFamily="34" charset="0"/>
              </a:rPr>
              <a:t>Collaborator(s) </a:t>
            </a:r>
            <a:r>
              <a:rPr lang="en-US" sz="1700" dirty="0">
                <a:solidFill>
                  <a:prstClr val="white"/>
                </a:solidFill>
                <a:latin typeface="Arial" panose="020B0604020202020204" pitchFamily="34" charset="0"/>
                <a:cs typeface="Arial" panose="020B0604020202020204" pitchFamily="34" charset="0"/>
              </a:rPr>
              <a:t>and </a:t>
            </a:r>
            <a:r>
              <a:rPr lang="en-US" sz="1700" u="sng" dirty="0">
                <a:solidFill>
                  <a:prstClr val="white"/>
                </a:solidFill>
                <a:latin typeface="Arial" panose="020B0604020202020204" pitchFamily="34" charset="0"/>
                <a:cs typeface="Arial" panose="020B0604020202020204" pitchFamily="34" charset="0"/>
              </a:rPr>
              <a:t>any</a:t>
            </a:r>
            <a:r>
              <a:rPr lang="en-US" sz="1700" dirty="0">
                <a:solidFill>
                  <a:prstClr val="white"/>
                </a:solidFill>
                <a:latin typeface="Arial" panose="020B0604020202020204" pitchFamily="34" charset="0"/>
                <a:cs typeface="Arial" panose="020B0604020202020204" pitchFamily="34" charset="0"/>
              </a:rPr>
              <a:t> </a:t>
            </a:r>
            <a:r>
              <a:rPr lang="en-US" sz="1700" dirty="0" smtClean="0">
                <a:solidFill>
                  <a:prstClr val="white"/>
                </a:solidFill>
                <a:latin typeface="Arial" panose="020B0604020202020204" pitchFamily="34" charset="0"/>
                <a:cs typeface="Arial" panose="020B0604020202020204" pitchFamily="34" charset="0"/>
              </a:rPr>
              <a:t>PEO/ Directorate within SOF AT&amp;L</a:t>
            </a:r>
            <a:endParaRPr lang="en-US" sz="1700" dirty="0">
              <a:solidFill>
                <a:prstClr val="white"/>
              </a:solidFill>
              <a:latin typeface="Arial" panose="020B0604020202020204" pitchFamily="34" charset="0"/>
              <a:cs typeface="Arial" panose="020B0604020202020204" pitchFamily="34" charset="0"/>
            </a:endParaRPr>
          </a:p>
          <a:p>
            <a:pPr marL="285750" lvl="2" indent="-285750" fontAlgn="base">
              <a:spcBef>
                <a:spcPts val="600"/>
              </a:spcBef>
              <a:buFont typeface="Wingdings" panose="05000000000000000000" pitchFamily="2" charset="2"/>
              <a:buChar char="§"/>
            </a:pPr>
            <a:r>
              <a:rPr lang="en-US" sz="1700" dirty="0" smtClean="0">
                <a:solidFill>
                  <a:prstClr val="white"/>
                </a:solidFill>
                <a:latin typeface="Arial" panose="020B0604020202020204" pitchFamily="34" charset="0"/>
                <a:cs typeface="Arial" panose="020B0604020202020204" pitchFamily="34" charset="0"/>
              </a:rPr>
              <a:t>JWPs/IWPs staffed, approved, and signed - </a:t>
            </a:r>
            <a:r>
              <a:rPr lang="en-US" sz="1700" dirty="0">
                <a:solidFill>
                  <a:prstClr val="white"/>
                </a:solidFill>
                <a:latin typeface="Arial" panose="020B0604020202020204" pitchFamily="34" charset="0"/>
                <a:cs typeface="Arial" panose="020B0604020202020204" pitchFamily="34" charset="0"/>
              </a:rPr>
              <a:t>Target 30 days for </a:t>
            </a:r>
            <a:r>
              <a:rPr lang="en-US" sz="1700" dirty="0" smtClean="0">
                <a:solidFill>
                  <a:prstClr val="white"/>
                </a:solidFill>
                <a:latin typeface="Arial" panose="020B0604020202020204" pitchFamily="34" charset="0"/>
                <a:cs typeface="Arial" panose="020B0604020202020204" pitchFamily="34" charset="0"/>
              </a:rPr>
              <a:t>staffing</a:t>
            </a:r>
          </a:p>
          <a:p>
            <a:pPr marL="285750" lvl="2" indent="-285750" fontAlgn="base">
              <a:spcBef>
                <a:spcPts val="600"/>
              </a:spcBef>
              <a:buFont typeface="Wingdings" panose="05000000000000000000" pitchFamily="2" charset="2"/>
              <a:buChar char="§"/>
            </a:pPr>
            <a:r>
              <a:rPr lang="en-US" sz="1700" dirty="0" smtClean="0">
                <a:solidFill>
                  <a:prstClr val="white"/>
                </a:solidFill>
                <a:latin typeface="Arial" panose="020B0604020202020204" pitchFamily="34" charset="0"/>
                <a:cs typeface="Arial" panose="020B0604020202020204" pitchFamily="34" charset="0"/>
              </a:rPr>
              <a:t>Collaborator(s) may request meetings to begin JWP/IWP development</a:t>
            </a:r>
            <a:endParaRPr lang="en-US" sz="1700" dirty="0">
              <a:solidFill>
                <a:prstClr val="white"/>
              </a:solidFill>
              <a:latin typeface="Arial" panose="020B0604020202020204" pitchFamily="34" charset="0"/>
              <a:cs typeface="Arial" panose="020B0604020202020204" pitchFamily="34" charset="0"/>
            </a:endParaRPr>
          </a:p>
        </p:txBody>
      </p:sp>
      <p:sp>
        <p:nvSpPr>
          <p:cNvPr id="7" name="Rounded Rectangle 6"/>
          <p:cNvSpPr/>
          <p:nvPr/>
        </p:nvSpPr>
        <p:spPr>
          <a:xfrm>
            <a:off x="4648200" y="1364134"/>
            <a:ext cx="4343400" cy="4960466"/>
          </a:xfrm>
          <a:prstGeom prst="roundRect">
            <a:avLst/>
          </a:prstGeom>
        </p:spPr>
        <p:style>
          <a:lnRef idx="3">
            <a:schemeClr val="lt1"/>
          </a:lnRef>
          <a:fillRef idx="1">
            <a:schemeClr val="dk1"/>
          </a:fillRef>
          <a:effectRef idx="1">
            <a:schemeClr val="dk1"/>
          </a:effectRef>
          <a:fontRef idx="minor">
            <a:schemeClr val="lt1"/>
          </a:fontRef>
        </p:style>
        <p:txBody>
          <a:bodyPr lIns="18288" rIns="18288" rtlCol="0" anchor="ctr"/>
          <a:lstStyle/>
          <a:p>
            <a:pPr marL="233363" lvl="1" algn="ctr" fontAlgn="base">
              <a:spcBef>
                <a:spcPct val="0"/>
              </a:spcBef>
            </a:pPr>
            <a:r>
              <a:rPr lang="en-US" sz="2200" b="1" dirty="0" smtClean="0">
                <a:solidFill>
                  <a:prstClr val="white"/>
                </a:solidFill>
                <a:latin typeface="Arial" panose="020B0604020202020204" pitchFamily="34" charset="0"/>
                <a:cs typeface="Arial" panose="020B0604020202020204" pitchFamily="34" charset="0"/>
              </a:rPr>
              <a:t>SPECIFIC </a:t>
            </a:r>
          </a:p>
          <a:p>
            <a:pPr marL="233363" lvl="1" algn="ctr" fontAlgn="base">
              <a:spcBef>
                <a:spcPct val="0"/>
              </a:spcBef>
            </a:pPr>
            <a:r>
              <a:rPr lang="en-US" sz="2200" b="1" dirty="0" smtClean="0">
                <a:solidFill>
                  <a:prstClr val="white"/>
                </a:solidFill>
                <a:latin typeface="Arial" panose="020B0604020202020204" pitchFamily="34" charset="0"/>
                <a:cs typeface="Arial" panose="020B0604020202020204" pitchFamily="34" charset="0"/>
              </a:rPr>
              <a:t>(TRADITIONAL</a:t>
            </a:r>
            <a:r>
              <a:rPr lang="en-US" sz="2200" b="1" dirty="0">
                <a:solidFill>
                  <a:prstClr val="white"/>
                </a:solidFill>
                <a:latin typeface="Arial" panose="020B0604020202020204" pitchFamily="34" charset="0"/>
                <a:cs typeface="Arial" panose="020B0604020202020204" pitchFamily="34" charset="0"/>
              </a:rPr>
              <a:t>) </a:t>
            </a:r>
            <a:r>
              <a:rPr lang="en-US" sz="2200" b="1" dirty="0" smtClean="0">
                <a:solidFill>
                  <a:prstClr val="white"/>
                </a:solidFill>
                <a:latin typeface="Arial" panose="020B0604020202020204" pitchFamily="34" charset="0"/>
                <a:cs typeface="Arial" panose="020B0604020202020204" pitchFamily="34" charset="0"/>
              </a:rPr>
              <a:t>CRADA</a:t>
            </a:r>
          </a:p>
          <a:p>
            <a:pPr marL="285750" lvl="2" indent="-285750" fontAlgn="base">
              <a:spcBef>
                <a:spcPts val="600"/>
              </a:spcBef>
              <a:buFont typeface="Wingdings" panose="05000000000000000000" pitchFamily="2" charset="2"/>
              <a:buChar char="§"/>
            </a:pPr>
            <a:r>
              <a:rPr lang="en-US" sz="1700" dirty="0" smtClean="0">
                <a:solidFill>
                  <a:prstClr val="white"/>
                </a:solidFill>
                <a:latin typeface="Arial" panose="020B0604020202020204" pitchFamily="34" charset="0"/>
                <a:cs typeface="Arial" panose="020B0604020202020204" pitchFamily="34" charset="0"/>
              </a:rPr>
              <a:t>Formulated to provide a collaboration on a </a:t>
            </a:r>
            <a:r>
              <a:rPr lang="en-US" sz="1700" u="sng" dirty="0" smtClean="0">
                <a:solidFill>
                  <a:prstClr val="white"/>
                </a:solidFill>
                <a:latin typeface="Arial" panose="020B0604020202020204" pitchFamily="34" charset="0"/>
                <a:cs typeface="Arial" panose="020B0604020202020204" pitchFamily="34" charset="0"/>
              </a:rPr>
              <a:t>specific</a:t>
            </a:r>
            <a:r>
              <a:rPr lang="en-US" sz="1700" dirty="0" smtClean="0">
                <a:solidFill>
                  <a:prstClr val="white"/>
                </a:solidFill>
                <a:latin typeface="Arial" panose="020B0604020202020204" pitchFamily="34" charset="0"/>
                <a:cs typeface="Arial" panose="020B0604020202020204" pitchFamily="34" charset="0"/>
              </a:rPr>
              <a:t> technology</a:t>
            </a:r>
          </a:p>
          <a:p>
            <a:pPr marL="285750" lvl="2" indent="-285750" fontAlgn="base">
              <a:spcBef>
                <a:spcPts val="600"/>
              </a:spcBef>
              <a:buFont typeface="Wingdings" panose="05000000000000000000" pitchFamily="2" charset="2"/>
              <a:buChar char="§"/>
            </a:pPr>
            <a:r>
              <a:rPr lang="en-US" sz="1700" dirty="0" smtClean="0">
                <a:solidFill>
                  <a:prstClr val="white"/>
                </a:solidFill>
                <a:latin typeface="Arial" panose="020B0604020202020204" pitchFamily="34" charset="0"/>
                <a:cs typeface="Arial" panose="020B0604020202020204" pitchFamily="34" charset="0"/>
              </a:rPr>
              <a:t>Follows USSOCOM D70-1,  Appendix Q procedures</a:t>
            </a:r>
          </a:p>
          <a:p>
            <a:pPr marL="285750" lvl="2" indent="-285750" fontAlgn="base">
              <a:spcBef>
                <a:spcPts val="600"/>
              </a:spcBef>
              <a:buFont typeface="Wingdings" panose="05000000000000000000" pitchFamily="2" charset="2"/>
              <a:buChar char="§"/>
            </a:pPr>
            <a:r>
              <a:rPr lang="en-US" sz="1700" dirty="0" smtClean="0">
                <a:solidFill>
                  <a:prstClr val="white"/>
                </a:solidFill>
                <a:latin typeface="Arial" panose="020B0604020202020204" pitchFamily="34" charset="0"/>
                <a:cs typeface="Arial" panose="020B0604020202020204" pitchFamily="34" charset="0"/>
              </a:rPr>
              <a:t>Standard template</a:t>
            </a:r>
          </a:p>
          <a:p>
            <a:pPr marL="285750" lvl="2" indent="-285750" fontAlgn="base">
              <a:spcBef>
                <a:spcPts val="600"/>
              </a:spcBef>
              <a:buFont typeface="Wingdings" panose="05000000000000000000" pitchFamily="2" charset="2"/>
              <a:buChar char="§"/>
            </a:pPr>
            <a:r>
              <a:rPr lang="en-US" sz="1700" dirty="0" smtClean="0">
                <a:solidFill>
                  <a:prstClr val="white"/>
                </a:solidFill>
                <a:latin typeface="Arial" panose="020B0604020202020204" pitchFamily="34" charset="0"/>
                <a:cs typeface="Arial" panose="020B0604020202020204" pitchFamily="34" charset="0"/>
              </a:rPr>
              <a:t>Specifically between Collaborator and </a:t>
            </a:r>
            <a:r>
              <a:rPr lang="en-US" sz="1700" u="sng" dirty="0" smtClean="0">
                <a:solidFill>
                  <a:prstClr val="white"/>
                </a:solidFill>
                <a:latin typeface="Arial" panose="020B0604020202020204" pitchFamily="34" charset="0"/>
                <a:cs typeface="Arial" panose="020B0604020202020204" pitchFamily="34" charset="0"/>
              </a:rPr>
              <a:t>single</a:t>
            </a:r>
            <a:r>
              <a:rPr lang="en-US" sz="1700" dirty="0" smtClean="0">
                <a:solidFill>
                  <a:prstClr val="white"/>
                </a:solidFill>
                <a:latin typeface="Arial" panose="020B0604020202020204" pitchFamily="34" charset="0"/>
                <a:cs typeface="Arial" panose="020B0604020202020204" pitchFamily="34" charset="0"/>
              </a:rPr>
              <a:t> PEO/Directorate</a:t>
            </a:r>
          </a:p>
          <a:p>
            <a:pPr marL="285750" lvl="2" indent="-285750" fontAlgn="base">
              <a:spcBef>
                <a:spcPts val="600"/>
              </a:spcBef>
              <a:buFont typeface="Wingdings" panose="05000000000000000000" pitchFamily="2" charset="2"/>
              <a:buChar char="§"/>
            </a:pPr>
            <a:r>
              <a:rPr lang="en-US" sz="1700" dirty="0" smtClean="0">
                <a:solidFill>
                  <a:prstClr val="white"/>
                </a:solidFill>
                <a:latin typeface="Arial" panose="020B0604020202020204" pitchFamily="34" charset="0"/>
                <a:cs typeface="Arial" panose="020B0604020202020204" pitchFamily="34" charset="0"/>
              </a:rPr>
              <a:t>Writing and staffing is generally       90 - 120 days</a:t>
            </a:r>
            <a:br>
              <a:rPr lang="en-US" sz="1700" dirty="0" smtClean="0">
                <a:solidFill>
                  <a:prstClr val="white"/>
                </a:solidFill>
                <a:latin typeface="Arial" panose="020B0604020202020204" pitchFamily="34" charset="0"/>
                <a:cs typeface="Arial" panose="020B0604020202020204" pitchFamily="34" charset="0"/>
              </a:rPr>
            </a:br>
            <a:endParaRPr lang="en-US" sz="1700" dirty="0" smtClean="0">
              <a:solidFill>
                <a:prstClr val="white"/>
              </a:solidFill>
              <a:latin typeface="Arial" panose="020B0604020202020204" pitchFamily="34" charset="0"/>
              <a:cs typeface="Arial" panose="020B0604020202020204" pitchFamily="34" charset="0"/>
            </a:endParaRPr>
          </a:p>
          <a:p>
            <a:pPr marL="0" lvl="2" fontAlgn="base">
              <a:spcBef>
                <a:spcPts val="600"/>
              </a:spcBef>
            </a:pPr>
            <a:endParaRPr lang="en-US" sz="1700" dirty="0" smtClean="0">
              <a:solidFill>
                <a:prstClr val="white"/>
              </a:solidFill>
              <a:latin typeface="Arial" panose="020B0604020202020204" pitchFamily="34" charset="0"/>
              <a:cs typeface="Arial" panose="020B0604020202020204" pitchFamily="34" charset="0"/>
            </a:endParaRPr>
          </a:p>
          <a:p>
            <a:pPr marL="174625" lvl="2" indent="-174625" fontAlgn="base">
              <a:spcBef>
                <a:spcPts val="600"/>
              </a:spcBef>
              <a:buFont typeface="Arial" panose="020B0604020202020204" pitchFamily="34" charset="0"/>
              <a:buChar char="–"/>
            </a:pPr>
            <a:endParaRPr lang="en-US" sz="2500" dirty="0" smtClean="0">
              <a:solidFill>
                <a:prstClr val="white"/>
              </a:solidFill>
              <a:latin typeface="Arial" panose="020B0604020202020204" pitchFamily="34" charset="0"/>
              <a:cs typeface="Arial" panose="020B0604020202020204" pitchFamily="34" charset="0"/>
            </a:endParaRPr>
          </a:p>
          <a:p>
            <a:pPr marL="574675" lvl="2" indent="-176213" fontAlgn="base">
              <a:spcBef>
                <a:spcPts val="1200"/>
              </a:spcBef>
              <a:buFont typeface="Arial" panose="020B0604020202020204" pitchFamily="34" charset="0"/>
              <a:buChar char="–"/>
            </a:pPr>
            <a:endParaRPr lang="en-US"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88227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7" y="9525"/>
            <a:ext cx="915946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7"/>
          <p:cNvSpPr txBox="1">
            <a:spLocks noChangeArrowheads="1"/>
          </p:cNvSpPr>
          <p:nvPr/>
        </p:nvSpPr>
        <p:spPr bwMode="auto">
          <a:xfrm>
            <a:off x="-9525" y="6591300"/>
            <a:ext cx="137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r>
              <a:rPr lang="en-US" sz="1200" dirty="0" smtClean="0">
                <a:solidFill>
                  <a:prstClr val="white"/>
                </a:solidFill>
              </a:rPr>
              <a:t>UNCLASSIFIED</a:t>
            </a:r>
          </a:p>
        </p:txBody>
      </p:sp>
      <p:sp>
        <p:nvSpPr>
          <p:cNvPr id="5" name="TextBox 7"/>
          <p:cNvSpPr txBox="1">
            <a:spLocks noChangeArrowheads="1"/>
          </p:cNvSpPr>
          <p:nvPr/>
        </p:nvSpPr>
        <p:spPr bwMode="auto">
          <a:xfrm>
            <a:off x="7781925" y="0"/>
            <a:ext cx="137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r>
              <a:rPr lang="en-US" sz="1200" dirty="0" smtClean="0">
                <a:solidFill>
                  <a:prstClr val="white"/>
                </a:solidFill>
              </a:rPr>
              <a:t>UNCLASSIFIED</a:t>
            </a:r>
          </a:p>
        </p:txBody>
      </p:sp>
      <p:sp>
        <p:nvSpPr>
          <p:cNvPr id="3" name="Rectangle 2"/>
          <p:cNvSpPr/>
          <p:nvPr/>
        </p:nvSpPr>
        <p:spPr>
          <a:xfrm>
            <a:off x="2196991" y="533400"/>
            <a:ext cx="4750019" cy="923330"/>
          </a:xfrm>
          <a:prstGeom prst="rect">
            <a:avLst/>
          </a:prstGeom>
          <a:noFill/>
        </p:spPr>
        <p:txBody>
          <a:bodyPr wrap="none" lIns="91440" tIns="45720" rIns="91440" bIns="45720">
            <a:spAutoFit/>
            <a:scene3d>
              <a:camera prst="orthographicFront"/>
              <a:lightRig rig="soft" dir="tl">
                <a:rot lat="0" lon="0" rev="0"/>
              </a:lightRig>
            </a:scene3d>
            <a:sp3d extrusionH="57150" contourW="25400" prstMaterial="matte">
              <a:bevelT w="25400" h="55880"/>
              <a:contourClr>
                <a:schemeClr val="accent2">
                  <a:tint val="20000"/>
                </a:schemeClr>
              </a:contourClr>
            </a:sp3d>
          </a:bodyPr>
          <a:lstStyle/>
          <a:p>
            <a:pPr algn="ctr" fontAlgn="base">
              <a:spcBef>
                <a:spcPct val="0"/>
              </a:spcBef>
              <a:spcAft>
                <a:spcPct val="0"/>
              </a:spcAft>
            </a:pPr>
            <a:r>
              <a:rPr lang="en-US" sz="5400" b="1" spc="50" dirty="0" smtClean="0">
                <a:ln w="11430">
                  <a:noFill/>
                </a:ln>
                <a:solidFill>
                  <a:prstClr val="black"/>
                </a:solidFill>
                <a:effectLst>
                  <a:outerShdw blurRad="76200" dist="50800" dir="5400000" algn="tl" rotWithShape="0">
                    <a:srgbClr val="000000">
                      <a:alpha val="65000"/>
                    </a:srgbClr>
                  </a:outerShdw>
                </a:effectLst>
                <a:latin typeface="Arial" charset="0"/>
                <a:cs typeface="Arial" charset="0"/>
              </a:rPr>
              <a:t>QUESTIONS?</a:t>
            </a:r>
            <a:endParaRPr lang="en-US" sz="5400" b="1" spc="50" dirty="0">
              <a:ln w="11430">
                <a:noFill/>
              </a:ln>
              <a:solidFill>
                <a:prstClr val="black"/>
              </a:solidFill>
              <a:effectLst>
                <a:outerShdw blurRad="76200" dist="50800" dir="5400000" algn="tl" rotWithShape="0">
                  <a:srgbClr val="000000">
                    <a:alpha val="65000"/>
                  </a:srgbClr>
                </a:outerShdw>
              </a:effectLst>
              <a:latin typeface="Arial" charset="0"/>
              <a:cs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16" y="87349"/>
            <a:ext cx="1463675" cy="1774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299550" y="1400248"/>
            <a:ext cx="4544899" cy="923330"/>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cs typeface="Arial" charset="0"/>
              </a:rPr>
              <a:t>Email:  anthony.davis@socom.mil</a:t>
            </a:r>
          </a:p>
          <a:p>
            <a:pPr fontAlgn="base">
              <a:spcBef>
                <a:spcPct val="0"/>
              </a:spcBef>
              <a:spcAft>
                <a:spcPct val="0"/>
              </a:spcAft>
            </a:pPr>
            <a:r>
              <a:rPr lang="en-US" dirty="0" smtClean="0">
                <a:solidFill>
                  <a:prstClr val="black"/>
                </a:solidFill>
                <a:latin typeface="Arial" charset="0"/>
                <a:cs typeface="Arial" charset="0"/>
              </a:rPr>
              <a:t>Twitter:  </a:t>
            </a:r>
            <a:r>
              <a:rPr lang="en-US" dirty="0">
                <a:solidFill>
                  <a:prstClr val="black"/>
                </a:solidFill>
                <a:latin typeface="Arial" charset="0"/>
                <a:cs typeface="Arial" charset="0"/>
              </a:rPr>
              <a:t>@</a:t>
            </a:r>
            <a:r>
              <a:rPr lang="en-US" dirty="0" err="1" smtClean="0">
                <a:solidFill>
                  <a:prstClr val="black"/>
                </a:solidFill>
                <a:latin typeface="Arial" charset="0"/>
                <a:cs typeface="Arial" charset="0"/>
              </a:rPr>
              <a:t>tonydavis_st</a:t>
            </a:r>
            <a:endParaRPr lang="en-US" dirty="0" smtClean="0">
              <a:solidFill>
                <a:prstClr val="black"/>
              </a:solidFill>
              <a:latin typeface="Arial" charset="0"/>
              <a:cs typeface="Arial" charset="0"/>
            </a:endParaRPr>
          </a:p>
          <a:p>
            <a:pPr fontAlgn="base">
              <a:spcBef>
                <a:spcPct val="0"/>
              </a:spcBef>
              <a:spcAft>
                <a:spcPct val="0"/>
              </a:spcAft>
            </a:pPr>
            <a:r>
              <a:rPr lang="en-US" dirty="0" smtClean="0">
                <a:solidFill>
                  <a:prstClr val="black"/>
                </a:solidFill>
                <a:latin typeface="Arial" charset="0"/>
                <a:cs typeface="Arial" charset="0"/>
              </a:rPr>
              <a:t>LinkedIn:  </a:t>
            </a:r>
            <a:r>
              <a:rPr lang="en-US" dirty="0">
                <a:solidFill>
                  <a:prstClr val="black"/>
                </a:solidFill>
                <a:latin typeface="Arial" charset="0"/>
                <a:cs typeface="Arial" charset="0"/>
              </a:rPr>
              <a:t>www.linkedin.com/in/tonydavisst</a:t>
            </a:r>
          </a:p>
        </p:txBody>
      </p:sp>
    </p:spTree>
    <p:extLst>
      <p:ext uri="{BB962C8B-B14F-4D97-AF65-F5344CB8AC3E}">
        <p14:creationId xmlns:p14="http://schemas.microsoft.com/office/powerpoint/2010/main" val="40273067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5029200" y="4038600"/>
            <a:ext cx="3876675" cy="9525"/>
          </a:xfrm>
          <a:prstGeom prst="line">
            <a:avLst/>
          </a:prstGeom>
          <a:ln w="19050">
            <a:solidFill>
              <a:srgbClr val="C39A2D"/>
            </a:solidFill>
            <a:prstDash val="sysDot"/>
          </a:ln>
        </p:spPr>
        <p:style>
          <a:lnRef idx="1">
            <a:schemeClr val="accent1"/>
          </a:lnRef>
          <a:fillRef idx="0">
            <a:schemeClr val="accent1"/>
          </a:fillRef>
          <a:effectRef idx="0">
            <a:schemeClr val="accent1"/>
          </a:effectRef>
          <a:fontRef idx="minor">
            <a:schemeClr val="tx1"/>
          </a:fontRef>
        </p:style>
      </p:cxnSp>
      <p:sp>
        <p:nvSpPr>
          <p:cNvPr id="14339" name="Text Placeholder 9"/>
          <p:cNvSpPr txBox="1">
            <a:spLocks/>
          </p:cNvSpPr>
          <p:nvPr/>
        </p:nvSpPr>
        <p:spPr bwMode="auto">
          <a:xfrm>
            <a:off x="3733800" y="1338470"/>
            <a:ext cx="5257800" cy="2700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ct val="20000"/>
              </a:spcBef>
              <a:buFont typeface="Arial" charset="0"/>
              <a:buNone/>
            </a:pPr>
            <a:r>
              <a:rPr lang="en-US" altLang="en-US" sz="3000" b="1" dirty="0" smtClean="0">
                <a:solidFill>
                  <a:prstClr val="white"/>
                </a:solidFill>
                <a:latin typeface="Garamond" pitchFamily="18" charset="0"/>
                <a:cs typeface="Angsana New" pitchFamily="18" charset="-34"/>
              </a:rPr>
              <a:t>Bonny Heet</a:t>
            </a:r>
            <a:endParaRPr lang="en-US" altLang="en-US" sz="3000" b="1" dirty="0">
              <a:solidFill>
                <a:prstClr val="white"/>
              </a:solidFill>
              <a:latin typeface="Garamond" pitchFamily="18" charset="0"/>
              <a:cs typeface="Angsana New" pitchFamily="18" charset="-34"/>
            </a:endParaRPr>
          </a:p>
          <a:p>
            <a:pPr algn="r" eaLnBrk="1" hangingPunct="1">
              <a:spcBef>
                <a:spcPct val="20000"/>
              </a:spcBef>
              <a:buFont typeface="Arial" charset="0"/>
              <a:buNone/>
            </a:pPr>
            <a:r>
              <a:rPr lang="en-US" altLang="en-US" sz="2400" dirty="0" smtClean="0">
                <a:solidFill>
                  <a:prstClr val="white"/>
                </a:solidFill>
              </a:rPr>
              <a:t>USSOCOM </a:t>
            </a:r>
          </a:p>
          <a:p>
            <a:pPr algn="r" eaLnBrk="1" hangingPunct="1">
              <a:spcBef>
                <a:spcPct val="20000"/>
              </a:spcBef>
              <a:buFont typeface="Arial" charset="0"/>
              <a:buNone/>
            </a:pPr>
            <a:r>
              <a:rPr lang="en-US" altLang="en-US" sz="2400" dirty="0" smtClean="0">
                <a:solidFill>
                  <a:prstClr val="white"/>
                </a:solidFill>
              </a:rPr>
              <a:t>Small Business Innovation Research/</a:t>
            </a:r>
          </a:p>
          <a:p>
            <a:pPr algn="r" eaLnBrk="1" hangingPunct="1">
              <a:spcBef>
                <a:spcPct val="20000"/>
              </a:spcBef>
              <a:buFont typeface="Arial" charset="0"/>
              <a:buNone/>
            </a:pPr>
            <a:r>
              <a:rPr lang="en-US" altLang="en-US" sz="2400" dirty="0" smtClean="0">
                <a:solidFill>
                  <a:prstClr val="white"/>
                </a:solidFill>
              </a:rPr>
              <a:t>Small </a:t>
            </a:r>
            <a:r>
              <a:rPr lang="en-US" altLang="en-US" sz="2400" dirty="0">
                <a:solidFill>
                  <a:prstClr val="white"/>
                </a:solidFill>
              </a:rPr>
              <a:t>Business </a:t>
            </a:r>
            <a:r>
              <a:rPr lang="en-US" altLang="en-US" sz="2400" dirty="0" smtClean="0">
                <a:solidFill>
                  <a:prstClr val="white"/>
                </a:solidFill>
              </a:rPr>
              <a:t>Technology  Transfer</a:t>
            </a:r>
          </a:p>
          <a:p>
            <a:pPr algn="r" eaLnBrk="1" hangingPunct="1">
              <a:spcBef>
                <a:spcPct val="20000"/>
              </a:spcBef>
              <a:buFont typeface="Arial" charset="0"/>
              <a:buNone/>
            </a:pPr>
            <a:r>
              <a:rPr lang="en-US" altLang="en-US" sz="2400" dirty="0">
                <a:solidFill>
                  <a:prstClr val="white"/>
                </a:solidFill>
              </a:rPr>
              <a:t>Program Manager</a:t>
            </a:r>
          </a:p>
        </p:txBody>
      </p:sp>
      <p:sp>
        <p:nvSpPr>
          <p:cNvPr id="4" name="TextBox 3"/>
          <p:cNvSpPr txBox="1"/>
          <p:nvPr/>
        </p:nvSpPr>
        <p:spPr>
          <a:xfrm>
            <a:off x="1552575" y="456480"/>
            <a:ext cx="7513915" cy="461665"/>
          </a:xfrm>
          <a:prstGeom prst="rect">
            <a:avLst/>
          </a:prstGeom>
          <a:noFill/>
        </p:spPr>
        <p:txBody>
          <a:bodyPr wrap="square" rtlCol="0">
            <a:spAutoFit/>
          </a:bodyPr>
          <a:lstStyle/>
          <a:p>
            <a:pPr fontAlgn="base">
              <a:spcBef>
                <a:spcPct val="0"/>
              </a:spcBef>
              <a:spcAft>
                <a:spcPct val="0"/>
              </a:spcAft>
            </a:pPr>
            <a:r>
              <a:rPr lang="en-US" sz="2400" b="1" dirty="0" smtClean="0">
                <a:solidFill>
                  <a:prstClr val="black"/>
                </a:solidFill>
                <a:latin typeface="Garamond" panose="02020404030301010803" pitchFamily="18" charset="0"/>
                <a:cs typeface="Vijaya" panose="020B0604020202020204" pitchFamily="34" charset="0"/>
              </a:rPr>
              <a:t>SOF WARRIOR INDUSTRY COLLABORATION</a:t>
            </a:r>
            <a:endParaRPr lang="en-US" sz="2400" b="1" dirty="0">
              <a:solidFill>
                <a:prstClr val="black"/>
              </a:solidFill>
              <a:latin typeface="Garamond" panose="02020404030301010803" pitchFamily="18" charset="0"/>
              <a:cs typeface="Vijaya" panose="020B0604020202020204" pitchFamily="34" charset="0"/>
            </a:endParaRPr>
          </a:p>
        </p:txBody>
      </p:sp>
    </p:spTree>
    <p:extLst>
      <p:ext uri="{BB962C8B-B14F-4D97-AF65-F5344CB8AC3E}">
        <p14:creationId xmlns:p14="http://schemas.microsoft.com/office/powerpoint/2010/main" val="17129493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4498" y="1418897"/>
            <a:ext cx="7693572" cy="646331"/>
          </a:xfrm>
          <a:prstGeom prst="rect">
            <a:avLst/>
          </a:prstGeom>
          <a:noFill/>
        </p:spPr>
        <p:txBody>
          <a:bodyPr wrap="square" rtlCol="0">
            <a:spAutoFit/>
          </a:bodyPr>
          <a:lstStyle/>
          <a:p>
            <a:pPr>
              <a:spcBef>
                <a:spcPct val="0"/>
              </a:spcBef>
              <a:defRPr/>
            </a:pPr>
            <a:r>
              <a:rPr lang="en-US" sz="3600" dirty="0" smtClean="0">
                <a:solidFill>
                  <a:prstClr val="black"/>
                </a:solidFill>
                <a:cs typeface="Times New Roman" pitchFamily="18" charset="0"/>
              </a:rPr>
              <a:t>SBIR Objectives</a:t>
            </a:r>
            <a:endParaRPr lang="en-US" sz="3600" dirty="0">
              <a:solidFill>
                <a:prstClr val="black"/>
              </a:solidFill>
              <a:cs typeface="Times New Roman" pitchFamily="18" charset="0"/>
            </a:endParaRPr>
          </a:p>
        </p:txBody>
      </p:sp>
      <p:sp>
        <p:nvSpPr>
          <p:cNvPr id="2" name="TextBox 1"/>
          <p:cNvSpPr txBox="1"/>
          <p:nvPr/>
        </p:nvSpPr>
        <p:spPr>
          <a:xfrm>
            <a:off x="504498" y="2317531"/>
            <a:ext cx="8198068" cy="2899255"/>
          </a:xfrm>
          <a:prstGeom prst="rect">
            <a:avLst/>
          </a:prstGeom>
          <a:noFill/>
        </p:spPr>
        <p:txBody>
          <a:bodyPr wrap="square" rtlCol="0">
            <a:spAutoFit/>
          </a:bodyPr>
          <a:lstStyle/>
          <a:p>
            <a:pPr marL="342900" indent="-342900">
              <a:spcBef>
                <a:spcPct val="20000"/>
              </a:spcBef>
              <a:buFont typeface="Arial" pitchFamily="34" charset="0"/>
              <a:buChar char="•"/>
              <a:defRPr/>
            </a:pPr>
            <a:r>
              <a:rPr lang="en-US" sz="2400" b="1" dirty="0">
                <a:solidFill>
                  <a:prstClr val="black"/>
                </a:solidFill>
              </a:rPr>
              <a:t>Stimulate technological innovation </a:t>
            </a:r>
          </a:p>
          <a:p>
            <a:pPr marL="342900" indent="-342900">
              <a:spcBef>
                <a:spcPct val="20000"/>
              </a:spcBef>
              <a:buFont typeface="Arial" pitchFamily="34" charset="0"/>
              <a:buChar char="•"/>
              <a:defRPr/>
            </a:pPr>
            <a:r>
              <a:rPr lang="en-US" sz="2400" b="1" dirty="0">
                <a:solidFill>
                  <a:prstClr val="black"/>
                </a:solidFill>
              </a:rPr>
              <a:t>Increase private sector commercialization of federal research and development </a:t>
            </a:r>
          </a:p>
          <a:p>
            <a:pPr marL="342900" indent="-342900">
              <a:spcBef>
                <a:spcPct val="20000"/>
              </a:spcBef>
              <a:buFont typeface="Arial" pitchFamily="34" charset="0"/>
              <a:buChar char="•"/>
              <a:defRPr/>
            </a:pPr>
            <a:r>
              <a:rPr lang="en-US" sz="2400" b="1" dirty="0">
                <a:solidFill>
                  <a:prstClr val="black"/>
                </a:solidFill>
              </a:rPr>
              <a:t>Increase small business participation in federally funded research and development </a:t>
            </a:r>
          </a:p>
          <a:p>
            <a:pPr marL="342900" indent="-342900">
              <a:spcBef>
                <a:spcPct val="20000"/>
              </a:spcBef>
              <a:buFont typeface="Arial" pitchFamily="34" charset="0"/>
              <a:buChar char="•"/>
              <a:defRPr/>
            </a:pPr>
            <a:r>
              <a:rPr lang="en-US" sz="2400" b="1" dirty="0">
                <a:solidFill>
                  <a:prstClr val="black"/>
                </a:solidFill>
              </a:rPr>
              <a:t>Foster participation by minority/disadvantage firms in technological innovation</a:t>
            </a:r>
          </a:p>
        </p:txBody>
      </p:sp>
    </p:spTree>
    <p:extLst>
      <p:ext uri="{BB962C8B-B14F-4D97-AF65-F5344CB8AC3E}">
        <p14:creationId xmlns:p14="http://schemas.microsoft.com/office/powerpoint/2010/main" val="18017487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707107" y="791570"/>
            <a:ext cx="6858000" cy="914400"/>
          </a:xfrm>
          <a:prstGeom prst="rect">
            <a:avLst/>
          </a:prstGeom>
        </p:spPr>
        <p:txBody>
          <a:bodyPr anchor="ctr"/>
          <a:lstStyle/>
          <a:p>
            <a:pPr>
              <a:spcBef>
                <a:spcPct val="0"/>
              </a:spcBef>
              <a:defRPr/>
            </a:pPr>
            <a:r>
              <a:rPr lang="en-US" sz="3600" dirty="0" smtClean="0">
                <a:solidFill>
                  <a:prstClr val="black"/>
                </a:solidFill>
                <a:cs typeface="Times New Roman" pitchFamily="18" charset="0"/>
              </a:rPr>
              <a:t>SBIR Three—Phased Approach</a:t>
            </a:r>
            <a:endParaRPr lang="en-US" sz="3600" dirty="0">
              <a:solidFill>
                <a:prstClr val="black"/>
              </a:solidFill>
              <a:cs typeface="Times New Roman" pitchFamily="18" charset="0"/>
            </a:endParaRPr>
          </a:p>
        </p:txBody>
      </p:sp>
      <p:sp>
        <p:nvSpPr>
          <p:cNvPr id="5" name="Text Placeholder 4"/>
          <p:cNvSpPr txBox="1">
            <a:spLocks/>
          </p:cNvSpPr>
          <p:nvPr/>
        </p:nvSpPr>
        <p:spPr>
          <a:xfrm>
            <a:off x="690282" y="1582270"/>
            <a:ext cx="8229600" cy="2362200"/>
          </a:xfrm>
          <a:prstGeom prst="rect">
            <a:avLst/>
          </a:prstGeom>
        </p:spPr>
        <p:txBody>
          <a:bodyPr>
            <a:normAutofit/>
          </a:bodyPr>
          <a:lstStyle/>
          <a:p>
            <a:pPr marL="228600" indent="-228600">
              <a:spcBef>
                <a:spcPct val="20000"/>
              </a:spcBef>
              <a:defRPr/>
            </a:pPr>
            <a:endParaRPr lang="en-US" sz="2400" dirty="0" smtClean="0">
              <a:solidFill>
                <a:prstClr val="black"/>
              </a:solidFill>
            </a:endParaRPr>
          </a:p>
        </p:txBody>
      </p:sp>
      <p:graphicFrame>
        <p:nvGraphicFramePr>
          <p:cNvPr id="6" name="Diagram 5"/>
          <p:cNvGraphicFramePr/>
          <p:nvPr>
            <p:extLst>
              <p:ext uri="{D42A27DB-BD31-4B8C-83A1-F6EECF244321}">
                <p14:modId xmlns:p14="http://schemas.microsoft.com/office/powerpoint/2010/main" val="265600286"/>
              </p:ext>
            </p:extLst>
          </p:nvPr>
        </p:nvGraphicFramePr>
        <p:xfrm>
          <a:off x="470338" y="804042"/>
          <a:ext cx="81534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457200" y="4382814"/>
            <a:ext cx="2695903" cy="1311128"/>
          </a:xfrm>
          <a:prstGeom prst="rect">
            <a:avLst/>
          </a:prstGeom>
          <a:noFill/>
        </p:spPr>
        <p:txBody>
          <a:bodyPr wrap="square" rtlCol="0">
            <a:spAutoFit/>
          </a:bodyPr>
          <a:lstStyle/>
          <a:p>
            <a:pPr marL="342900" indent="-342900">
              <a:spcBef>
                <a:spcPct val="20000"/>
              </a:spcBef>
              <a:buFont typeface="Arial" pitchFamily="34" charset="0"/>
              <a:buChar char="•"/>
              <a:defRPr/>
            </a:pPr>
            <a:r>
              <a:rPr lang="en-US" b="1" dirty="0" smtClean="0">
                <a:solidFill>
                  <a:prstClr val="black"/>
                </a:solidFill>
              </a:rPr>
              <a:t>Early Exploration of Ideas</a:t>
            </a:r>
          </a:p>
          <a:p>
            <a:pPr marL="342900" indent="-342900">
              <a:spcBef>
                <a:spcPct val="20000"/>
              </a:spcBef>
              <a:buFont typeface="Arial" pitchFamily="34" charset="0"/>
              <a:buChar char="•"/>
              <a:defRPr/>
            </a:pPr>
            <a:r>
              <a:rPr lang="en-US" b="1" dirty="0" smtClean="0">
                <a:solidFill>
                  <a:prstClr val="black"/>
                </a:solidFill>
              </a:rPr>
              <a:t>Feasibility Study</a:t>
            </a:r>
          </a:p>
          <a:p>
            <a:pPr marL="342900" indent="-342900">
              <a:spcBef>
                <a:spcPct val="20000"/>
              </a:spcBef>
              <a:buFont typeface="Arial" pitchFamily="34" charset="0"/>
              <a:buChar char="•"/>
              <a:defRPr/>
            </a:pPr>
            <a:r>
              <a:rPr lang="en-US" b="1" dirty="0" smtClean="0">
                <a:solidFill>
                  <a:prstClr val="black"/>
                </a:solidFill>
              </a:rPr>
              <a:t>Up to $150K</a:t>
            </a:r>
            <a:endParaRPr lang="en-US" dirty="0">
              <a:solidFill>
                <a:prstClr val="black"/>
              </a:solidFill>
            </a:endParaRPr>
          </a:p>
        </p:txBody>
      </p:sp>
      <p:sp>
        <p:nvSpPr>
          <p:cNvPr id="8" name="TextBox 7"/>
          <p:cNvSpPr txBox="1"/>
          <p:nvPr/>
        </p:nvSpPr>
        <p:spPr>
          <a:xfrm>
            <a:off x="3421117" y="4351283"/>
            <a:ext cx="2727435" cy="1588127"/>
          </a:xfrm>
          <a:prstGeom prst="rect">
            <a:avLst/>
          </a:prstGeom>
          <a:noFill/>
        </p:spPr>
        <p:txBody>
          <a:bodyPr wrap="square" rtlCol="0">
            <a:spAutoFit/>
          </a:bodyPr>
          <a:lstStyle/>
          <a:p>
            <a:pPr marL="342900" indent="-342900">
              <a:spcBef>
                <a:spcPct val="20000"/>
              </a:spcBef>
              <a:buFont typeface="Arial" pitchFamily="34" charset="0"/>
              <a:buChar char="•"/>
              <a:defRPr/>
            </a:pPr>
            <a:r>
              <a:rPr lang="en-US" b="1" dirty="0" smtClean="0">
                <a:solidFill>
                  <a:prstClr val="black"/>
                </a:solidFill>
              </a:rPr>
              <a:t>Concept Refinement</a:t>
            </a:r>
          </a:p>
          <a:p>
            <a:pPr marL="342900" indent="-342900">
              <a:spcBef>
                <a:spcPct val="20000"/>
              </a:spcBef>
              <a:buFont typeface="Arial" pitchFamily="34" charset="0"/>
              <a:buChar char="•"/>
              <a:defRPr/>
            </a:pPr>
            <a:r>
              <a:rPr lang="en-US" b="1" dirty="0" smtClean="0">
                <a:solidFill>
                  <a:prstClr val="black"/>
                </a:solidFill>
              </a:rPr>
              <a:t>Prototype Development</a:t>
            </a:r>
          </a:p>
          <a:p>
            <a:pPr marL="342900" indent="-342900">
              <a:spcBef>
                <a:spcPct val="20000"/>
              </a:spcBef>
              <a:buFont typeface="Arial" pitchFamily="34" charset="0"/>
              <a:buChar char="•"/>
              <a:defRPr/>
            </a:pPr>
            <a:r>
              <a:rPr lang="en-US" b="1" dirty="0" smtClean="0">
                <a:solidFill>
                  <a:prstClr val="black"/>
                </a:solidFill>
              </a:rPr>
              <a:t>Typically $1M</a:t>
            </a:r>
          </a:p>
          <a:p>
            <a:endParaRPr lang="en-US" dirty="0">
              <a:solidFill>
                <a:prstClr val="black"/>
              </a:solidFill>
            </a:endParaRPr>
          </a:p>
        </p:txBody>
      </p:sp>
      <p:sp>
        <p:nvSpPr>
          <p:cNvPr id="9" name="TextBox 8"/>
          <p:cNvSpPr txBox="1"/>
          <p:nvPr/>
        </p:nvSpPr>
        <p:spPr>
          <a:xfrm>
            <a:off x="6306206" y="4335517"/>
            <a:ext cx="2317531" cy="1255728"/>
          </a:xfrm>
          <a:prstGeom prst="rect">
            <a:avLst/>
          </a:prstGeom>
          <a:noFill/>
        </p:spPr>
        <p:txBody>
          <a:bodyPr wrap="square" rtlCol="0">
            <a:spAutoFit/>
          </a:bodyPr>
          <a:lstStyle/>
          <a:p>
            <a:pPr marL="342900" indent="-342900">
              <a:spcBef>
                <a:spcPct val="20000"/>
              </a:spcBef>
              <a:buFont typeface="Arial" pitchFamily="34" charset="0"/>
              <a:buChar char="•"/>
              <a:defRPr/>
            </a:pPr>
            <a:r>
              <a:rPr lang="en-US" b="1" dirty="0" smtClean="0">
                <a:solidFill>
                  <a:prstClr val="black"/>
                </a:solidFill>
              </a:rPr>
              <a:t>Further R&amp;D/ Demonstration</a:t>
            </a:r>
          </a:p>
          <a:p>
            <a:pPr marL="342900" indent="-342900">
              <a:spcBef>
                <a:spcPct val="20000"/>
              </a:spcBef>
              <a:buFont typeface="Arial" pitchFamily="34" charset="0"/>
              <a:buChar char="•"/>
              <a:defRPr/>
            </a:pPr>
            <a:r>
              <a:rPr lang="en-US" b="1" dirty="0" smtClean="0">
                <a:solidFill>
                  <a:prstClr val="black"/>
                </a:solidFill>
              </a:rPr>
              <a:t>Production &amp; Sales</a:t>
            </a:r>
          </a:p>
          <a:p>
            <a:endParaRPr lang="en-US" dirty="0">
              <a:solidFill>
                <a:prstClr val="black"/>
              </a:solidFill>
            </a:endParaRPr>
          </a:p>
        </p:txBody>
      </p:sp>
    </p:spTree>
    <p:extLst>
      <p:ext uri="{BB962C8B-B14F-4D97-AF65-F5344CB8AC3E}">
        <p14:creationId xmlns:p14="http://schemas.microsoft.com/office/powerpoint/2010/main" val="33276399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417933374"/>
              </p:ext>
            </p:extLst>
          </p:nvPr>
        </p:nvGraphicFramePr>
        <p:xfrm>
          <a:off x="0" y="0"/>
          <a:ext cx="9154797" cy="6858000"/>
        </p:xfrm>
        <a:graphic>
          <a:graphicData uri="http://schemas.openxmlformats.org/presentationml/2006/ole">
            <mc:AlternateContent xmlns:mc="http://schemas.openxmlformats.org/markup-compatibility/2006">
              <mc:Choice xmlns:v="urn:schemas-microsoft-com:vml" Requires="v">
                <p:oleObj spid="_x0000_s3088" name="Presentation" r:id="rId4" imgW="4387486" imgH="3290310" progId="PowerPoint.Show.12">
                  <p:embed/>
                </p:oleObj>
              </mc:Choice>
              <mc:Fallback>
                <p:oleObj name="Presentation" r:id="rId4" imgW="4387486" imgH="3290310" progId="PowerPoint.Show.12">
                  <p:embed/>
                  <p:pic>
                    <p:nvPicPr>
                      <p:cNvPr id="0" name=""/>
                      <p:cNvPicPr/>
                      <p:nvPr/>
                    </p:nvPicPr>
                    <p:blipFill>
                      <a:blip r:embed="rId5"/>
                      <a:stretch>
                        <a:fillRect/>
                      </a:stretch>
                    </p:blipFill>
                    <p:spPr>
                      <a:xfrm>
                        <a:off x="0" y="0"/>
                        <a:ext cx="9154797" cy="6858000"/>
                      </a:xfrm>
                      <a:prstGeom prst="rect">
                        <a:avLst/>
                      </a:prstGeom>
                    </p:spPr>
                  </p:pic>
                </p:oleObj>
              </mc:Fallback>
            </mc:AlternateContent>
          </a:graphicData>
        </a:graphic>
      </p:graphicFrame>
    </p:spTree>
    <p:extLst>
      <p:ext uri="{BB962C8B-B14F-4D97-AF65-F5344CB8AC3E}">
        <p14:creationId xmlns:p14="http://schemas.microsoft.com/office/powerpoint/2010/main" val="15193897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707107" y="791570"/>
            <a:ext cx="6858000" cy="914400"/>
          </a:xfrm>
          <a:prstGeom prst="rect">
            <a:avLst/>
          </a:prstGeom>
        </p:spPr>
        <p:txBody>
          <a:bodyPr anchor="ctr"/>
          <a:lstStyle/>
          <a:p>
            <a:pPr>
              <a:spcBef>
                <a:spcPct val="0"/>
              </a:spcBef>
              <a:defRPr/>
            </a:pPr>
            <a:r>
              <a:rPr lang="en-US" sz="3600" dirty="0" smtClean="0">
                <a:solidFill>
                  <a:prstClr val="black"/>
                </a:solidFill>
              </a:rPr>
              <a:t>SBIR Links</a:t>
            </a:r>
            <a:endParaRPr lang="en-US" sz="3600" dirty="0">
              <a:solidFill>
                <a:prstClr val="black"/>
              </a:solidFill>
              <a:cs typeface="Times New Roman" pitchFamily="18" charset="0"/>
            </a:endParaRPr>
          </a:p>
        </p:txBody>
      </p:sp>
      <p:sp>
        <p:nvSpPr>
          <p:cNvPr id="5" name="Text Placeholder 4"/>
          <p:cNvSpPr txBox="1">
            <a:spLocks/>
          </p:cNvSpPr>
          <p:nvPr/>
        </p:nvSpPr>
        <p:spPr>
          <a:xfrm>
            <a:off x="690282" y="1629568"/>
            <a:ext cx="8229600" cy="2532530"/>
          </a:xfrm>
          <a:prstGeom prst="rect">
            <a:avLst/>
          </a:prstGeom>
        </p:spPr>
        <p:txBody>
          <a:bodyPr>
            <a:normAutofit lnSpcReduction="10000"/>
          </a:bodyPr>
          <a:lstStyle/>
          <a:p>
            <a:pPr marL="342900" indent="-342900">
              <a:spcBef>
                <a:spcPct val="20000"/>
              </a:spcBef>
              <a:buFont typeface="Arial" pitchFamily="34" charset="0"/>
              <a:buChar char="•"/>
              <a:defRPr/>
            </a:pPr>
            <a:r>
              <a:rPr lang="en-US" sz="2400" b="1" dirty="0" smtClean="0">
                <a:solidFill>
                  <a:prstClr val="black"/>
                </a:solidFill>
              </a:rPr>
              <a:t>USSOCOM SBIR Program: </a:t>
            </a:r>
            <a:r>
              <a:rPr lang="en-US" sz="2400" b="1" u="sng" dirty="0" smtClean="0">
                <a:solidFill>
                  <a:prstClr val="black"/>
                </a:solidFill>
              </a:rPr>
              <a:t>www.ussocomsbir.com</a:t>
            </a:r>
          </a:p>
          <a:p>
            <a:pPr marL="342900" indent="-342900">
              <a:spcBef>
                <a:spcPct val="20000"/>
              </a:spcBef>
              <a:buFont typeface="Arial" pitchFamily="34" charset="0"/>
              <a:buChar char="•"/>
              <a:defRPr/>
            </a:pPr>
            <a:endParaRPr lang="en-US" sz="2400" b="1" dirty="0" smtClean="0">
              <a:solidFill>
                <a:prstClr val="black"/>
              </a:solidFill>
            </a:endParaRPr>
          </a:p>
          <a:p>
            <a:pPr marL="342900" indent="-342900">
              <a:spcBef>
                <a:spcPct val="20000"/>
              </a:spcBef>
              <a:buFont typeface="Arial" pitchFamily="34" charset="0"/>
              <a:buChar char="•"/>
              <a:defRPr/>
            </a:pPr>
            <a:r>
              <a:rPr lang="en-US" sz="2400" b="1" dirty="0" smtClean="0">
                <a:solidFill>
                  <a:prstClr val="black"/>
                </a:solidFill>
              </a:rPr>
              <a:t>DoD SBIR program (managed by OSBP): </a:t>
            </a:r>
            <a:r>
              <a:rPr lang="en-US" sz="2400" b="1" u="sng" dirty="0">
                <a:solidFill>
                  <a:prstClr val="black"/>
                </a:solidFill>
                <a:hlinkClick r:id="rId3"/>
              </a:rPr>
              <a:t>https://sbir.defensebusiness.org</a:t>
            </a:r>
            <a:r>
              <a:rPr lang="en-US" sz="2400" b="1" u="sng" dirty="0" smtClean="0">
                <a:solidFill>
                  <a:prstClr val="black"/>
                </a:solidFill>
                <a:hlinkClick r:id="rId3"/>
              </a:rPr>
              <a:t>/</a:t>
            </a:r>
            <a:endParaRPr lang="en-US" sz="2400" b="1" u="sng" dirty="0" smtClean="0">
              <a:solidFill>
                <a:prstClr val="black"/>
              </a:solidFill>
            </a:endParaRPr>
          </a:p>
          <a:p>
            <a:pPr>
              <a:spcBef>
                <a:spcPct val="20000"/>
              </a:spcBef>
              <a:defRPr/>
            </a:pPr>
            <a:endParaRPr lang="en-US" sz="2400" b="1" dirty="0" smtClean="0">
              <a:solidFill>
                <a:prstClr val="black"/>
              </a:solidFill>
            </a:endParaRPr>
          </a:p>
          <a:p>
            <a:pPr marL="342900" indent="-342900">
              <a:spcBef>
                <a:spcPct val="20000"/>
              </a:spcBef>
              <a:buFont typeface="Arial" pitchFamily="34" charset="0"/>
              <a:buChar char="•"/>
              <a:defRPr/>
            </a:pPr>
            <a:r>
              <a:rPr lang="en-US" sz="2400" b="1" dirty="0" smtClean="0">
                <a:solidFill>
                  <a:prstClr val="black"/>
                </a:solidFill>
              </a:rPr>
              <a:t>Federal SBIR Program (managed by SBA): </a:t>
            </a:r>
            <a:r>
              <a:rPr lang="en-US" sz="2400" b="1" u="sng" dirty="0" smtClean="0">
                <a:solidFill>
                  <a:prstClr val="black"/>
                </a:solidFill>
              </a:rPr>
              <a:t>www.sbir.gov</a:t>
            </a:r>
            <a:endParaRPr lang="en-US" sz="2400" dirty="0" smtClean="0">
              <a:solidFill>
                <a:prstClr val="black"/>
              </a:solidFill>
            </a:endParaRPr>
          </a:p>
        </p:txBody>
      </p:sp>
    </p:spTree>
    <p:extLst>
      <p:ext uri="{BB962C8B-B14F-4D97-AF65-F5344CB8AC3E}">
        <p14:creationId xmlns:p14="http://schemas.microsoft.com/office/powerpoint/2010/main" val="849932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707107" y="791570"/>
            <a:ext cx="6858000" cy="914400"/>
          </a:xfrm>
          <a:prstGeom prst="rect">
            <a:avLst/>
          </a:prstGeom>
        </p:spPr>
        <p:txBody>
          <a:bodyPr anchor="ctr"/>
          <a:lstStyle/>
          <a:p>
            <a:pPr>
              <a:spcBef>
                <a:spcPct val="0"/>
              </a:spcBef>
              <a:defRPr/>
            </a:pPr>
            <a:r>
              <a:rPr lang="en-US" sz="3600" dirty="0" smtClean="0">
                <a:solidFill>
                  <a:prstClr val="black"/>
                </a:solidFill>
                <a:cs typeface="Times New Roman" pitchFamily="18" charset="0"/>
              </a:rPr>
              <a:t>SBIR Contacts</a:t>
            </a:r>
            <a:endParaRPr lang="en-US" sz="3600" dirty="0">
              <a:solidFill>
                <a:prstClr val="black"/>
              </a:solidFill>
              <a:cs typeface="Times New Roman" pitchFamily="18" charset="0"/>
            </a:endParaRPr>
          </a:p>
        </p:txBody>
      </p:sp>
      <p:sp>
        <p:nvSpPr>
          <p:cNvPr id="5" name="Text Placeholder 4"/>
          <p:cNvSpPr txBox="1">
            <a:spLocks/>
          </p:cNvSpPr>
          <p:nvPr/>
        </p:nvSpPr>
        <p:spPr>
          <a:xfrm>
            <a:off x="438034" y="2480904"/>
            <a:ext cx="8229600" cy="5275730"/>
          </a:xfrm>
          <a:prstGeom prst="rect">
            <a:avLst/>
          </a:prstGeom>
        </p:spPr>
        <p:txBody>
          <a:bodyPr>
            <a:normAutofit/>
          </a:bodyPr>
          <a:lstStyle/>
          <a:p>
            <a:pPr marL="342900" indent="-342900" algn="ctr">
              <a:spcBef>
                <a:spcPct val="20000"/>
              </a:spcBef>
              <a:defRPr/>
            </a:pPr>
            <a:r>
              <a:rPr lang="en-US" sz="2400" b="1" dirty="0" smtClean="0">
                <a:solidFill>
                  <a:prstClr val="black"/>
                </a:solidFill>
              </a:rPr>
              <a:t>Bonny Heet</a:t>
            </a:r>
          </a:p>
          <a:p>
            <a:pPr marL="342900" indent="-342900" algn="ctr">
              <a:spcBef>
                <a:spcPct val="20000"/>
              </a:spcBef>
              <a:defRPr/>
            </a:pPr>
            <a:r>
              <a:rPr lang="en-US" sz="2000" b="1" dirty="0" smtClean="0">
                <a:solidFill>
                  <a:prstClr val="black"/>
                </a:solidFill>
              </a:rPr>
              <a:t>SBIR PM</a:t>
            </a:r>
          </a:p>
          <a:p>
            <a:pPr marL="342900" indent="-342900" algn="ctr">
              <a:spcBef>
                <a:spcPct val="20000"/>
              </a:spcBef>
              <a:defRPr/>
            </a:pPr>
            <a:endParaRPr lang="en-US" sz="1000" b="1" dirty="0" smtClean="0">
              <a:solidFill>
                <a:prstClr val="black"/>
              </a:solidFill>
            </a:endParaRPr>
          </a:p>
          <a:p>
            <a:pPr marL="342900" indent="-342900" algn="ctr">
              <a:spcBef>
                <a:spcPct val="20000"/>
              </a:spcBef>
              <a:defRPr/>
            </a:pPr>
            <a:endParaRPr lang="en-US" sz="1000" b="1" dirty="0" smtClean="0">
              <a:solidFill>
                <a:prstClr val="black"/>
              </a:solidFill>
            </a:endParaRPr>
          </a:p>
          <a:p>
            <a:pPr marL="342900" indent="-342900" algn="ctr">
              <a:spcBef>
                <a:spcPct val="20000"/>
              </a:spcBef>
              <a:defRPr/>
            </a:pPr>
            <a:r>
              <a:rPr lang="en-US" sz="2400" b="1" dirty="0" smtClean="0">
                <a:solidFill>
                  <a:prstClr val="black"/>
                </a:solidFill>
              </a:rPr>
              <a:t>Thomas Piazza</a:t>
            </a:r>
          </a:p>
          <a:p>
            <a:pPr marL="342900" indent="-342900" algn="ctr">
              <a:spcBef>
                <a:spcPct val="20000"/>
              </a:spcBef>
              <a:defRPr/>
            </a:pPr>
            <a:r>
              <a:rPr lang="en-US" sz="1600" b="1" dirty="0" smtClean="0">
                <a:solidFill>
                  <a:prstClr val="black"/>
                </a:solidFill>
              </a:rPr>
              <a:t>(Support Contractor)</a:t>
            </a:r>
          </a:p>
          <a:p>
            <a:pPr marL="342900" indent="-342900" algn="ctr">
              <a:spcBef>
                <a:spcPct val="20000"/>
              </a:spcBef>
              <a:defRPr/>
            </a:pPr>
            <a:r>
              <a:rPr lang="en-US" sz="2000" b="1" dirty="0" smtClean="0">
                <a:solidFill>
                  <a:prstClr val="black"/>
                </a:solidFill>
              </a:rPr>
              <a:t>SBIR Analyst</a:t>
            </a:r>
          </a:p>
          <a:p>
            <a:pPr marL="342900" indent="-342900" algn="ctr">
              <a:spcBef>
                <a:spcPct val="20000"/>
              </a:spcBef>
              <a:defRPr/>
            </a:pPr>
            <a:r>
              <a:rPr lang="en-US" sz="4800" b="1" dirty="0" smtClean="0">
                <a:solidFill>
                  <a:prstClr val="black"/>
                </a:solidFill>
              </a:rPr>
              <a:t>SBIR@SOCOM.MIL</a:t>
            </a:r>
          </a:p>
          <a:p>
            <a:pPr marL="342900" indent="-342900">
              <a:spcBef>
                <a:spcPct val="20000"/>
              </a:spcBef>
              <a:defRPr/>
            </a:pPr>
            <a:endParaRPr lang="en-US" sz="2400" b="1" dirty="0">
              <a:solidFill>
                <a:prstClr val="black"/>
              </a:solidFill>
            </a:endParaRPr>
          </a:p>
        </p:txBody>
      </p:sp>
    </p:spTree>
    <p:extLst>
      <p:ext uri="{BB962C8B-B14F-4D97-AF65-F5344CB8AC3E}">
        <p14:creationId xmlns:p14="http://schemas.microsoft.com/office/powerpoint/2010/main" val="39401231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5486400" y="2286000"/>
            <a:ext cx="3200400" cy="0"/>
          </a:xfrm>
          <a:prstGeom prst="line">
            <a:avLst/>
          </a:prstGeom>
          <a:ln w="19050">
            <a:solidFill>
              <a:srgbClr val="C39A2D"/>
            </a:solidFill>
            <a:prstDash val="sysDot"/>
          </a:ln>
        </p:spPr>
        <p:style>
          <a:lnRef idx="1">
            <a:schemeClr val="accent1"/>
          </a:lnRef>
          <a:fillRef idx="0">
            <a:schemeClr val="accent1"/>
          </a:fillRef>
          <a:effectRef idx="0">
            <a:schemeClr val="accent1"/>
          </a:effectRef>
          <a:fontRef idx="minor">
            <a:schemeClr val="tx1"/>
          </a:fontRef>
        </p:style>
      </p:cxnSp>
      <p:sp>
        <p:nvSpPr>
          <p:cNvPr id="13315" name="Text Placeholder 9"/>
          <p:cNvSpPr txBox="1">
            <a:spLocks/>
          </p:cNvSpPr>
          <p:nvPr/>
        </p:nvSpPr>
        <p:spPr bwMode="auto">
          <a:xfrm>
            <a:off x="5372100" y="2438400"/>
            <a:ext cx="3429000"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20000"/>
              </a:spcBef>
              <a:spcAft>
                <a:spcPct val="0"/>
              </a:spcAft>
              <a:buFont typeface="Arial" charset="0"/>
              <a:buNone/>
            </a:pPr>
            <a:r>
              <a:rPr lang="en-US" altLang="en-US" sz="3000" b="1">
                <a:solidFill>
                  <a:prstClr val="white"/>
                </a:solidFill>
                <a:latin typeface="Garamond" pitchFamily="18" charset="0"/>
                <a:cs typeface="Angsana New" pitchFamily="18" charset="-34"/>
              </a:rPr>
              <a:t>Ms. Shelvin Watts</a:t>
            </a:r>
          </a:p>
          <a:p>
            <a:pPr algn="r" eaLnBrk="1" fontAlgn="base" hangingPunct="1">
              <a:lnSpc>
                <a:spcPts val="2000"/>
              </a:lnSpc>
              <a:spcBef>
                <a:spcPct val="20000"/>
              </a:spcBef>
              <a:spcAft>
                <a:spcPct val="0"/>
              </a:spcAft>
              <a:buFont typeface="Arial" charset="0"/>
              <a:buNone/>
            </a:pPr>
            <a:r>
              <a:rPr lang="en-US" altLang="en-US" sz="2400">
                <a:solidFill>
                  <a:prstClr val="white"/>
                </a:solidFill>
                <a:latin typeface="Garamond" pitchFamily="18" charset="0"/>
              </a:rPr>
              <a:t>Program Support Specialist</a:t>
            </a:r>
          </a:p>
          <a:p>
            <a:pPr algn="r" eaLnBrk="1" fontAlgn="base" hangingPunct="1">
              <a:lnSpc>
                <a:spcPts val="2000"/>
              </a:lnSpc>
              <a:spcBef>
                <a:spcPct val="20000"/>
              </a:spcBef>
              <a:spcAft>
                <a:spcPct val="0"/>
              </a:spcAft>
              <a:buFont typeface="Arial" charset="0"/>
              <a:buNone/>
            </a:pPr>
            <a:r>
              <a:rPr lang="en-US" altLang="en-US" sz="2400">
                <a:solidFill>
                  <a:prstClr val="white"/>
                </a:solidFill>
                <a:latin typeface="Garamond" pitchFamily="18" charset="0"/>
              </a:rPr>
              <a:t>22 Oct 2015</a:t>
            </a:r>
          </a:p>
        </p:txBody>
      </p:sp>
      <p:sp>
        <p:nvSpPr>
          <p:cNvPr id="14340" name="Rectangle 5"/>
          <p:cNvSpPr>
            <a:spLocks noChangeArrowheads="1"/>
          </p:cNvSpPr>
          <p:nvPr/>
        </p:nvSpPr>
        <p:spPr bwMode="auto">
          <a:xfrm>
            <a:off x="2724150" y="1219200"/>
            <a:ext cx="59626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r>
              <a:rPr lang="en-US" altLang="en-US" sz="2800" b="1" dirty="0">
                <a:solidFill>
                  <a:prstClr val="white"/>
                </a:solidFill>
                <a:effectLst>
                  <a:outerShdw blurRad="38100" dist="38100" dir="2700000" algn="tl">
                    <a:srgbClr val="000000">
                      <a:alpha val="43137"/>
                    </a:srgbClr>
                  </a:outerShdw>
                </a:effectLst>
                <a:latin typeface="Garamond" panose="02020404030301010803" pitchFamily="18" charset="0"/>
              </a:rPr>
              <a:t>Technology &amp; Industry Liaison Office (TILO) Mission Brief</a:t>
            </a:r>
            <a:endParaRPr lang="en-US" altLang="en-US" b="1" dirty="0" smtClean="0">
              <a:solidFill>
                <a:prstClr val="white"/>
              </a:solidFill>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19121652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26D16D4-6183-45BB-957C-715D7FEB77BE}" type="slidenum">
              <a:rPr lang="en-US" smtClean="0">
                <a:solidFill>
                  <a:prstClr val="black">
                    <a:tint val="75000"/>
                  </a:prstClr>
                </a:solidFill>
              </a:rPr>
              <a:pPr/>
              <a:t>3</a:t>
            </a:fld>
            <a:endParaRPr lang="en-US">
              <a:solidFill>
                <a:prstClr val="black">
                  <a:tint val="75000"/>
                </a:prstClr>
              </a:solidFill>
            </a:endParaRPr>
          </a:p>
        </p:txBody>
      </p:sp>
      <p:sp>
        <p:nvSpPr>
          <p:cNvPr id="3" name="TextBox 2"/>
          <p:cNvSpPr txBox="1"/>
          <p:nvPr/>
        </p:nvSpPr>
        <p:spPr>
          <a:xfrm>
            <a:off x="2556" y="2648197"/>
            <a:ext cx="9141444" cy="1938992"/>
          </a:xfrm>
          <a:prstGeom prst="rect">
            <a:avLst/>
          </a:prstGeom>
          <a:noFill/>
        </p:spPr>
        <p:txBody>
          <a:bodyPr wrap="square" rtlCol="0">
            <a:spAutoFit/>
          </a:bodyPr>
          <a:lstStyle/>
          <a:p>
            <a:pPr algn="ctr"/>
            <a:r>
              <a:rPr lang="en-US" sz="4800" dirty="0" smtClean="0">
                <a:solidFill>
                  <a:prstClr val="black"/>
                </a:solidFill>
              </a:rPr>
              <a:t>ALL DISCUSSION TODAY WILL BE </a:t>
            </a:r>
            <a:r>
              <a:rPr lang="en-US" sz="7200" dirty="0" smtClean="0">
                <a:solidFill>
                  <a:prstClr val="black"/>
                </a:solidFill>
              </a:rPr>
              <a:t>UNCLASSIFIED!!!!</a:t>
            </a:r>
            <a:endParaRPr lang="en-US" sz="7200" dirty="0">
              <a:solidFill>
                <a:prstClr val="black"/>
              </a:solidFill>
            </a:endParaRPr>
          </a:p>
        </p:txBody>
      </p:sp>
    </p:spTree>
    <p:extLst>
      <p:ext uri="{BB962C8B-B14F-4D97-AF65-F5344CB8AC3E}">
        <p14:creationId xmlns:p14="http://schemas.microsoft.com/office/powerpoint/2010/main" val="3050619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2"/>
          <p:cNvSpPr txBox="1">
            <a:spLocks noChangeArrowheads="1"/>
          </p:cNvSpPr>
          <p:nvPr/>
        </p:nvSpPr>
        <p:spPr bwMode="auto">
          <a:xfrm>
            <a:off x="887413" y="838200"/>
            <a:ext cx="7239000"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17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ts val="1200"/>
              </a:spcBef>
              <a:spcAft>
                <a:spcPct val="0"/>
              </a:spcAft>
              <a:buFont typeface="Arial" charset="0"/>
              <a:buChar char="•"/>
            </a:pPr>
            <a:r>
              <a:rPr lang="en-US" altLang="en-US" sz="2200">
                <a:solidFill>
                  <a:prstClr val="black"/>
                </a:solidFill>
              </a:rPr>
              <a:t>The primary contact for the command and industry, academia and other Government agencies to facilitate communications, connections and collaboration of SOF capabilities, ideas and solutions to command interest areas.</a:t>
            </a:r>
          </a:p>
          <a:p>
            <a:pPr lvl="1" eaLnBrk="1" fontAlgn="base" hangingPunct="1">
              <a:spcBef>
                <a:spcPts val="1200"/>
              </a:spcBef>
              <a:spcAft>
                <a:spcPct val="0"/>
              </a:spcAft>
              <a:buFont typeface="Arial" charset="0"/>
              <a:buChar char="–"/>
            </a:pPr>
            <a:r>
              <a:rPr lang="en-US" altLang="en-US">
                <a:solidFill>
                  <a:prstClr val="black"/>
                </a:solidFill>
              </a:rPr>
              <a:t>Technical discussions, demonstrations, presentations and other events are conducted through the TILO to conduct market analysis, analysis of alternative solutions, and other decision making processes </a:t>
            </a:r>
          </a:p>
          <a:p>
            <a:pPr lvl="1" eaLnBrk="1" fontAlgn="base" hangingPunct="1">
              <a:spcBef>
                <a:spcPts val="1200"/>
              </a:spcBef>
              <a:spcAft>
                <a:spcPct val="0"/>
              </a:spcAft>
              <a:buFont typeface="Arial" charset="0"/>
              <a:buChar char="–"/>
            </a:pPr>
            <a:r>
              <a:rPr lang="en-US" altLang="en-US">
                <a:solidFill>
                  <a:prstClr val="black"/>
                </a:solidFill>
              </a:rPr>
              <a:t>Industry is provided guidance, direction and assistance on how to conduct business with SOCOM  </a:t>
            </a:r>
          </a:p>
        </p:txBody>
      </p:sp>
      <p:sp>
        <p:nvSpPr>
          <p:cNvPr id="14339" name="Rectangle 4"/>
          <p:cNvSpPr>
            <a:spLocks noChangeArrowheads="1"/>
          </p:cNvSpPr>
          <p:nvPr/>
        </p:nvSpPr>
        <p:spPr bwMode="auto">
          <a:xfrm>
            <a:off x="0" y="53975"/>
            <a:ext cx="91440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altLang="en-US" sz="3400" b="1">
                <a:solidFill>
                  <a:prstClr val="white"/>
                </a:solidFill>
              </a:rPr>
              <a:t>TILO Mission</a:t>
            </a:r>
          </a:p>
        </p:txBody>
      </p:sp>
    </p:spTree>
    <p:extLst>
      <p:ext uri="{BB962C8B-B14F-4D97-AF65-F5344CB8AC3E}">
        <p14:creationId xmlns:p14="http://schemas.microsoft.com/office/powerpoint/2010/main" val="22673765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15875" y="66675"/>
            <a:ext cx="91440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altLang="en-US" sz="3400" b="1">
                <a:solidFill>
                  <a:prstClr val="white"/>
                </a:solidFill>
              </a:rPr>
              <a:t>TILO MISCONCEPTIONS</a:t>
            </a:r>
          </a:p>
        </p:txBody>
      </p:sp>
      <p:sp>
        <p:nvSpPr>
          <p:cNvPr id="15363" name="TextBox 2"/>
          <p:cNvSpPr txBox="1">
            <a:spLocks noChangeArrowheads="1"/>
          </p:cNvSpPr>
          <p:nvPr/>
        </p:nvSpPr>
        <p:spPr bwMode="auto">
          <a:xfrm>
            <a:off x="990600" y="1219200"/>
            <a:ext cx="7712075"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17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ts val="1200"/>
              </a:spcBef>
              <a:spcAft>
                <a:spcPct val="0"/>
              </a:spcAft>
              <a:buFont typeface="Arial" charset="0"/>
              <a:buChar char="•"/>
            </a:pPr>
            <a:r>
              <a:rPr lang="en-US" altLang="en-US" sz="2400">
                <a:solidFill>
                  <a:prstClr val="black"/>
                </a:solidFill>
              </a:rPr>
              <a:t>We have a large support staff</a:t>
            </a:r>
          </a:p>
          <a:p>
            <a:pPr eaLnBrk="1" fontAlgn="base" hangingPunct="1">
              <a:spcBef>
                <a:spcPts val="1200"/>
              </a:spcBef>
              <a:spcAft>
                <a:spcPct val="0"/>
              </a:spcAft>
              <a:buFont typeface="Arial" charset="0"/>
              <a:buChar char="•"/>
            </a:pPr>
            <a:r>
              <a:rPr lang="en-US" altLang="en-US" sz="2400">
                <a:solidFill>
                  <a:prstClr val="black"/>
                </a:solidFill>
              </a:rPr>
              <a:t>We are part of contracting</a:t>
            </a:r>
          </a:p>
          <a:p>
            <a:pPr eaLnBrk="1" fontAlgn="base" hangingPunct="1">
              <a:spcBef>
                <a:spcPts val="1200"/>
              </a:spcBef>
              <a:spcAft>
                <a:spcPct val="0"/>
              </a:spcAft>
              <a:buFont typeface="Arial" charset="0"/>
              <a:buChar char="•"/>
            </a:pPr>
            <a:r>
              <a:rPr lang="en-US" altLang="en-US" sz="2400">
                <a:solidFill>
                  <a:prstClr val="black"/>
                </a:solidFill>
              </a:rPr>
              <a:t>We influence requirements</a:t>
            </a:r>
          </a:p>
          <a:p>
            <a:pPr eaLnBrk="1" fontAlgn="base" hangingPunct="1">
              <a:spcBef>
                <a:spcPts val="1200"/>
              </a:spcBef>
              <a:spcAft>
                <a:spcPct val="0"/>
              </a:spcAft>
              <a:buFont typeface="Arial" charset="0"/>
              <a:buChar char="•"/>
            </a:pPr>
            <a:r>
              <a:rPr lang="en-US" altLang="en-US" sz="2400">
                <a:solidFill>
                  <a:prstClr val="black"/>
                </a:solidFill>
              </a:rPr>
              <a:t>We only support SOF AT&amp;L</a:t>
            </a:r>
          </a:p>
          <a:p>
            <a:pPr eaLnBrk="1" fontAlgn="base" hangingPunct="1">
              <a:spcBef>
                <a:spcPts val="1200"/>
              </a:spcBef>
              <a:spcAft>
                <a:spcPct val="0"/>
              </a:spcAft>
              <a:buFont typeface="Arial" charset="0"/>
              <a:buChar char="•"/>
            </a:pPr>
            <a:r>
              <a:rPr lang="en-US" altLang="en-US" sz="2400">
                <a:solidFill>
                  <a:prstClr val="black"/>
                </a:solidFill>
              </a:rPr>
              <a:t>Retired GOFOs get special treatment</a:t>
            </a:r>
          </a:p>
          <a:p>
            <a:pPr eaLnBrk="1" fontAlgn="base" hangingPunct="1">
              <a:spcBef>
                <a:spcPts val="1200"/>
              </a:spcBef>
              <a:spcAft>
                <a:spcPct val="0"/>
              </a:spcAft>
              <a:buFont typeface="Arial" charset="0"/>
              <a:buChar char="•"/>
            </a:pPr>
            <a:r>
              <a:rPr lang="en-US" altLang="en-US" sz="2400">
                <a:solidFill>
                  <a:prstClr val="black"/>
                </a:solidFill>
              </a:rPr>
              <a:t>TILO is the only way to contact SOCOM</a:t>
            </a:r>
          </a:p>
          <a:p>
            <a:pPr eaLnBrk="1" fontAlgn="base" hangingPunct="1">
              <a:spcBef>
                <a:spcPts val="1200"/>
              </a:spcBef>
              <a:spcAft>
                <a:spcPct val="0"/>
              </a:spcAft>
              <a:buFont typeface="Arial" charset="0"/>
              <a:buChar char="•"/>
            </a:pPr>
            <a:r>
              <a:rPr lang="en-US" altLang="en-US" sz="2400">
                <a:solidFill>
                  <a:prstClr val="black"/>
                </a:solidFill>
              </a:rPr>
              <a:t>All we do is schedule meetings</a:t>
            </a:r>
          </a:p>
          <a:p>
            <a:pPr eaLnBrk="1" fontAlgn="base" hangingPunct="1">
              <a:spcBef>
                <a:spcPts val="1200"/>
              </a:spcBef>
              <a:spcAft>
                <a:spcPct val="0"/>
              </a:spcAft>
              <a:buFont typeface="Arial" charset="0"/>
              <a:buChar char="•"/>
            </a:pPr>
            <a:r>
              <a:rPr lang="en-US" altLang="en-US" sz="2400">
                <a:solidFill>
                  <a:prstClr val="black"/>
                </a:solidFill>
              </a:rPr>
              <a:t>We determine if a contractor’s idea moves forward…</a:t>
            </a:r>
          </a:p>
        </p:txBody>
      </p:sp>
    </p:spTree>
    <p:extLst>
      <p:ext uri="{BB962C8B-B14F-4D97-AF65-F5344CB8AC3E}">
        <p14:creationId xmlns:p14="http://schemas.microsoft.com/office/powerpoint/2010/main" val="1299033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2"/>
          <p:cNvSpPr txBox="1">
            <a:spLocks noChangeArrowheads="1"/>
          </p:cNvSpPr>
          <p:nvPr/>
        </p:nvSpPr>
        <p:spPr bwMode="auto">
          <a:xfrm>
            <a:off x="952500" y="990600"/>
            <a:ext cx="72390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17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ts val="1200"/>
              </a:spcBef>
              <a:spcAft>
                <a:spcPct val="0"/>
              </a:spcAft>
              <a:buFont typeface="Arial" charset="0"/>
              <a:buChar char="•"/>
            </a:pPr>
            <a:r>
              <a:rPr lang="en-US" altLang="en-US" sz="2200">
                <a:solidFill>
                  <a:prstClr val="black"/>
                </a:solidFill>
              </a:rPr>
              <a:t>SOCOM advertises Areas of Industry on Webpage</a:t>
            </a:r>
          </a:p>
          <a:p>
            <a:pPr eaLnBrk="1" fontAlgn="base" hangingPunct="1">
              <a:spcBef>
                <a:spcPts val="1200"/>
              </a:spcBef>
              <a:spcAft>
                <a:spcPct val="0"/>
              </a:spcAft>
              <a:buFont typeface="Arial" charset="0"/>
              <a:buChar char="•"/>
            </a:pPr>
            <a:r>
              <a:rPr lang="en-US" altLang="en-US" sz="2200">
                <a:solidFill>
                  <a:prstClr val="black"/>
                </a:solidFill>
              </a:rPr>
              <a:t>Industry submits white paper</a:t>
            </a:r>
          </a:p>
          <a:p>
            <a:pPr eaLnBrk="1" fontAlgn="base" hangingPunct="1">
              <a:spcBef>
                <a:spcPts val="1200"/>
              </a:spcBef>
              <a:spcAft>
                <a:spcPct val="0"/>
              </a:spcAft>
              <a:buFont typeface="Arial" charset="0"/>
              <a:buChar char="•"/>
            </a:pPr>
            <a:r>
              <a:rPr lang="en-US" altLang="en-US" sz="2200">
                <a:solidFill>
                  <a:prstClr val="black"/>
                </a:solidFill>
              </a:rPr>
              <a:t>TILO makes first assessment, determines review</a:t>
            </a:r>
          </a:p>
          <a:p>
            <a:pPr eaLnBrk="1" fontAlgn="base" hangingPunct="1">
              <a:spcBef>
                <a:spcPts val="1200"/>
              </a:spcBef>
              <a:spcAft>
                <a:spcPct val="0"/>
              </a:spcAft>
              <a:buFont typeface="Arial" charset="0"/>
              <a:buChar char="•"/>
            </a:pPr>
            <a:r>
              <a:rPr lang="en-US" altLang="en-US" sz="2200">
                <a:solidFill>
                  <a:prstClr val="black"/>
                </a:solidFill>
              </a:rPr>
              <a:t>SME’s provide feedback</a:t>
            </a:r>
          </a:p>
          <a:p>
            <a:pPr eaLnBrk="1" fontAlgn="base" hangingPunct="1">
              <a:spcBef>
                <a:spcPts val="1200"/>
              </a:spcBef>
              <a:spcAft>
                <a:spcPct val="0"/>
              </a:spcAft>
              <a:buFont typeface="Arial" charset="0"/>
              <a:buChar char="•"/>
            </a:pPr>
            <a:r>
              <a:rPr lang="en-US" altLang="en-US" sz="2200">
                <a:solidFill>
                  <a:prstClr val="black"/>
                </a:solidFill>
              </a:rPr>
              <a:t>Meetings/Demos can be set up</a:t>
            </a:r>
          </a:p>
          <a:p>
            <a:pPr eaLnBrk="1" fontAlgn="base" hangingPunct="1">
              <a:spcBef>
                <a:spcPts val="1200"/>
              </a:spcBef>
              <a:spcAft>
                <a:spcPct val="0"/>
              </a:spcAft>
              <a:buFont typeface="Arial" charset="0"/>
              <a:buChar char="•"/>
            </a:pPr>
            <a:r>
              <a:rPr lang="en-US" altLang="en-US" sz="2200">
                <a:solidFill>
                  <a:prstClr val="black"/>
                </a:solidFill>
              </a:rPr>
              <a:t>TILO coordinates the logistics, advertises, etc.</a:t>
            </a:r>
          </a:p>
          <a:p>
            <a:pPr eaLnBrk="1" fontAlgn="base" hangingPunct="1">
              <a:spcBef>
                <a:spcPts val="1200"/>
              </a:spcBef>
              <a:spcAft>
                <a:spcPct val="0"/>
              </a:spcAft>
              <a:buFont typeface="Arial" charset="0"/>
              <a:buChar char="•"/>
            </a:pPr>
            <a:r>
              <a:rPr lang="en-US" altLang="en-US" sz="2200">
                <a:solidFill>
                  <a:prstClr val="black"/>
                </a:solidFill>
              </a:rPr>
              <a:t>Provides feedback to industry at conclusion</a:t>
            </a:r>
          </a:p>
          <a:p>
            <a:pPr eaLnBrk="1" fontAlgn="base" hangingPunct="1">
              <a:spcBef>
                <a:spcPts val="1200"/>
              </a:spcBef>
              <a:spcAft>
                <a:spcPct val="0"/>
              </a:spcAft>
              <a:buFont typeface="Arial" charset="0"/>
              <a:buChar char="•"/>
            </a:pPr>
            <a:r>
              <a:rPr lang="en-US" altLang="en-US" sz="2200">
                <a:solidFill>
                  <a:prstClr val="black"/>
                </a:solidFill>
              </a:rPr>
              <a:t>Up to SME’s/attendees to make determination of next step</a:t>
            </a:r>
          </a:p>
          <a:p>
            <a:pPr eaLnBrk="1" fontAlgn="base" hangingPunct="1">
              <a:spcBef>
                <a:spcPts val="1200"/>
              </a:spcBef>
              <a:spcAft>
                <a:spcPct val="0"/>
              </a:spcAft>
              <a:buFont typeface="Arial" charset="0"/>
              <a:buChar char="•"/>
            </a:pPr>
            <a:r>
              <a:rPr lang="en-US" altLang="en-US" sz="2200">
                <a:solidFill>
                  <a:prstClr val="black"/>
                </a:solidFill>
              </a:rPr>
              <a:t>Referral to SITEC, GBPS, etc.</a:t>
            </a:r>
          </a:p>
          <a:p>
            <a:pPr eaLnBrk="1" fontAlgn="base" hangingPunct="1">
              <a:spcBef>
                <a:spcPts val="1200"/>
              </a:spcBef>
              <a:spcAft>
                <a:spcPct val="0"/>
              </a:spcAft>
              <a:buFont typeface="Arial" charset="0"/>
              <a:buChar char="•"/>
            </a:pPr>
            <a:r>
              <a:rPr lang="en-US" altLang="en-US" sz="2200">
                <a:solidFill>
                  <a:prstClr val="black"/>
                </a:solidFill>
              </a:rPr>
              <a:t>Linked to TE, SBIR, BAAs, etc.</a:t>
            </a:r>
          </a:p>
        </p:txBody>
      </p:sp>
      <p:sp>
        <p:nvSpPr>
          <p:cNvPr id="16387" name="Rectangle 4"/>
          <p:cNvSpPr>
            <a:spLocks noChangeArrowheads="1"/>
          </p:cNvSpPr>
          <p:nvPr/>
        </p:nvSpPr>
        <p:spPr bwMode="auto">
          <a:xfrm>
            <a:off x="0" y="53975"/>
            <a:ext cx="91440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altLang="en-US" sz="3400" b="1">
                <a:solidFill>
                  <a:prstClr val="white"/>
                </a:solidFill>
              </a:rPr>
              <a:t>WHAT IS THE PROCESS</a:t>
            </a:r>
          </a:p>
        </p:txBody>
      </p:sp>
    </p:spTree>
    <p:extLst>
      <p:ext uri="{BB962C8B-B14F-4D97-AF65-F5344CB8AC3E}">
        <p14:creationId xmlns:p14="http://schemas.microsoft.com/office/powerpoint/2010/main" val="14958711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0" y="69850"/>
            <a:ext cx="91440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altLang="en-US" sz="3400" b="1">
                <a:solidFill>
                  <a:prstClr val="white"/>
                </a:solidFill>
              </a:rPr>
              <a:t>SUBMIT YOUR IDEA</a:t>
            </a:r>
          </a:p>
        </p:txBody>
      </p:sp>
      <p:sp>
        <p:nvSpPr>
          <p:cNvPr id="17411" name="TextBox 2"/>
          <p:cNvSpPr txBox="1">
            <a:spLocks noChangeArrowheads="1"/>
          </p:cNvSpPr>
          <p:nvPr/>
        </p:nvSpPr>
        <p:spPr bwMode="auto">
          <a:xfrm>
            <a:off x="1066800" y="1219200"/>
            <a:ext cx="7620000"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1775" eaLnBrk="0" hangingPunct="0">
              <a:defRPr>
                <a:solidFill>
                  <a:schemeClr val="tx1"/>
                </a:solidFill>
                <a:latin typeface="Arial" charset="0"/>
                <a:cs typeface="Arial" charset="0"/>
              </a:defRPr>
            </a:lvl1pPr>
            <a:lvl2pPr marL="800100" indent="-34290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ts val="1200"/>
              </a:spcBef>
              <a:spcAft>
                <a:spcPct val="0"/>
              </a:spcAft>
              <a:buFont typeface="Arial" charset="0"/>
              <a:buChar char="•"/>
            </a:pPr>
            <a:r>
              <a:rPr lang="en-US" altLang="en-US" sz="2000">
                <a:solidFill>
                  <a:prstClr val="black"/>
                </a:solidFill>
              </a:rPr>
              <a:t>Provide a solution, not a generic capabilities overview</a:t>
            </a:r>
          </a:p>
          <a:p>
            <a:pPr eaLnBrk="1" fontAlgn="base" hangingPunct="1">
              <a:spcBef>
                <a:spcPts val="1200"/>
              </a:spcBef>
              <a:spcAft>
                <a:spcPct val="0"/>
              </a:spcAft>
              <a:buFont typeface="Arial" charset="0"/>
              <a:buChar char="•"/>
            </a:pPr>
            <a:r>
              <a:rPr lang="en-US" altLang="en-US" sz="2000">
                <a:solidFill>
                  <a:prstClr val="black"/>
                </a:solidFill>
              </a:rPr>
              <a:t>Understand what is “SOF”, and what is “Service” Common</a:t>
            </a:r>
          </a:p>
          <a:p>
            <a:pPr lvl="1" eaLnBrk="1" fontAlgn="base" hangingPunct="1">
              <a:spcBef>
                <a:spcPts val="1200"/>
              </a:spcBef>
              <a:spcAft>
                <a:spcPct val="0"/>
              </a:spcAft>
              <a:buFont typeface="Wingdings" pitchFamily="2" charset="2"/>
              <a:buChar char="ü"/>
            </a:pPr>
            <a:r>
              <a:rPr lang="en-US" altLang="en-US">
                <a:solidFill>
                  <a:prstClr val="black"/>
                </a:solidFill>
              </a:rPr>
              <a:t>Defined as “Equipment, material, supplies and services required for which there is no Service-common requirement".  </a:t>
            </a:r>
          </a:p>
          <a:p>
            <a:pPr lvl="1" eaLnBrk="1" fontAlgn="base" hangingPunct="1">
              <a:spcBef>
                <a:spcPts val="1200"/>
              </a:spcBef>
              <a:spcAft>
                <a:spcPct val="0"/>
              </a:spcAft>
              <a:buFont typeface="Wingdings" pitchFamily="2" charset="2"/>
              <a:buChar char="ü"/>
            </a:pPr>
            <a:r>
              <a:rPr lang="en-US" altLang="en-US">
                <a:solidFill>
                  <a:prstClr val="black"/>
                </a:solidFill>
              </a:rPr>
              <a:t>These are limited to items and services initially designed for or used by SOF until adopted for Service-common use by other DoD forces, modifications approved by the Commander for application to standard items and services used by other DoD forces;</a:t>
            </a:r>
          </a:p>
          <a:p>
            <a:pPr lvl="1" eaLnBrk="1" fontAlgn="base" hangingPunct="1">
              <a:spcBef>
                <a:spcPts val="1200"/>
              </a:spcBef>
              <a:spcAft>
                <a:spcPct val="0"/>
              </a:spcAft>
              <a:buFont typeface="Wingdings" pitchFamily="2" charset="2"/>
              <a:buChar char="ü"/>
            </a:pPr>
            <a:r>
              <a:rPr lang="en-US" altLang="en-US">
                <a:solidFill>
                  <a:prstClr val="black"/>
                </a:solidFill>
              </a:rPr>
              <a:t>Items and services which the Commander approves as critically urgent for the immediate accomplishment of the SOF activity</a:t>
            </a:r>
            <a:r>
              <a:rPr lang="en-US" altLang="en-US" sz="2000">
                <a:solidFill>
                  <a:prstClr val="black"/>
                </a:solidFill>
              </a:rPr>
              <a:t>.</a:t>
            </a:r>
          </a:p>
          <a:p>
            <a:pPr eaLnBrk="1" fontAlgn="base" hangingPunct="1">
              <a:spcBef>
                <a:spcPts val="1200"/>
              </a:spcBef>
              <a:spcAft>
                <a:spcPct val="0"/>
              </a:spcAft>
              <a:buFont typeface="Arial" charset="0"/>
              <a:buChar char="•"/>
            </a:pPr>
            <a:r>
              <a:rPr lang="en-US" altLang="en-US" sz="2000">
                <a:solidFill>
                  <a:prstClr val="black"/>
                </a:solidFill>
              </a:rPr>
              <a:t>Provide enough technical information for a subject matter expert to understand your capability</a:t>
            </a:r>
          </a:p>
        </p:txBody>
      </p:sp>
    </p:spTree>
    <p:extLst>
      <p:ext uri="{BB962C8B-B14F-4D97-AF65-F5344CB8AC3E}">
        <p14:creationId xmlns:p14="http://schemas.microsoft.com/office/powerpoint/2010/main" val="1571355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ChangeArrowheads="1"/>
          </p:cNvSpPr>
          <p:nvPr/>
        </p:nvSpPr>
        <p:spPr bwMode="auto">
          <a:xfrm>
            <a:off x="0" y="66675"/>
            <a:ext cx="91440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altLang="en-US" sz="3400" b="1">
                <a:solidFill>
                  <a:prstClr val="white"/>
                </a:solidFill>
              </a:rPr>
              <a:t>PROCESS BENEFITS</a:t>
            </a:r>
          </a:p>
        </p:txBody>
      </p:sp>
      <p:sp>
        <p:nvSpPr>
          <p:cNvPr id="18435" name="TextBox 2"/>
          <p:cNvSpPr txBox="1">
            <a:spLocks noChangeArrowheads="1"/>
          </p:cNvSpPr>
          <p:nvPr/>
        </p:nvSpPr>
        <p:spPr bwMode="auto">
          <a:xfrm>
            <a:off x="609600" y="1371600"/>
            <a:ext cx="80772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17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ts val="1200"/>
              </a:spcBef>
              <a:spcAft>
                <a:spcPct val="0"/>
              </a:spcAft>
              <a:buFont typeface="Arial" charset="0"/>
              <a:buChar char="•"/>
            </a:pPr>
            <a:r>
              <a:rPr lang="en-US" altLang="en-US" sz="2400">
                <a:solidFill>
                  <a:prstClr val="black"/>
                </a:solidFill>
              </a:rPr>
              <a:t>SOCOM communicates approved technology/capability areas of interest on website</a:t>
            </a:r>
          </a:p>
          <a:p>
            <a:pPr eaLnBrk="1" fontAlgn="base" hangingPunct="1">
              <a:spcBef>
                <a:spcPts val="1200"/>
              </a:spcBef>
              <a:spcAft>
                <a:spcPct val="0"/>
              </a:spcAft>
              <a:buFont typeface="Arial" charset="0"/>
              <a:buChar char="•"/>
            </a:pPr>
            <a:r>
              <a:rPr lang="en-US" altLang="en-US" sz="2400">
                <a:solidFill>
                  <a:prstClr val="black"/>
                </a:solidFill>
              </a:rPr>
              <a:t>SOCOM receives targeted information focused on specific areas of interest</a:t>
            </a:r>
          </a:p>
          <a:p>
            <a:pPr eaLnBrk="1" fontAlgn="base" hangingPunct="1">
              <a:spcBef>
                <a:spcPts val="1200"/>
              </a:spcBef>
              <a:spcAft>
                <a:spcPct val="0"/>
              </a:spcAft>
              <a:buFont typeface="Arial" charset="0"/>
              <a:buChar char="•"/>
            </a:pPr>
            <a:r>
              <a:rPr lang="en-US" altLang="en-US" sz="2400">
                <a:solidFill>
                  <a:prstClr val="black"/>
                </a:solidFill>
              </a:rPr>
              <a:t>Industry capabilities are reviewed by subject matter experts within the command</a:t>
            </a:r>
          </a:p>
          <a:p>
            <a:pPr eaLnBrk="1" fontAlgn="base" hangingPunct="1">
              <a:spcBef>
                <a:spcPts val="1200"/>
              </a:spcBef>
              <a:spcAft>
                <a:spcPct val="0"/>
              </a:spcAft>
              <a:buFont typeface="Arial" charset="0"/>
              <a:buChar char="•"/>
            </a:pPr>
            <a:r>
              <a:rPr lang="en-US" altLang="en-US" sz="2400">
                <a:solidFill>
                  <a:prstClr val="black"/>
                </a:solidFill>
              </a:rPr>
              <a:t>All contractors go through same process</a:t>
            </a:r>
          </a:p>
          <a:p>
            <a:pPr eaLnBrk="1" fontAlgn="base" hangingPunct="1">
              <a:spcBef>
                <a:spcPts val="1200"/>
              </a:spcBef>
              <a:spcAft>
                <a:spcPct val="0"/>
              </a:spcAft>
              <a:buFont typeface="Arial" charset="0"/>
              <a:buChar char="•"/>
            </a:pPr>
            <a:r>
              <a:rPr lang="en-US" altLang="en-US" sz="2400">
                <a:solidFill>
                  <a:prstClr val="black"/>
                </a:solidFill>
              </a:rPr>
              <a:t>Briefing material and all contact information retained by TILO for future use/collaboration available to all SOCOM personnel</a:t>
            </a:r>
          </a:p>
        </p:txBody>
      </p:sp>
    </p:spTree>
    <p:extLst>
      <p:ext uri="{BB962C8B-B14F-4D97-AF65-F5344CB8AC3E}">
        <p14:creationId xmlns:p14="http://schemas.microsoft.com/office/powerpoint/2010/main" val="3546312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9"/>
          <p:cNvSpPr txBox="1">
            <a:spLocks noChangeArrowheads="1"/>
          </p:cNvSpPr>
          <p:nvPr/>
        </p:nvSpPr>
        <p:spPr bwMode="auto">
          <a:xfrm>
            <a:off x="147638" y="369888"/>
            <a:ext cx="28225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altLang="en-US" sz="1200" b="1">
                <a:solidFill>
                  <a:prstClr val="black"/>
                </a:solidFill>
              </a:rPr>
              <a:t>ACQUISITION</a:t>
            </a:r>
          </a:p>
        </p:txBody>
      </p:sp>
      <p:sp>
        <p:nvSpPr>
          <p:cNvPr id="19459" name="TextBox 9"/>
          <p:cNvSpPr txBox="1">
            <a:spLocks noChangeArrowheads="1"/>
          </p:cNvSpPr>
          <p:nvPr/>
        </p:nvSpPr>
        <p:spPr bwMode="auto">
          <a:xfrm>
            <a:off x="6092825" y="363538"/>
            <a:ext cx="28225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altLang="en-US" sz="1200" b="1">
                <a:solidFill>
                  <a:prstClr val="black"/>
                </a:solidFill>
              </a:rPr>
              <a:t>ACQUISITION</a:t>
            </a:r>
          </a:p>
        </p:txBody>
      </p:sp>
      <p:sp>
        <p:nvSpPr>
          <p:cNvPr id="19460" name="Rectangle 4"/>
          <p:cNvSpPr>
            <a:spLocks noChangeArrowheads="1"/>
          </p:cNvSpPr>
          <p:nvPr/>
        </p:nvSpPr>
        <p:spPr bwMode="auto">
          <a:xfrm>
            <a:off x="0" y="71438"/>
            <a:ext cx="91440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altLang="en-US" sz="3400" b="1">
                <a:solidFill>
                  <a:prstClr val="white"/>
                </a:solidFill>
              </a:rPr>
              <a:t>WHO DO I CONTACT </a:t>
            </a:r>
          </a:p>
        </p:txBody>
      </p:sp>
      <p:sp>
        <p:nvSpPr>
          <p:cNvPr id="19461" name="TextBox 2"/>
          <p:cNvSpPr txBox="1">
            <a:spLocks noChangeArrowheads="1"/>
          </p:cNvSpPr>
          <p:nvPr/>
        </p:nvSpPr>
        <p:spPr bwMode="auto">
          <a:xfrm>
            <a:off x="914400" y="914400"/>
            <a:ext cx="72390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1775" eaLnBrk="0" hangingPunct="0">
              <a:defRPr>
                <a:solidFill>
                  <a:schemeClr val="tx1"/>
                </a:solidFill>
                <a:latin typeface="Arial" charset="0"/>
                <a:cs typeface="Arial" charset="0"/>
              </a:defRPr>
            </a:lvl1pPr>
            <a:lvl2pPr indent="-228600" eaLnBrk="0" hangingPunct="0">
              <a:defRPr>
                <a:solidFill>
                  <a:schemeClr val="tx1"/>
                </a:solidFill>
                <a:latin typeface="Arial" charset="0"/>
                <a:cs typeface="Arial" charset="0"/>
              </a:defRPr>
            </a:lvl2pPr>
            <a:lvl3pPr marL="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ts val="1200"/>
              </a:spcBef>
              <a:spcAft>
                <a:spcPct val="0"/>
              </a:spcAft>
              <a:buFont typeface="Arial" charset="0"/>
              <a:buChar char="•"/>
            </a:pPr>
            <a:r>
              <a:rPr lang="en-US" altLang="en-US" sz="2400" b="1">
                <a:solidFill>
                  <a:prstClr val="black"/>
                </a:solidFill>
              </a:rPr>
              <a:t>All submittals MUST go through the webpage</a:t>
            </a:r>
          </a:p>
          <a:p>
            <a:pPr eaLnBrk="1" fontAlgn="base" hangingPunct="1">
              <a:spcBef>
                <a:spcPts val="1200"/>
              </a:spcBef>
              <a:spcAft>
                <a:spcPct val="0"/>
              </a:spcAft>
              <a:buFont typeface="Arial" charset="0"/>
              <a:buChar char="•"/>
            </a:pPr>
            <a:r>
              <a:rPr lang="en-US" altLang="en-US" sz="2400" b="1">
                <a:solidFill>
                  <a:prstClr val="black"/>
                </a:solidFill>
              </a:rPr>
              <a:t>If you have questions or issues:</a:t>
            </a:r>
          </a:p>
          <a:p>
            <a:pPr eaLnBrk="1" fontAlgn="base" hangingPunct="1">
              <a:spcBef>
                <a:spcPts val="1200"/>
              </a:spcBef>
              <a:spcAft>
                <a:spcPct val="0"/>
              </a:spcAft>
              <a:buFont typeface="Arial" charset="0"/>
              <a:buChar char="•"/>
            </a:pPr>
            <a:endParaRPr lang="en-US" altLang="en-US" sz="2400" b="1">
              <a:solidFill>
                <a:prstClr val="black"/>
              </a:solidFill>
            </a:endParaRPr>
          </a:p>
          <a:p>
            <a:pPr lvl="2" algn="ctr" eaLnBrk="1" fontAlgn="base" hangingPunct="1">
              <a:spcBef>
                <a:spcPct val="0"/>
              </a:spcBef>
              <a:spcAft>
                <a:spcPct val="0"/>
              </a:spcAft>
            </a:pPr>
            <a:r>
              <a:rPr lang="en-US" altLang="en-US" sz="2400" b="1">
                <a:solidFill>
                  <a:prstClr val="black"/>
                </a:solidFill>
              </a:rPr>
              <a:t>Ms Shelvin Watts</a:t>
            </a:r>
          </a:p>
          <a:p>
            <a:pPr lvl="2" algn="ctr" eaLnBrk="1" fontAlgn="base" hangingPunct="1">
              <a:spcBef>
                <a:spcPct val="0"/>
              </a:spcBef>
              <a:spcAft>
                <a:spcPct val="0"/>
              </a:spcAft>
            </a:pPr>
            <a:r>
              <a:rPr lang="en-US" altLang="en-US" sz="2400" b="1">
                <a:solidFill>
                  <a:prstClr val="black"/>
                </a:solidFill>
              </a:rPr>
              <a:t>TILO Program Support Specialist</a:t>
            </a:r>
          </a:p>
          <a:p>
            <a:pPr lvl="2" algn="ctr" eaLnBrk="1" fontAlgn="base" hangingPunct="1">
              <a:spcBef>
                <a:spcPct val="0"/>
              </a:spcBef>
              <a:spcAft>
                <a:spcPct val="0"/>
              </a:spcAft>
            </a:pPr>
            <a:r>
              <a:rPr lang="en-US" altLang="en-US" sz="2400" b="1">
                <a:solidFill>
                  <a:prstClr val="black"/>
                </a:solidFill>
              </a:rPr>
              <a:t>813.826.9482</a:t>
            </a:r>
          </a:p>
          <a:p>
            <a:pPr lvl="2" algn="ctr" eaLnBrk="1" fontAlgn="base" hangingPunct="1">
              <a:spcBef>
                <a:spcPct val="0"/>
              </a:spcBef>
              <a:spcAft>
                <a:spcPct val="0"/>
              </a:spcAft>
            </a:pPr>
            <a:r>
              <a:rPr lang="en-US" altLang="en-US" sz="2400" b="1">
                <a:solidFill>
                  <a:prstClr val="black"/>
                </a:solidFill>
                <a:hlinkClick r:id="rId2"/>
              </a:rPr>
              <a:t>tilo@socom.mil</a:t>
            </a:r>
            <a:endParaRPr lang="en-US" altLang="en-US" sz="2400" b="1">
              <a:solidFill>
                <a:prstClr val="black"/>
              </a:solidFill>
            </a:endParaRPr>
          </a:p>
          <a:p>
            <a:pPr lvl="2" algn="ctr" eaLnBrk="1" fontAlgn="base" hangingPunct="1">
              <a:spcBef>
                <a:spcPct val="0"/>
              </a:spcBef>
              <a:spcAft>
                <a:spcPct val="0"/>
              </a:spcAft>
            </a:pPr>
            <a:endParaRPr lang="en-US" altLang="en-US" sz="2400" b="1">
              <a:solidFill>
                <a:prstClr val="black"/>
              </a:solidFill>
            </a:endParaRPr>
          </a:p>
          <a:p>
            <a:pPr lvl="2" algn="ctr" eaLnBrk="1" fontAlgn="base" hangingPunct="1">
              <a:spcBef>
                <a:spcPct val="0"/>
              </a:spcBef>
              <a:spcAft>
                <a:spcPct val="0"/>
              </a:spcAft>
            </a:pPr>
            <a:endParaRPr lang="en-US" altLang="en-US" sz="2400" b="1">
              <a:solidFill>
                <a:prstClr val="black"/>
              </a:solidFill>
            </a:endParaRPr>
          </a:p>
          <a:p>
            <a:pPr lvl="2" algn="ctr" eaLnBrk="1" fontAlgn="base" hangingPunct="1">
              <a:spcBef>
                <a:spcPct val="0"/>
              </a:spcBef>
              <a:spcAft>
                <a:spcPct val="0"/>
              </a:spcAft>
            </a:pPr>
            <a:r>
              <a:rPr lang="en-US" altLang="en-US" sz="2400" b="1">
                <a:solidFill>
                  <a:prstClr val="black"/>
                </a:solidFill>
              </a:rPr>
              <a:t>Christopher Harrington</a:t>
            </a:r>
          </a:p>
          <a:p>
            <a:pPr lvl="2" algn="ctr" eaLnBrk="1" fontAlgn="base" hangingPunct="1">
              <a:spcBef>
                <a:spcPct val="0"/>
              </a:spcBef>
              <a:spcAft>
                <a:spcPct val="0"/>
              </a:spcAft>
            </a:pPr>
            <a:r>
              <a:rPr lang="en-US" altLang="en-US" sz="2400" b="1">
                <a:solidFill>
                  <a:prstClr val="black"/>
                </a:solidFill>
              </a:rPr>
              <a:t>Director, Small Business Programs &amp; TILO</a:t>
            </a:r>
          </a:p>
          <a:p>
            <a:pPr lvl="2" algn="ctr" eaLnBrk="1" fontAlgn="base" hangingPunct="1">
              <a:spcBef>
                <a:spcPct val="0"/>
              </a:spcBef>
              <a:spcAft>
                <a:spcPct val="0"/>
              </a:spcAft>
            </a:pPr>
            <a:r>
              <a:rPr lang="en-US" altLang="en-US" sz="2400" b="1">
                <a:solidFill>
                  <a:prstClr val="black"/>
                </a:solidFill>
              </a:rPr>
              <a:t>813.826.9475</a:t>
            </a:r>
          </a:p>
          <a:p>
            <a:pPr lvl="2" algn="ctr" eaLnBrk="1" fontAlgn="base" hangingPunct="1">
              <a:spcBef>
                <a:spcPct val="0"/>
              </a:spcBef>
              <a:spcAft>
                <a:spcPct val="0"/>
              </a:spcAft>
            </a:pPr>
            <a:endParaRPr lang="en-US" altLang="en-US" sz="2400" b="1">
              <a:solidFill>
                <a:prstClr val="black"/>
              </a:solidFill>
            </a:endParaRPr>
          </a:p>
        </p:txBody>
      </p:sp>
    </p:spTree>
    <p:extLst>
      <p:ext uri="{BB962C8B-B14F-4D97-AF65-F5344CB8AC3E}">
        <p14:creationId xmlns:p14="http://schemas.microsoft.com/office/powerpoint/2010/main" val="33271727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90800" y="2382864"/>
            <a:ext cx="6096000" cy="1470025"/>
          </a:xfrm>
        </p:spPr>
        <p:txBody>
          <a:bodyPr>
            <a:noAutofit/>
          </a:bodyPr>
          <a:lstStyle/>
          <a:p>
            <a:pPr algn="ctr"/>
            <a:r>
              <a:rPr lang="en-US" sz="4800" b="1" dirty="0" smtClean="0"/>
              <a:t>Tactical Assault Light Operator Suit (TALOS)</a:t>
            </a:r>
            <a:br>
              <a:rPr lang="en-US" sz="4800" b="1" dirty="0" smtClean="0"/>
            </a:br>
            <a:r>
              <a:rPr lang="en-US" sz="4800" b="1" dirty="0" smtClean="0"/>
              <a:t/>
            </a:r>
            <a:br>
              <a:rPr lang="en-US" sz="4800" b="1" dirty="0" smtClean="0"/>
            </a:br>
            <a:r>
              <a:rPr lang="en-US" sz="4000" b="1" dirty="0" smtClean="0"/>
              <a:t>SOFWIC</a:t>
            </a:r>
            <a:endParaRPr lang="en-US" sz="6600" b="1" dirty="0"/>
          </a:p>
        </p:txBody>
      </p:sp>
      <p:sp>
        <p:nvSpPr>
          <p:cNvPr id="3" name="Subtitle 2"/>
          <p:cNvSpPr>
            <a:spLocks noGrp="1"/>
          </p:cNvSpPr>
          <p:nvPr>
            <p:ph type="subTitle" idx="1"/>
          </p:nvPr>
        </p:nvSpPr>
        <p:spPr>
          <a:xfrm>
            <a:off x="4076700" y="5105403"/>
            <a:ext cx="4953000" cy="1113695"/>
          </a:xfrm>
        </p:spPr>
        <p:txBody>
          <a:bodyPr>
            <a:normAutofit/>
          </a:bodyPr>
          <a:lstStyle/>
          <a:p>
            <a:r>
              <a:rPr lang="en-US" sz="2400" dirty="0" smtClean="0">
                <a:solidFill>
                  <a:schemeClr val="tx1"/>
                </a:solidFill>
              </a:rPr>
              <a:t>22 OCT 2015</a:t>
            </a:r>
          </a:p>
          <a:p>
            <a:r>
              <a:rPr lang="en-US" sz="2400" dirty="0" smtClean="0">
                <a:solidFill>
                  <a:schemeClr val="tx1"/>
                </a:solidFill>
              </a:rPr>
              <a:t>V5.0</a:t>
            </a:r>
          </a:p>
          <a:p>
            <a:endParaRPr lang="en-US" sz="2400" dirty="0">
              <a:solidFill>
                <a:schemeClr val="tx1"/>
              </a:solidFill>
            </a:endParaRPr>
          </a:p>
        </p:txBody>
      </p:sp>
      <p:sp>
        <p:nvSpPr>
          <p:cNvPr id="4" name="Slide Number Placeholder 3"/>
          <p:cNvSpPr>
            <a:spLocks noGrp="1"/>
          </p:cNvSpPr>
          <p:nvPr>
            <p:ph type="sldNum" sz="quarter" idx="12"/>
          </p:nvPr>
        </p:nvSpPr>
        <p:spPr/>
        <p:txBody>
          <a:bodyPr/>
          <a:lstStyle/>
          <a:p>
            <a:fld id="{52A3C212-DE8F-4492-AB77-AC1A448D2177}" type="slidenum">
              <a:rPr lang="en-US" smtClean="0">
                <a:solidFill>
                  <a:prstClr val="black">
                    <a:tint val="75000"/>
                  </a:prstClr>
                </a:solidFill>
              </a:rPr>
              <a:pPr/>
              <a:t>36</a:t>
            </a:fld>
            <a:endParaRPr lang="en-US">
              <a:solidFill>
                <a:prstClr val="black">
                  <a:tint val="75000"/>
                </a:prstClr>
              </a:solidFill>
            </a:endParaRPr>
          </a:p>
        </p:txBody>
      </p:sp>
    </p:spTree>
    <p:extLst>
      <p:ext uri="{BB962C8B-B14F-4D97-AF65-F5344CB8AC3E}">
        <p14:creationId xmlns:p14="http://schemas.microsoft.com/office/powerpoint/2010/main" val="21340198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normAutofit/>
          </a:bodyPr>
          <a:lstStyle/>
          <a:p>
            <a:r>
              <a:rPr lang="en-US" sz="5400" kern="1200" dirty="0" smtClean="0"/>
              <a:t>Overview</a:t>
            </a:r>
            <a:endParaRPr lang="en-US" sz="5400" dirty="0"/>
          </a:p>
        </p:txBody>
      </p:sp>
      <p:sp>
        <p:nvSpPr>
          <p:cNvPr id="14" name="Text Placeholder 2"/>
          <p:cNvSpPr txBox="1">
            <a:spLocks/>
          </p:cNvSpPr>
          <p:nvPr/>
        </p:nvSpPr>
        <p:spPr>
          <a:xfrm>
            <a:off x="177800" y="1400706"/>
            <a:ext cx="9093200" cy="535026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solidFill>
                  <a:prstClr val="black"/>
                </a:solidFill>
              </a:rPr>
              <a:t>Aug’13, SOCOM Commander initiated a vision for a next generation  , technologically advanced combat operator suit (TALOS) to better protect SOF operators conducting high-risk missions </a:t>
            </a:r>
          </a:p>
          <a:p>
            <a:r>
              <a:rPr lang="en-US" sz="2400" dirty="0" smtClean="0">
                <a:solidFill>
                  <a:prstClr val="black"/>
                </a:solidFill>
              </a:rPr>
              <a:t>SOCOM must harness technology to achieve this</a:t>
            </a:r>
          </a:p>
          <a:p>
            <a:pPr lvl="1"/>
            <a:r>
              <a:rPr lang="en-US" sz="2400" dirty="0" smtClean="0">
                <a:solidFill>
                  <a:prstClr val="black"/>
                </a:solidFill>
              </a:rPr>
              <a:t> Enhanced survivability</a:t>
            </a:r>
          </a:p>
          <a:p>
            <a:pPr lvl="1"/>
            <a:r>
              <a:rPr lang="en-US" sz="2400" dirty="0" smtClean="0">
                <a:solidFill>
                  <a:prstClr val="black"/>
                </a:solidFill>
              </a:rPr>
              <a:t> Dominant situational awareness</a:t>
            </a:r>
          </a:p>
          <a:p>
            <a:r>
              <a:rPr lang="en-US" sz="2400" dirty="0" smtClean="0">
                <a:solidFill>
                  <a:prstClr val="black"/>
                </a:solidFill>
              </a:rPr>
              <a:t> Ambitious acquisition vision (first prototype NLT Aug ‘18)</a:t>
            </a:r>
          </a:p>
          <a:p>
            <a:pPr lvl="1"/>
            <a:r>
              <a:rPr lang="en-US" sz="2400" dirty="0" smtClean="0">
                <a:solidFill>
                  <a:prstClr val="black"/>
                </a:solidFill>
              </a:rPr>
              <a:t> Established Joint Acquisition Task Force (Nov’13)</a:t>
            </a:r>
          </a:p>
          <a:p>
            <a:pPr lvl="1"/>
            <a:r>
              <a:rPr lang="en-US" sz="2400" dirty="0" smtClean="0">
                <a:solidFill>
                  <a:prstClr val="black"/>
                </a:solidFill>
              </a:rPr>
              <a:t> Pioneering Innovative Processes</a:t>
            </a:r>
          </a:p>
          <a:p>
            <a:pPr lvl="2">
              <a:buFont typeface="Courier New" panose="02070309020205020404" pitchFamily="49" charset="0"/>
              <a:buChar char="o"/>
            </a:pPr>
            <a:r>
              <a:rPr lang="en-US" dirty="0" smtClean="0">
                <a:solidFill>
                  <a:prstClr val="black"/>
                </a:solidFill>
              </a:rPr>
              <a:t>Rapid prototyping, Prize Challenges, blanket CRADA</a:t>
            </a:r>
            <a:endParaRPr lang="en-US" sz="2800" dirty="0" smtClean="0">
              <a:solidFill>
                <a:prstClr val="black"/>
              </a:solidFill>
            </a:endParaRPr>
          </a:p>
          <a:p>
            <a:pPr lvl="1"/>
            <a:r>
              <a:rPr lang="en-US" sz="2400" dirty="0" smtClean="0">
                <a:solidFill>
                  <a:prstClr val="black"/>
                </a:solidFill>
              </a:rPr>
              <a:t> Challenge to industry/academia</a:t>
            </a:r>
          </a:p>
        </p:txBody>
      </p:sp>
    </p:spTree>
    <p:extLst>
      <p:ext uri="{BB962C8B-B14F-4D97-AF65-F5344CB8AC3E}">
        <p14:creationId xmlns:p14="http://schemas.microsoft.com/office/powerpoint/2010/main" val="3249266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normAutofit/>
          </a:bodyPr>
          <a:lstStyle/>
          <a:p>
            <a:r>
              <a:rPr lang="en-US" sz="5400" kern="1200" dirty="0" smtClean="0"/>
              <a:t>TALOS Priorities </a:t>
            </a:r>
            <a:endParaRPr lang="en-US" sz="5400" dirty="0"/>
          </a:p>
        </p:txBody>
      </p:sp>
      <p:grpSp>
        <p:nvGrpSpPr>
          <p:cNvPr id="17" name="Group 7"/>
          <p:cNvGrpSpPr>
            <a:grpSpLocks/>
          </p:cNvGrpSpPr>
          <p:nvPr/>
        </p:nvGrpSpPr>
        <p:grpSpPr bwMode="auto">
          <a:xfrm>
            <a:off x="162973" y="5395912"/>
            <a:ext cx="8237537" cy="1089025"/>
            <a:chOff x="840115" y="3011269"/>
            <a:chExt cx="6680919" cy="972771"/>
          </a:xfrm>
        </p:grpSpPr>
        <p:sp>
          <p:nvSpPr>
            <p:cNvPr id="18" name="Rectangle 4"/>
            <p:cNvSpPr>
              <a:spLocks noChangeArrowheads="1"/>
            </p:cNvSpPr>
            <p:nvPr/>
          </p:nvSpPr>
          <p:spPr bwMode="auto">
            <a:xfrm>
              <a:off x="840115" y="3011269"/>
              <a:ext cx="149812" cy="57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en-US" altLang="en-US" sz="3600" b="1" dirty="0" smtClean="0">
                <a:solidFill>
                  <a:srgbClr val="97885F"/>
                </a:solidFill>
              </a:endParaRPr>
            </a:p>
          </p:txBody>
        </p:sp>
        <p:sp>
          <p:nvSpPr>
            <p:cNvPr id="19" name="TextBox 2"/>
            <p:cNvSpPr txBox="1">
              <a:spLocks noChangeArrowheads="1"/>
            </p:cNvSpPr>
            <p:nvPr/>
          </p:nvSpPr>
          <p:spPr bwMode="auto">
            <a:xfrm>
              <a:off x="1155556" y="3626696"/>
              <a:ext cx="6365478" cy="357344"/>
            </a:xfrm>
            <a:prstGeom prst="rect">
              <a:avLst/>
            </a:prstGeom>
            <a:noFill/>
            <a:ln>
              <a:noFill/>
            </a:ln>
            <a:extLst/>
          </p:spPr>
          <p:txBody>
            <a:bodyPr>
              <a:spAutoFit/>
            </a:bodyPr>
            <a:lstStyle>
              <a:lvl1pPr marL="231775" indent="-231775"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indent="0" fontAlgn="base">
                <a:spcAft>
                  <a:spcPct val="0"/>
                </a:spcAft>
                <a:buFont typeface="Arial" charset="0"/>
                <a:buNone/>
                <a:defRPr/>
              </a:pPr>
              <a:endParaRPr lang="en-US" sz="2000" b="1" dirty="0">
                <a:solidFill>
                  <a:prstClr val="white"/>
                </a:solidFill>
                <a:latin typeface="Calibri"/>
                <a:cs typeface="Arial" charset="0"/>
              </a:endParaRPr>
            </a:p>
          </p:txBody>
        </p:sp>
      </p:grpSp>
      <p:pic>
        <p:nvPicPr>
          <p:cNvPr id="29" name="Picture 41"/>
          <p:cNvPicPr>
            <a:picLocks noChangeAspect="1" noChangeArrowheads="1"/>
          </p:cNvPicPr>
          <p:nvPr/>
        </p:nvPicPr>
        <p:blipFill>
          <a:blip r:embed="rId3" cstate="email">
            <a:extLst>
              <a:ext uri="{28A0092B-C50C-407E-A947-70E740481C1C}">
                <a14:useLocalDpi xmlns:a14="http://schemas.microsoft.com/office/drawing/2010/main" val="0"/>
              </a:ext>
            </a:extLst>
          </a:blip>
          <a:srcRect r="20462"/>
          <a:stretch>
            <a:fillRect/>
          </a:stretch>
        </p:blipFill>
        <p:spPr bwMode="auto">
          <a:xfrm>
            <a:off x="6828197" y="1914455"/>
            <a:ext cx="2021859" cy="2951428"/>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31" name="Text Box 55"/>
          <p:cNvSpPr txBox="1">
            <a:spLocks noChangeArrowheads="1"/>
          </p:cNvSpPr>
          <p:nvPr/>
        </p:nvSpPr>
        <p:spPr bwMode="auto">
          <a:xfrm>
            <a:off x="6938052" y="4949158"/>
            <a:ext cx="1877052" cy="673330"/>
          </a:xfrm>
          <a:prstGeom prst="rect">
            <a:avLst/>
          </a:prstGeom>
          <a:noFill/>
          <a:ln>
            <a:noFill/>
          </a:ln>
          <a:extLst>
            <a:ext uri="{FAA26D3D-D897-4be2-8F04-BA451C77F1D7}"/>
          </a:extLst>
        </p:spPr>
        <p:txBody>
          <a:bodyPr lIns="0" tIns="0" rIns="0" bIns="0" upright="1"/>
          <a:lstStyle/>
          <a:p>
            <a:pPr algn="ctr" fontAlgn="base">
              <a:lnSpc>
                <a:spcPct val="80000"/>
              </a:lnSpc>
              <a:defRPr/>
            </a:pPr>
            <a:r>
              <a:rPr lang="en-US" sz="1200" b="1" i="1" dirty="0">
                <a:solidFill>
                  <a:prstClr val="black"/>
                </a:solidFill>
                <a:latin typeface="Arial" panose="020B0604020202020204" pitchFamily="34" charset="0"/>
                <a:ea typeface="MS Gothic"/>
                <a:cs typeface="Arial" panose="020B0604020202020204" pitchFamily="34" charset="0"/>
              </a:rPr>
              <a:t>TALOS: Protecting the Operator at his most vulnerable moment</a:t>
            </a:r>
            <a:endParaRPr lang="en-US" sz="1600" b="1" dirty="0">
              <a:solidFill>
                <a:prstClr val="black"/>
              </a:solidFill>
              <a:latin typeface="Arial" panose="020B0604020202020204" pitchFamily="34" charset="0"/>
              <a:ea typeface="MS Gothic"/>
              <a:cs typeface="Arial" panose="020B0604020202020204" pitchFamily="34" charset="0"/>
            </a:endParaRPr>
          </a:p>
        </p:txBody>
      </p:sp>
      <p:grpSp>
        <p:nvGrpSpPr>
          <p:cNvPr id="40" name="Group 44"/>
          <p:cNvGrpSpPr>
            <a:grpSpLocks/>
          </p:cNvGrpSpPr>
          <p:nvPr/>
        </p:nvGrpSpPr>
        <p:grpSpPr bwMode="auto">
          <a:xfrm>
            <a:off x="162973" y="1198758"/>
            <a:ext cx="6587232" cy="4514074"/>
            <a:chOff x="-839333" y="537439"/>
            <a:chExt cx="5866846" cy="4848543"/>
          </a:xfrm>
        </p:grpSpPr>
        <p:sp>
          <p:nvSpPr>
            <p:cNvPr id="41" name="Right Arrow 40"/>
            <p:cNvSpPr/>
            <p:nvPr/>
          </p:nvSpPr>
          <p:spPr>
            <a:xfrm>
              <a:off x="-839333" y="537439"/>
              <a:ext cx="5866846" cy="1409625"/>
            </a:xfrm>
            <a:prstGeom prst="rightArrow">
              <a:avLst>
                <a:gd name="adj1" fmla="val 50000"/>
                <a:gd name="adj2" fmla="val 48867"/>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base">
                <a:defRPr/>
              </a:pPr>
              <a:r>
                <a:rPr lang="en-US" sz="1400" b="1" dirty="0" smtClean="0">
                  <a:solidFill>
                    <a:srgbClr val="FFFFFF"/>
                  </a:solidFill>
                  <a:ea typeface="MS Gothic"/>
                  <a:cs typeface="Arial" panose="020B0604020202020204" pitchFamily="34" charset="0"/>
                </a:rPr>
                <a:t>Combat Suit Development</a:t>
              </a:r>
              <a:endParaRPr lang="en-US" sz="1050" dirty="0">
                <a:solidFill>
                  <a:prstClr val="white"/>
                </a:solidFill>
                <a:ea typeface="MS Gothic"/>
                <a:cs typeface="Arial" panose="020B0604020202020204" pitchFamily="34" charset="0"/>
              </a:endParaRPr>
            </a:p>
            <a:p>
              <a:pPr algn="ctr" fontAlgn="base">
                <a:defRPr/>
              </a:pPr>
              <a:r>
                <a:rPr lang="en-US" sz="1000" dirty="0" smtClean="0">
                  <a:solidFill>
                    <a:srgbClr val="FFFFFF"/>
                  </a:solidFill>
                  <a:ea typeface="MS Gothic"/>
                  <a:cs typeface="Arial" panose="020B0604020202020204" pitchFamily="34" charset="0"/>
                </a:rPr>
                <a:t>Novel Research and Development of emerging / disruptive technologies;  </a:t>
              </a:r>
              <a:br>
                <a:rPr lang="en-US" sz="1000" dirty="0" smtClean="0">
                  <a:solidFill>
                    <a:srgbClr val="FFFFFF"/>
                  </a:solidFill>
                  <a:ea typeface="MS Gothic"/>
                  <a:cs typeface="Arial" panose="020B0604020202020204" pitchFamily="34" charset="0"/>
                </a:rPr>
              </a:br>
              <a:r>
                <a:rPr lang="en-US" sz="1000" dirty="0" smtClean="0">
                  <a:solidFill>
                    <a:srgbClr val="FFFFFF"/>
                  </a:solidFill>
                  <a:ea typeface="MS Gothic"/>
                  <a:cs typeface="Arial" panose="020B0604020202020204" pitchFamily="34" charset="0"/>
                </a:rPr>
                <a:t>Ongoing Assessment, Test, and Integration of multiple sub-systems and tactical components</a:t>
              </a:r>
              <a:endParaRPr lang="en-US" sz="800" dirty="0">
                <a:solidFill>
                  <a:prstClr val="white"/>
                </a:solidFill>
                <a:ea typeface="MS Gothic"/>
                <a:cs typeface="Arial" panose="020B0604020202020204" pitchFamily="34" charset="0"/>
              </a:endParaRPr>
            </a:p>
          </p:txBody>
        </p:sp>
        <p:sp>
          <p:nvSpPr>
            <p:cNvPr id="42" name="Right Arrow 41"/>
            <p:cNvSpPr/>
            <p:nvPr/>
          </p:nvSpPr>
          <p:spPr>
            <a:xfrm>
              <a:off x="-617698" y="4327553"/>
              <a:ext cx="5387461" cy="1058429"/>
            </a:xfrm>
            <a:prstGeom prst="rightArrow">
              <a:avLst>
                <a:gd name="adj1" fmla="val 50000"/>
                <a:gd name="adj2" fmla="val 59807"/>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base">
                <a:defRPr/>
              </a:pPr>
              <a:r>
                <a:rPr lang="en-US" sz="1400" b="1" dirty="0">
                  <a:solidFill>
                    <a:srgbClr val="FFFFFF"/>
                  </a:solidFill>
                  <a:ea typeface="MS Gothic"/>
                  <a:cs typeface="Arial" panose="020B0604020202020204" pitchFamily="34" charset="0"/>
                </a:rPr>
                <a:t>Consistent Collaboration</a:t>
              </a:r>
              <a:endParaRPr lang="en-US" sz="1400" dirty="0">
                <a:solidFill>
                  <a:prstClr val="white"/>
                </a:solidFill>
                <a:ea typeface="MS Gothic"/>
                <a:cs typeface="Arial" panose="020B0604020202020204" pitchFamily="34" charset="0"/>
              </a:endParaRPr>
            </a:p>
            <a:p>
              <a:pPr algn="ctr" fontAlgn="base">
                <a:defRPr/>
              </a:pPr>
              <a:r>
                <a:rPr lang="en-US" sz="1000" dirty="0">
                  <a:solidFill>
                    <a:srgbClr val="FFFFFF"/>
                  </a:solidFill>
                  <a:ea typeface="MS Gothic"/>
                  <a:cs typeface="Arial" panose="020B0604020202020204" pitchFamily="34" charset="0"/>
                </a:rPr>
                <a:t>Maintaining Extended Network, </a:t>
              </a:r>
              <a:r>
                <a:rPr lang="en-US" sz="1000" dirty="0" smtClean="0">
                  <a:solidFill>
                    <a:srgbClr val="FFFFFF"/>
                  </a:solidFill>
                  <a:ea typeface="MS Gothic"/>
                  <a:cs typeface="Arial" panose="020B0604020202020204" pitchFamily="34" charset="0"/>
                </a:rPr>
                <a:t>Continuous end-user Engagement; </a:t>
              </a:r>
              <a:br>
                <a:rPr lang="en-US" sz="1000" dirty="0" smtClean="0">
                  <a:solidFill>
                    <a:srgbClr val="FFFFFF"/>
                  </a:solidFill>
                  <a:ea typeface="MS Gothic"/>
                  <a:cs typeface="Arial" panose="020B0604020202020204" pitchFamily="34" charset="0"/>
                </a:rPr>
              </a:br>
              <a:r>
                <a:rPr lang="en-US" sz="1000" dirty="0" smtClean="0">
                  <a:solidFill>
                    <a:srgbClr val="FFFFFF"/>
                  </a:solidFill>
                  <a:ea typeface="MS Gothic"/>
                  <a:cs typeface="Arial" panose="020B0604020202020204" pitchFamily="34" charset="0"/>
                </a:rPr>
                <a:t>Forging new relationships with Academia, Industry, Government</a:t>
              </a:r>
              <a:endParaRPr lang="en-US" sz="800" dirty="0">
                <a:solidFill>
                  <a:prstClr val="white"/>
                </a:solidFill>
                <a:ea typeface="MS Gothic"/>
                <a:cs typeface="Arial" panose="020B0604020202020204" pitchFamily="34" charset="0"/>
              </a:endParaRPr>
            </a:p>
          </p:txBody>
        </p:sp>
        <p:sp>
          <p:nvSpPr>
            <p:cNvPr id="43" name="Right Arrow 42"/>
            <p:cNvSpPr/>
            <p:nvPr/>
          </p:nvSpPr>
          <p:spPr>
            <a:xfrm>
              <a:off x="-617699" y="3046018"/>
              <a:ext cx="5399366" cy="128153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Ins="0" anchor="ctr"/>
            <a:lstStyle/>
            <a:p>
              <a:pPr algn="ctr" fontAlgn="base">
                <a:defRPr/>
              </a:pPr>
              <a:r>
                <a:rPr lang="en-US" sz="1400" b="1" dirty="0">
                  <a:solidFill>
                    <a:srgbClr val="FFFFFF"/>
                  </a:solidFill>
                  <a:ea typeface="MS Gothic"/>
                  <a:cs typeface="Arial" panose="020B0604020202020204" pitchFamily="34" charset="0"/>
                </a:rPr>
                <a:t>Pioneer Innovative </a:t>
              </a:r>
              <a:r>
                <a:rPr lang="en-US" sz="1400" b="1" dirty="0" smtClean="0">
                  <a:solidFill>
                    <a:srgbClr val="FFFFFF"/>
                  </a:solidFill>
                  <a:ea typeface="MS Gothic"/>
                  <a:cs typeface="Arial" panose="020B0604020202020204" pitchFamily="34" charset="0"/>
                </a:rPr>
                <a:t>Processes</a:t>
              </a:r>
            </a:p>
            <a:p>
              <a:pPr algn="ctr" fontAlgn="base">
                <a:defRPr/>
              </a:pPr>
              <a:r>
                <a:rPr lang="en-US" altLang="en-US" sz="1050" dirty="0" smtClean="0">
                  <a:solidFill>
                    <a:srgbClr val="FFFFFF"/>
                  </a:solidFill>
                  <a:ea typeface="MS Gothic" pitchFamily="49" charset="-128"/>
                </a:rPr>
                <a:t>Rapid </a:t>
              </a:r>
              <a:r>
                <a:rPr lang="en-US" altLang="en-US" sz="1050" dirty="0">
                  <a:solidFill>
                    <a:srgbClr val="FFFFFF"/>
                  </a:solidFill>
                  <a:ea typeface="MS Gothic" pitchFamily="49" charset="-128"/>
                </a:rPr>
                <a:t>Prototyping, Prize Challenges, Streamlined Acquisition; </a:t>
              </a:r>
              <a:r>
                <a:rPr lang="en-US" altLang="en-US" sz="1050" dirty="0" smtClean="0">
                  <a:solidFill>
                    <a:srgbClr val="FFFFFF"/>
                  </a:solidFill>
                  <a:ea typeface="MS Gothic" pitchFamily="49" charset="-128"/>
                </a:rPr>
                <a:t/>
              </a:r>
              <a:br>
                <a:rPr lang="en-US" altLang="en-US" sz="1050" dirty="0" smtClean="0">
                  <a:solidFill>
                    <a:srgbClr val="FFFFFF"/>
                  </a:solidFill>
                  <a:ea typeface="MS Gothic" pitchFamily="49" charset="-128"/>
                </a:rPr>
              </a:br>
              <a:r>
                <a:rPr lang="en-US" altLang="en-US" sz="1050" dirty="0" smtClean="0">
                  <a:solidFill>
                    <a:srgbClr val="FFFFFF"/>
                  </a:solidFill>
                  <a:ea typeface="MS Gothic" pitchFamily="49" charset="-128"/>
                </a:rPr>
                <a:t>leveraging </a:t>
              </a:r>
              <a:r>
                <a:rPr lang="en-US" altLang="en-US" sz="1050" dirty="0">
                  <a:solidFill>
                    <a:srgbClr val="FFFFFF"/>
                  </a:solidFill>
                  <a:ea typeface="MS Gothic" pitchFamily="49" charset="-128"/>
                </a:rPr>
                <a:t>alternate novel acquisition and development </a:t>
              </a:r>
              <a:r>
                <a:rPr lang="en-US" altLang="en-US" sz="1050" dirty="0" smtClean="0">
                  <a:solidFill>
                    <a:srgbClr val="FFFFFF"/>
                  </a:solidFill>
                  <a:ea typeface="MS Gothic" pitchFamily="49" charset="-128"/>
                </a:rPr>
                <a:t>methods</a:t>
              </a:r>
              <a:endParaRPr lang="en-US" sz="800" dirty="0">
                <a:solidFill>
                  <a:prstClr val="white"/>
                </a:solidFill>
                <a:ea typeface="MS Gothic"/>
                <a:cs typeface="Arial" panose="020B0604020202020204" pitchFamily="34" charset="0"/>
              </a:endParaRPr>
            </a:p>
          </p:txBody>
        </p:sp>
        <p:sp>
          <p:nvSpPr>
            <p:cNvPr id="44" name="Right Arrow 43"/>
            <p:cNvSpPr/>
            <p:nvPr/>
          </p:nvSpPr>
          <p:spPr>
            <a:xfrm>
              <a:off x="-617699" y="1876919"/>
              <a:ext cx="5376518" cy="1169098"/>
            </a:xfrm>
            <a:prstGeom prst="rightArrow">
              <a:avLst>
                <a:gd name="adj1" fmla="val 50000"/>
                <a:gd name="adj2" fmla="val 52398"/>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base">
                <a:defRPr/>
              </a:pPr>
              <a:r>
                <a:rPr lang="en-US" sz="1400" b="1" dirty="0">
                  <a:solidFill>
                    <a:prstClr val="white"/>
                  </a:solidFill>
                  <a:ea typeface="MS Gothic"/>
                  <a:cs typeface="Arial" panose="020B0604020202020204" pitchFamily="34" charset="0"/>
                </a:rPr>
                <a:t>Accelerate Tech Development / Transitions</a:t>
              </a:r>
              <a:endParaRPr lang="en-US" sz="1400" dirty="0">
                <a:solidFill>
                  <a:prstClr val="white"/>
                </a:solidFill>
                <a:ea typeface="MS Gothic"/>
                <a:cs typeface="Arial" panose="020B0604020202020204" pitchFamily="34" charset="0"/>
              </a:endParaRPr>
            </a:p>
            <a:p>
              <a:pPr algn="ctr" fontAlgn="base">
                <a:defRPr/>
              </a:pPr>
              <a:r>
                <a:rPr lang="en-US" sz="1000" dirty="0" smtClean="0">
                  <a:solidFill>
                    <a:srgbClr val="FFFFFF"/>
                  </a:solidFill>
                  <a:ea typeface="MS Gothic"/>
                  <a:cs typeface="Arial" panose="020B0604020202020204" pitchFamily="34" charset="0"/>
                </a:rPr>
                <a:t>Over-the-horizon </a:t>
              </a:r>
              <a:r>
                <a:rPr lang="en-US" sz="1000" dirty="0">
                  <a:solidFill>
                    <a:srgbClr val="FFFFFF"/>
                  </a:solidFill>
                  <a:ea typeface="MS Gothic"/>
                  <a:cs typeface="Arial" panose="020B0604020202020204" pitchFamily="34" charset="0"/>
                </a:rPr>
                <a:t>technology </a:t>
              </a:r>
              <a:r>
                <a:rPr lang="en-US" sz="1000" dirty="0" smtClean="0">
                  <a:solidFill>
                    <a:srgbClr val="FFFFFF"/>
                  </a:solidFill>
                  <a:ea typeface="MS Gothic"/>
                  <a:cs typeface="Arial" panose="020B0604020202020204" pitchFamily="34" charset="0"/>
                </a:rPr>
                <a:t>focus; Equipping </a:t>
              </a:r>
              <a:r>
                <a:rPr lang="en-US" sz="1000" dirty="0">
                  <a:solidFill>
                    <a:srgbClr val="FFFFFF"/>
                  </a:solidFill>
                  <a:ea typeface="MS Gothic"/>
                  <a:cs typeface="Arial" panose="020B0604020202020204" pitchFamily="34" charset="0"/>
                </a:rPr>
                <a:t>SOF to win in a complex, uncertain </a:t>
              </a:r>
              <a:r>
                <a:rPr lang="en-US" sz="1000" dirty="0" smtClean="0">
                  <a:solidFill>
                    <a:srgbClr val="FFFFFF"/>
                  </a:solidFill>
                  <a:ea typeface="MS Gothic"/>
                  <a:cs typeface="Arial" panose="020B0604020202020204" pitchFamily="34" charset="0"/>
                </a:rPr>
                <a:t>future</a:t>
              </a:r>
              <a:endParaRPr lang="en-US" sz="800" dirty="0">
                <a:solidFill>
                  <a:prstClr val="white"/>
                </a:solidFill>
                <a:ea typeface="MS Gothic"/>
                <a:cs typeface="Arial" panose="020B0604020202020204" pitchFamily="34" charset="0"/>
              </a:endParaRPr>
            </a:p>
          </p:txBody>
        </p:sp>
      </p:grpSp>
      <p:sp>
        <p:nvSpPr>
          <p:cNvPr id="46" name="Rectangle 51"/>
          <p:cNvSpPr>
            <a:spLocks noChangeArrowheads="1"/>
          </p:cNvSpPr>
          <p:nvPr/>
        </p:nvSpPr>
        <p:spPr bwMode="auto">
          <a:xfrm>
            <a:off x="-8753" y="5763734"/>
            <a:ext cx="9144000" cy="830262"/>
          </a:xfrm>
          <a:prstGeom prst="rect">
            <a:avLst/>
          </a:prstGeom>
          <a:solidFill>
            <a:srgbClr val="FFFF00"/>
          </a:solidFill>
          <a:ln>
            <a:solidFill>
              <a:srgbClr val="FF0000"/>
            </a:solid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altLang="en-US" sz="1200" b="1" i="1" dirty="0" smtClean="0">
                <a:solidFill>
                  <a:prstClr val="black"/>
                </a:solidFill>
                <a:latin typeface="Century Gothic" pitchFamily="34" charset="0"/>
              </a:rPr>
              <a:t>“TALOS was chartered to explore and catalyze a revolutionary integration of advanced technology to provide comprehensive ballistic protection, peerless tactical capabilities and ultimately to enhance the strategic effectiveness of the SOF operator of the future.”  </a:t>
            </a:r>
          </a:p>
          <a:p>
            <a:pPr algn="ctr" eaLnBrk="1" fontAlgn="base" hangingPunct="1">
              <a:spcBef>
                <a:spcPct val="0"/>
              </a:spcBef>
              <a:spcAft>
                <a:spcPct val="0"/>
              </a:spcAft>
            </a:pPr>
            <a:r>
              <a:rPr lang="en-US" altLang="en-US" sz="1200" b="1" i="1" dirty="0" smtClean="0">
                <a:solidFill>
                  <a:prstClr val="black"/>
                </a:solidFill>
                <a:latin typeface="Century Gothic" pitchFamily="34" charset="0"/>
              </a:rPr>
              <a:t>						--GEN Joseph Votel, USSOCOM Commander</a:t>
            </a:r>
            <a:endParaRPr lang="en-US" altLang="en-US" sz="1200" dirty="0" smtClean="0">
              <a:solidFill>
                <a:prstClr val="black"/>
              </a:solidFill>
            </a:endParaRPr>
          </a:p>
        </p:txBody>
      </p:sp>
    </p:spTree>
    <p:extLst>
      <p:ext uri="{BB962C8B-B14F-4D97-AF65-F5344CB8AC3E}">
        <p14:creationId xmlns:p14="http://schemas.microsoft.com/office/powerpoint/2010/main" val="20614170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normAutofit/>
          </a:bodyPr>
          <a:lstStyle/>
          <a:p>
            <a:r>
              <a:rPr lang="en-US" sz="5400" kern="1200" dirty="0" smtClean="0"/>
              <a:t>Functional Areas</a:t>
            </a:r>
            <a:endParaRPr lang="en-US" sz="5400" dirty="0"/>
          </a:p>
        </p:txBody>
      </p:sp>
      <p:sp>
        <p:nvSpPr>
          <p:cNvPr id="29" name="Rectangle 28"/>
          <p:cNvSpPr/>
          <p:nvPr/>
        </p:nvSpPr>
        <p:spPr>
          <a:xfrm>
            <a:off x="2334503" y="6155284"/>
            <a:ext cx="5709286" cy="461665"/>
          </a:xfrm>
          <a:prstGeom prst="rect">
            <a:avLst/>
          </a:prstGeom>
        </p:spPr>
        <p:txBody>
          <a:bodyPr wrap="square">
            <a:spAutoFit/>
          </a:bodyPr>
          <a:lstStyle/>
          <a:p>
            <a:pPr fontAlgn="base">
              <a:lnSpc>
                <a:spcPct val="150000"/>
              </a:lnSpc>
              <a:spcBef>
                <a:spcPct val="0"/>
              </a:spcBef>
              <a:spcAft>
                <a:spcPct val="0"/>
              </a:spcAft>
            </a:pPr>
            <a:r>
              <a:rPr lang="en-US" altLang="en-US" sz="1600" b="1" dirty="0">
                <a:solidFill>
                  <a:prstClr val="black"/>
                </a:solidFill>
                <a:latin typeface="Century Gothic"/>
                <a:cs typeface="Arial" charset="0"/>
              </a:rPr>
              <a:t>Medium </a:t>
            </a:r>
            <a:r>
              <a:rPr lang="en-US" altLang="en-US" sz="1600" b="1" dirty="0" smtClean="0">
                <a:solidFill>
                  <a:prstClr val="black"/>
                </a:solidFill>
                <a:latin typeface="Century Gothic"/>
                <a:cs typeface="Arial" charset="0"/>
              </a:rPr>
              <a:t>Risk	   Low </a:t>
            </a:r>
            <a:r>
              <a:rPr lang="en-US" altLang="en-US" sz="1600" b="1" dirty="0">
                <a:solidFill>
                  <a:prstClr val="black"/>
                </a:solidFill>
                <a:latin typeface="Century Gothic"/>
                <a:cs typeface="Arial" charset="0"/>
              </a:rPr>
              <a:t>Risk</a:t>
            </a:r>
          </a:p>
        </p:txBody>
      </p:sp>
      <p:pic>
        <p:nvPicPr>
          <p:cNvPr id="30" name="Picture 2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92151" y="3854241"/>
            <a:ext cx="1756453" cy="2224840"/>
          </a:xfrm>
          <a:prstGeom prst="rect">
            <a:avLst/>
          </a:prstGeom>
        </p:spPr>
      </p:pic>
      <p:pic>
        <p:nvPicPr>
          <p:cNvPr id="31" name="Picture 3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66739" y="1706313"/>
            <a:ext cx="1767764" cy="2239168"/>
          </a:xfrm>
          <a:prstGeom prst="rect">
            <a:avLst/>
          </a:prstGeom>
        </p:spPr>
      </p:pic>
      <p:pic>
        <p:nvPicPr>
          <p:cNvPr id="32" name="Picture 3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923552" y="1706313"/>
            <a:ext cx="1783656" cy="1783656"/>
          </a:xfrm>
          <a:prstGeom prst="rect">
            <a:avLst/>
          </a:prstGeom>
        </p:spPr>
      </p:pic>
      <p:pic>
        <p:nvPicPr>
          <p:cNvPr id="33" name="Picture 3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934201" y="1706312"/>
            <a:ext cx="1716088" cy="1716088"/>
          </a:xfrm>
          <a:prstGeom prst="rect">
            <a:avLst/>
          </a:prstGeom>
        </p:spPr>
      </p:pic>
      <p:pic>
        <p:nvPicPr>
          <p:cNvPr id="34"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25713" y="1706316"/>
            <a:ext cx="1744836" cy="178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49313" y="3794266"/>
            <a:ext cx="1740074" cy="177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 name="Straight Connector 35"/>
          <p:cNvCxnSpPr/>
          <p:nvPr/>
        </p:nvCxnSpPr>
        <p:spPr>
          <a:xfrm>
            <a:off x="4541340" y="1430881"/>
            <a:ext cx="0" cy="2781680"/>
          </a:xfrm>
          <a:prstGeom prst="line">
            <a:avLst/>
          </a:prstGeom>
          <a:ln/>
        </p:spPr>
        <p:style>
          <a:lnRef idx="1">
            <a:schemeClr val="dk1"/>
          </a:lnRef>
          <a:fillRef idx="0">
            <a:schemeClr val="dk1"/>
          </a:fillRef>
          <a:effectRef idx="0">
            <a:schemeClr val="dk1"/>
          </a:effectRef>
          <a:fontRef idx="minor">
            <a:schemeClr val="tx1"/>
          </a:fontRef>
        </p:style>
      </p:cxnSp>
      <p:pic>
        <p:nvPicPr>
          <p:cNvPr id="37" name="Picture 1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704702" y="4212561"/>
            <a:ext cx="1695450" cy="1733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p:cNvSpPr txBox="1"/>
          <p:nvPr/>
        </p:nvSpPr>
        <p:spPr>
          <a:xfrm>
            <a:off x="350842" y="1271314"/>
            <a:ext cx="4137025" cy="461665"/>
          </a:xfrm>
          <a:prstGeom prst="rect">
            <a:avLst/>
          </a:prstGeom>
          <a:noFill/>
        </p:spPr>
        <p:txBody>
          <a:bodyPr>
            <a:spAutoFit/>
          </a:bodyPr>
          <a:lstStyle/>
          <a:p>
            <a:pPr algn="ctr" fontAlgn="base">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Century Gothic"/>
                <a:cs typeface="Arial" charset="0"/>
              </a:rPr>
              <a:t>MOBILITY SYSTEMS</a:t>
            </a:r>
          </a:p>
        </p:txBody>
      </p:sp>
      <p:sp>
        <p:nvSpPr>
          <p:cNvPr id="39" name="TextBox 38"/>
          <p:cNvSpPr txBox="1"/>
          <p:nvPr/>
        </p:nvSpPr>
        <p:spPr>
          <a:xfrm>
            <a:off x="4598194" y="1306239"/>
            <a:ext cx="4204494" cy="461665"/>
          </a:xfrm>
          <a:prstGeom prst="rect">
            <a:avLst/>
          </a:prstGeom>
          <a:noFill/>
        </p:spPr>
        <p:txBody>
          <a:bodyPr wrap="square">
            <a:spAutoFit/>
          </a:bodyPr>
          <a:lstStyle/>
          <a:p>
            <a:pPr algn="ctr" fontAlgn="base">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Century Gothic"/>
                <a:cs typeface="Arial" charset="0"/>
              </a:rPr>
              <a:t>TACTICAL SYSTEMS</a:t>
            </a:r>
          </a:p>
        </p:txBody>
      </p:sp>
      <p:sp>
        <p:nvSpPr>
          <p:cNvPr id="40" name="Oval 39"/>
          <p:cNvSpPr/>
          <p:nvPr/>
        </p:nvSpPr>
        <p:spPr>
          <a:xfrm>
            <a:off x="2667000" y="2696915"/>
            <a:ext cx="247650" cy="250825"/>
          </a:xfrm>
          <a:prstGeom prst="ellipse">
            <a:avLst/>
          </a:prstGeom>
          <a:solidFill>
            <a:srgbClr val="B50B1B"/>
          </a:solidFill>
          <a:ln w="38100" cap="flat" cmpd="sng" algn="ctr">
            <a:solidFill>
              <a:sysClr val="windowText" lastClr="000000"/>
            </a:solidFill>
            <a:prstDash val="solid"/>
          </a:ln>
          <a:effectLst/>
        </p:spPr>
        <p:txBody>
          <a:bodyPr anchor="ctr"/>
          <a:lstStyle/>
          <a:p>
            <a:pPr algn="ctr">
              <a:defRPr/>
            </a:pPr>
            <a:endParaRPr lang="en-US" kern="0">
              <a:solidFill>
                <a:prstClr val="black"/>
              </a:solidFill>
              <a:latin typeface="Century Gothic"/>
              <a:cs typeface="Arial" charset="0"/>
            </a:endParaRPr>
          </a:p>
        </p:txBody>
      </p:sp>
      <p:sp>
        <p:nvSpPr>
          <p:cNvPr id="41" name="Oval 40"/>
          <p:cNvSpPr/>
          <p:nvPr/>
        </p:nvSpPr>
        <p:spPr>
          <a:xfrm>
            <a:off x="709613" y="2712788"/>
            <a:ext cx="247650" cy="252412"/>
          </a:xfrm>
          <a:prstGeom prst="ellipse">
            <a:avLst/>
          </a:prstGeom>
          <a:solidFill>
            <a:srgbClr val="B50B1B"/>
          </a:solidFill>
          <a:ln w="38100" cap="flat" cmpd="sng" algn="ctr">
            <a:solidFill>
              <a:sysClr val="windowText" lastClr="000000"/>
            </a:solidFill>
            <a:prstDash val="solid"/>
          </a:ln>
          <a:effectLst/>
        </p:spPr>
        <p:txBody>
          <a:bodyPr anchor="ctr"/>
          <a:lstStyle/>
          <a:p>
            <a:pPr algn="ctr">
              <a:defRPr/>
            </a:pPr>
            <a:endParaRPr lang="en-US" kern="0">
              <a:solidFill>
                <a:prstClr val="black"/>
              </a:solidFill>
              <a:latin typeface="Century Gothic"/>
              <a:cs typeface="Arial" charset="0"/>
            </a:endParaRPr>
          </a:p>
        </p:txBody>
      </p:sp>
      <p:sp>
        <p:nvSpPr>
          <p:cNvPr id="42" name="Oval 41"/>
          <p:cNvSpPr/>
          <p:nvPr/>
        </p:nvSpPr>
        <p:spPr>
          <a:xfrm>
            <a:off x="1690251" y="4771365"/>
            <a:ext cx="247650" cy="252413"/>
          </a:xfrm>
          <a:prstGeom prst="ellipse">
            <a:avLst/>
          </a:prstGeom>
          <a:solidFill>
            <a:srgbClr val="FFC000"/>
          </a:solidFill>
          <a:ln w="38100" cap="flat" cmpd="sng" algn="ctr">
            <a:solidFill>
              <a:sysClr val="windowText" lastClr="000000"/>
            </a:solidFill>
            <a:prstDash val="solid"/>
          </a:ln>
          <a:effectLst/>
        </p:spPr>
        <p:txBody>
          <a:bodyPr anchor="ctr"/>
          <a:lstStyle/>
          <a:p>
            <a:pPr algn="ctr">
              <a:defRPr/>
            </a:pPr>
            <a:endParaRPr lang="en-US" kern="0">
              <a:solidFill>
                <a:prstClr val="black"/>
              </a:solidFill>
              <a:latin typeface="Century Gothic"/>
              <a:cs typeface="Arial" charset="0"/>
            </a:endParaRPr>
          </a:p>
        </p:txBody>
      </p:sp>
      <p:sp>
        <p:nvSpPr>
          <p:cNvPr id="43" name="Oval 42"/>
          <p:cNvSpPr/>
          <p:nvPr/>
        </p:nvSpPr>
        <p:spPr>
          <a:xfrm>
            <a:off x="3822177" y="5323432"/>
            <a:ext cx="247650" cy="252413"/>
          </a:xfrm>
          <a:prstGeom prst="ellipse">
            <a:avLst/>
          </a:prstGeom>
          <a:solidFill>
            <a:srgbClr val="FFC000"/>
          </a:solidFill>
          <a:ln w="38100" cap="flat" cmpd="sng" algn="ctr">
            <a:solidFill>
              <a:sysClr val="windowText" lastClr="000000"/>
            </a:solidFill>
            <a:prstDash val="solid"/>
          </a:ln>
          <a:effectLst/>
        </p:spPr>
        <p:txBody>
          <a:bodyPr anchor="ctr"/>
          <a:lstStyle/>
          <a:p>
            <a:pPr algn="ctr">
              <a:defRPr/>
            </a:pPr>
            <a:endParaRPr lang="en-US" kern="0">
              <a:solidFill>
                <a:prstClr val="black"/>
              </a:solidFill>
              <a:latin typeface="Century Gothic"/>
              <a:cs typeface="Arial" charset="0"/>
            </a:endParaRPr>
          </a:p>
        </p:txBody>
      </p:sp>
      <p:sp>
        <p:nvSpPr>
          <p:cNvPr id="44" name="Oval 43"/>
          <p:cNvSpPr/>
          <p:nvPr/>
        </p:nvSpPr>
        <p:spPr>
          <a:xfrm>
            <a:off x="7076116" y="2696364"/>
            <a:ext cx="247650" cy="252412"/>
          </a:xfrm>
          <a:prstGeom prst="ellipse">
            <a:avLst/>
          </a:prstGeom>
          <a:solidFill>
            <a:srgbClr val="FFC000"/>
          </a:solidFill>
          <a:ln w="38100" cap="flat" cmpd="sng" algn="ctr">
            <a:solidFill>
              <a:sysClr val="windowText" lastClr="000000"/>
            </a:solidFill>
            <a:prstDash val="solid"/>
          </a:ln>
          <a:effectLst/>
        </p:spPr>
        <p:txBody>
          <a:bodyPr anchor="ctr"/>
          <a:lstStyle/>
          <a:p>
            <a:pPr algn="ctr">
              <a:defRPr/>
            </a:pPr>
            <a:endParaRPr lang="en-US" kern="0">
              <a:solidFill>
                <a:prstClr val="black"/>
              </a:solidFill>
              <a:latin typeface="Century Gothic"/>
              <a:cs typeface="Arial" charset="0"/>
            </a:endParaRPr>
          </a:p>
        </p:txBody>
      </p:sp>
      <p:sp>
        <p:nvSpPr>
          <p:cNvPr id="45" name="Oval 44"/>
          <p:cNvSpPr/>
          <p:nvPr/>
        </p:nvSpPr>
        <p:spPr>
          <a:xfrm>
            <a:off x="5086112" y="2711200"/>
            <a:ext cx="247650" cy="254000"/>
          </a:xfrm>
          <a:prstGeom prst="ellipse">
            <a:avLst/>
          </a:prstGeom>
          <a:solidFill>
            <a:srgbClr val="FFC000"/>
          </a:solidFill>
          <a:ln w="38100" cap="flat" cmpd="sng" algn="ctr">
            <a:solidFill>
              <a:sysClr val="windowText" lastClr="000000"/>
            </a:solidFill>
            <a:prstDash val="solid"/>
          </a:ln>
          <a:effectLst/>
        </p:spPr>
        <p:txBody>
          <a:bodyPr anchor="ctr"/>
          <a:lstStyle/>
          <a:p>
            <a:pPr algn="ctr">
              <a:defRPr/>
            </a:pPr>
            <a:endParaRPr lang="en-US" kern="0">
              <a:solidFill>
                <a:prstClr val="black"/>
              </a:solidFill>
              <a:latin typeface="Century Gothic"/>
              <a:cs typeface="Arial" charset="0"/>
            </a:endParaRPr>
          </a:p>
        </p:txBody>
      </p:sp>
      <p:sp>
        <p:nvSpPr>
          <p:cNvPr id="46" name="Oval 45"/>
          <p:cNvSpPr/>
          <p:nvPr/>
        </p:nvSpPr>
        <p:spPr>
          <a:xfrm>
            <a:off x="6237287" y="4770570"/>
            <a:ext cx="247650" cy="254000"/>
          </a:xfrm>
          <a:prstGeom prst="ellipse">
            <a:avLst/>
          </a:prstGeom>
          <a:solidFill>
            <a:srgbClr val="FFC000"/>
          </a:solidFill>
          <a:ln w="38100" cap="flat" cmpd="sng" algn="ctr">
            <a:solidFill>
              <a:sysClr val="windowText" lastClr="000000"/>
            </a:solidFill>
            <a:prstDash val="solid"/>
          </a:ln>
          <a:effectLst/>
        </p:spPr>
        <p:txBody>
          <a:bodyPr anchor="ctr"/>
          <a:lstStyle/>
          <a:p>
            <a:pPr algn="ctr">
              <a:defRPr/>
            </a:pPr>
            <a:endParaRPr lang="en-US" kern="0">
              <a:solidFill>
                <a:prstClr val="black"/>
              </a:solidFill>
              <a:latin typeface="Century Gothic"/>
              <a:cs typeface="Arial" charset="0"/>
            </a:endParaRPr>
          </a:p>
        </p:txBody>
      </p:sp>
      <p:sp>
        <p:nvSpPr>
          <p:cNvPr id="47" name="Oval 46"/>
          <p:cNvSpPr/>
          <p:nvPr/>
        </p:nvSpPr>
        <p:spPr>
          <a:xfrm>
            <a:off x="476250" y="6299329"/>
            <a:ext cx="204195" cy="209300"/>
          </a:xfrm>
          <a:prstGeom prst="ellipse">
            <a:avLst/>
          </a:prstGeom>
          <a:solidFill>
            <a:srgbClr val="B50B1B"/>
          </a:solidFill>
          <a:ln w="38100" cap="flat" cmpd="sng" algn="ctr">
            <a:solidFill>
              <a:sysClr val="windowText" lastClr="000000"/>
            </a:solidFill>
            <a:prstDash val="solid"/>
          </a:ln>
          <a:effectLst/>
        </p:spPr>
        <p:txBody>
          <a:bodyPr anchor="ctr"/>
          <a:lstStyle/>
          <a:p>
            <a:pPr algn="ctr">
              <a:defRPr/>
            </a:pPr>
            <a:endParaRPr lang="en-US" kern="0">
              <a:solidFill>
                <a:prstClr val="black"/>
              </a:solidFill>
              <a:latin typeface="Century Gothic"/>
              <a:cs typeface="Arial" charset="0"/>
            </a:endParaRPr>
          </a:p>
        </p:txBody>
      </p:sp>
      <p:sp>
        <p:nvSpPr>
          <p:cNvPr id="48" name="Oval 47"/>
          <p:cNvSpPr/>
          <p:nvPr/>
        </p:nvSpPr>
        <p:spPr>
          <a:xfrm>
            <a:off x="2130311" y="6298053"/>
            <a:ext cx="204195" cy="211853"/>
          </a:xfrm>
          <a:prstGeom prst="ellipse">
            <a:avLst/>
          </a:prstGeom>
          <a:solidFill>
            <a:srgbClr val="FFC000"/>
          </a:solidFill>
          <a:ln w="38100" cap="flat" cmpd="sng" algn="ctr">
            <a:solidFill>
              <a:sysClr val="windowText" lastClr="000000"/>
            </a:solidFill>
            <a:prstDash val="solid"/>
          </a:ln>
          <a:effectLst/>
        </p:spPr>
        <p:txBody>
          <a:bodyPr anchor="ctr"/>
          <a:lstStyle/>
          <a:p>
            <a:pPr algn="ctr">
              <a:defRPr/>
            </a:pPr>
            <a:endParaRPr lang="en-US" kern="0">
              <a:solidFill>
                <a:prstClr val="black"/>
              </a:solidFill>
              <a:latin typeface="Century Gothic"/>
              <a:cs typeface="Arial" charset="0"/>
            </a:endParaRPr>
          </a:p>
        </p:txBody>
      </p:sp>
      <p:sp>
        <p:nvSpPr>
          <p:cNvPr id="49" name="Oval 48"/>
          <p:cNvSpPr/>
          <p:nvPr/>
        </p:nvSpPr>
        <p:spPr>
          <a:xfrm>
            <a:off x="4140595" y="6298848"/>
            <a:ext cx="205137" cy="210265"/>
          </a:xfrm>
          <a:prstGeom prst="ellipse">
            <a:avLst/>
          </a:prstGeom>
          <a:solidFill>
            <a:srgbClr val="00B050"/>
          </a:solidFill>
          <a:ln w="38100" cap="flat" cmpd="sng" algn="ctr">
            <a:solidFill>
              <a:sysClr val="windowText" lastClr="000000"/>
            </a:solidFill>
            <a:prstDash val="solid"/>
          </a:ln>
          <a:effectLst/>
        </p:spPr>
        <p:txBody>
          <a:bodyPr anchor="ctr"/>
          <a:lstStyle/>
          <a:p>
            <a:pPr algn="ctr">
              <a:defRPr/>
            </a:pPr>
            <a:endParaRPr lang="en-US" kern="0">
              <a:solidFill>
                <a:prstClr val="black"/>
              </a:solidFill>
              <a:latin typeface="Century Gothic"/>
              <a:cs typeface="Arial" charset="0"/>
            </a:endParaRPr>
          </a:p>
        </p:txBody>
      </p:sp>
      <p:sp>
        <p:nvSpPr>
          <p:cNvPr id="50" name="TextBox 31"/>
          <p:cNvSpPr txBox="1">
            <a:spLocks noChangeArrowheads="1"/>
          </p:cNvSpPr>
          <p:nvPr/>
        </p:nvSpPr>
        <p:spPr bwMode="auto">
          <a:xfrm>
            <a:off x="675682" y="6162887"/>
            <a:ext cx="16160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2000"/>
              </a:spcBef>
              <a:buBlip>
                <a:blip r:embed="rId10"/>
              </a:buBlip>
              <a:defRPr sz="2200">
                <a:solidFill>
                  <a:schemeClr val="tx1"/>
                </a:solidFill>
                <a:latin typeface="Century Gothic" pitchFamily="34" charset="0"/>
              </a:defRPr>
            </a:lvl1pPr>
            <a:lvl2pPr marL="742950" indent="-285750" eaLnBrk="0" hangingPunct="0">
              <a:spcBef>
                <a:spcPts val="600"/>
              </a:spcBef>
              <a:buBlip>
                <a:blip r:embed="rId10"/>
              </a:buBlip>
              <a:defRPr sz="2000">
                <a:solidFill>
                  <a:schemeClr val="tx1"/>
                </a:solidFill>
                <a:latin typeface="Century Gothic" pitchFamily="34" charset="0"/>
              </a:defRPr>
            </a:lvl2pPr>
            <a:lvl3pPr marL="1143000" indent="-228600" eaLnBrk="0" hangingPunct="0">
              <a:spcBef>
                <a:spcPts val="600"/>
              </a:spcBef>
              <a:buBlip>
                <a:blip r:embed="rId10"/>
              </a:buBlip>
              <a:defRPr>
                <a:solidFill>
                  <a:schemeClr val="tx1"/>
                </a:solidFill>
                <a:latin typeface="Century Gothic" pitchFamily="34" charset="0"/>
              </a:defRPr>
            </a:lvl3pPr>
            <a:lvl4pPr marL="1600200" indent="-228600" eaLnBrk="0" hangingPunct="0">
              <a:spcBef>
                <a:spcPts val="600"/>
              </a:spcBef>
              <a:buBlip>
                <a:blip r:embed="rId10"/>
              </a:buBlip>
              <a:defRPr>
                <a:solidFill>
                  <a:schemeClr val="tx1"/>
                </a:solidFill>
                <a:latin typeface="Century Gothic" pitchFamily="34" charset="0"/>
              </a:defRPr>
            </a:lvl4pPr>
            <a:lvl5pPr marL="2057400" indent="-228600" eaLnBrk="0" hangingPunct="0">
              <a:spcBef>
                <a:spcPts val="600"/>
              </a:spcBef>
              <a:buBlip>
                <a:blip r:embed="rId10"/>
              </a:buBlip>
              <a:defRPr>
                <a:solidFill>
                  <a:schemeClr val="tx1"/>
                </a:solidFill>
                <a:latin typeface="Century Gothic" pitchFamily="34" charset="0"/>
              </a:defRPr>
            </a:lvl5pPr>
            <a:lvl6pPr marL="2514600" indent="-228600" eaLnBrk="0" fontAlgn="base" hangingPunct="0">
              <a:spcBef>
                <a:spcPts val="600"/>
              </a:spcBef>
              <a:spcAft>
                <a:spcPct val="0"/>
              </a:spcAft>
              <a:buBlip>
                <a:blip r:embed="rId10"/>
              </a:buBlip>
              <a:defRPr>
                <a:solidFill>
                  <a:schemeClr val="tx1"/>
                </a:solidFill>
                <a:latin typeface="Century Gothic" pitchFamily="34" charset="0"/>
              </a:defRPr>
            </a:lvl6pPr>
            <a:lvl7pPr marL="2971800" indent="-228600" eaLnBrk="0" fontAlgn="base" hangingPunct="0">
              <a:spcBef>
                <a:spcPts val="600"/>
              </a:spcBef>
              <a:spcAft>
                <a:spcPct val="0"/>
              </a:spcAft>
              <a:buBlip>
                <a:blip r:embed="rId10"/>
              </a:buBlip>
              <a:defRPr>
                <a:solidFill>
                  <a:schemeClr val="tx1"/>
                </a:solidFill>
                <a:latin typeface="Century Gothic" pitchFamily="34" charset="0"/>
              </a:defRPr>
            </a:lvl7pPr>
            <a:lvl8pPr marL="3429000" indent="-228600" eaLnBrk="0" fontAlgn="base" hangingPunct="0">
              <a:spcBef>
                <a:spcPts val="600"/>
              </a:spcBef>
              <a:spcAft>
                <a:spcPct val="0"/>
              </a:spcAft>
              <a:buBlip>
                <a:blip r:embed="rId10"/>
              </a:buBlip>
              <a:defRPr>
                <a:solidFill>
                  <a:schemeClr val="tx1"/>
                </a:solidFill>
                <a:latin typeface="Century Gothic" pitchFamily="34" charset="0"/>
              </a:defRPr>
            </a:lvl8pPr>
            <a:lvl9pPr marL="3886200" indent="-228600" eaLnBrk="0" fontAlgn="base" hangingPunct="0">
              <a:spcBef>
                <a:spcPts val="600"/>
              </a:spcBef>
              <a:spcAft>
                <a:spcPct val="0"/>
              </a:spcAft>
              <a:buBlip>
                <a:blip r:embed="rId10"/>
              </a:buBlip>
              <a:defRPr>
                <a:solidFill>
                  <a:schemeClr val="tx1"/>
                </a:solidFill>
                <a:latin typeface="Century Gothic" pitchFamily="34" charset="0"/>
              </a:defRPr>
            </a:lvl9pPr>
          </a:lstStyle>
          <a:p>
            <a:pPr eaLnBrk="1" fontAlgn="base" hangingPunct="1">
              <a:lnSpc>
                <a:spcPct val="150000"/>
              </a:lnSpc>
              <a:spcBef>
                <a:spcPct val="0"/>
              </a:spcBef>
              <a:spcAft>
                <a:spcPct val="0"/>
              </a:spcAft>
              <a:buFontTx/>
              <a:buNone/>
            </a:pPr>
            <a:r>
              <a:rPr lang="en-US" altLang="en-US" sz="1600" b="1" dirty="0">
                <a:solidFill>
                  <a:prstClr val="black"/>
                </a:solidFill>
                <a:cs typeface="Arial" charset="0"/>
              </a:rPr>
              <a:t>High </a:t>
            </a:r>
            <a:r>
              <a:rPr lang="en-US" altLang="en-US" sz="1600" b="1" dirty="0" smtClean="0">
                <a:solidFill>
                  <a:prstClr val="black"/>
                </a:solidFill>
                <a:cs typeface="Arial" charset="0"/>
              </a:rPr>
              <a:t>Risk</a:t>
            </a:r>
            <a:endParaRPr lang="en-US" altLang="en-US" sz="1600" b="1" dirty="0">
              <a:solidFill>
                <a:prstClr val="black"/>
              </a:solidFill>
              <a:cs typeface="Arial" charset="0"/>
            </a:endParaRPr>
          </a:p>
        </p:txBody>
      </p:sp>
      <p:sp>
        <p:nvSpPr>
          <p:cNvPr id="51" name="TextBox 31"/>
          <p:cNvSpPr txBox="1">
            <a:spLocks noChangeArrowheads="1"/>
          </p:cNvSpPr>
          <p:nvPr/>
        </p:nvSpPr>
        <p:spPr bwMode="auto">
          <a:xfrm>
            <a:off x="81953" y="5851230"/>
            <a:ext cx="2419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2000"/>
              </a:spcBef>
              <a:buBlip>
                <a:blip r:embed="rId10"/>
              </a:buBlip>
              <a:defRPr sz="2200">
                <a:solidFill>
                  <a:schemeClr val="tx1"/>
                </a:solidFill>
                <a:latin typeface="Century Gothic" pitchFamily="34" charset="0"/>
              </a:defRPr>
            </a:lvl1pPr>
            <a:lvl2pPr marL="742950" indent="-285750" eaLnBrk="0" hangingPunct="0">
              <a:spcBef>
                <a:spcPts val="600"/>
              </a:spcBef>
              <a:buBlip>
                <a:blip r:embed="rId10"/>
              </a:buBlip>
              <a:defRPr sz="2000">
                <a:solidFill>
                  <a:schemeClr val="tx1"/>
                </a:solidFill>
                <a:latin typeface="Century Gothic" pitchFamily="34" charset="0"/>
              </a:defRPr>
            </a:lvl2pPr>
            <a:lvl3pPr marL="1143000" indent="-228600" eaLnBrk="0" hangingPunct="0">
              <a:spcBef>
                <a:spcPts val="600"/>
              </a:spcBef>
              <a:buBlip>
                <a:blip r:embed="rId10"/>
              </a:buBlip>
              <a:defRPr>
                <a:solidFill>
                  <a:schemeClr val="tx1"/>
                </a:solidFill>
                <a:latin typeface="Century Gothic" pitchFamily="34" charset="0"/>
              </a:defRPr>
            </a:lvl3pPr>
            <a:lvl4pPr marL="1600200" indent="-228600" eaLnBrk="0" hangingPunct="0">
              <a:spcBef>
                <a:spcPts val="600"/>
              </a:spcBef>
              <a:buBlip>
                <a:blip r:embed="rId10"/>
              </a:buBlip>
              <a:defRPr>
                <a:solidFill>
                  <a:schemeClr val="tx1"/>
                </a:solidFill>
                <a:latin typeface="Century Gothic" pitchFamily="34" charset="0"/>
              </a:defRPr>
            </a:lvl4pPr>
            <a:lvl5pPr marL="2057400" indent="-228600" eaLnBrk="0" hangingPunct="0">
              <a:spcBef>
                <a:spcPts val="600"/>
              </a:spcBef>
              <a:buBlip>
                <a:blip r:embed="rId10"/>
              </a:buBlip>
              <a:defRPr>
                <a:solidFill>
                  <a:schemeClr val="tx1"/>
                </a:solidFill>
                <a:latin typeface="Century Gothic" pitchFamily="34" charset="0"/>
              </a:defRPr>
            </a:lvl5pPr>
            <a:lvl6pPr marL="2514600" indent="-228600" eaLnBrk="0" fontAlgn="base" hangingPunct="0">
              <a:spcBef>
                <a:spcPts val="600"/>
              </a:spcBef>
              <a:spcAft>
                <a:spcPct val="0"/>
              </a:spcAft>
              <a:buBlip>
                <a:blip r:embed="rId10"/>
              </a:buBlip>
              <a:defRPr>
                <a:solidFill>
                  <a:schemeClr val="tx1"/>
                </a:solidFill>
                <a:latin typeface="Century Gothic" pitchFamily="34" charset="0"/>
              </a:defRPr>
            </a:lvl6pPr>
            <a:lvl7pPr marL="2971800" indent="-228600" eaLnBrk="0" fontAlgn="base" hangingPunct="0">
              <a:spcBef>
                <a:spcPts val="600"/>
              </a:spcBef>
              <a:spcAft>
                <a:spcPct val="0"/>
              </a:spcAft>
              <a:buBlip>
                <a:blip r:embed="rId10"/>
              </a:buBlip>
              <a:defRPr>
                <a:solidFill>
                  <a:schemeClr val="tx1"/>
                </a:solidFill>
                <a:latin typeface="Century Gothic" pitchFamily="34" charset="0"/>
              </a:defRPr>
            </a:lvl7pPr>
            <a:lvl8pPr marL="3429000" indent="-228600" eaLnBrk="0" fontAlgn="base" hangingPunct="0">
              <a:spcBef>
                <a:spcPts val="600"/>
              </a:spcBef>
              <a:spcAft>
                <a:spcPct val="0"/>
              </a:spcAft>
              <a:buBlip>
                <a:blip r:embed="rId10"/>
              </a:buBlip>
              <a:defRPr>
                <a:solidFill>
                  <a:schemeClr val="tx1"/>
                </a:solidFill>
                <a:latin typeface="Century Gothic" pitchFamily="34" charset="0"/>
              </a:defRPr>
            </a:lvl8pPr>
            <a:lvl9pPr marL="3886200" indent="-228600" eaLnBrk="0" fontAlgn="base" hangingPunct="0">
              <a:spcBef>
                <a:spcPts val="600"/>
              </a:spcBef>
              <a:spcAft>
                <a:spcPct val="0"/>
              </a:spcAft>
              <a:buBlip>
                <a:blip r:embed="rId10"/>
              </a:buBlip>
              <a:defRPr>
                <a:solidFill>
                  <a:schemeClr val="tx1"/>
                </a:solidFill>
                <a:latin typeface="Century Gothic" pitchFamily="34" charset="0"/>
              </a:defRPr>
            </a:lvl9pPr>
          </a:lstStyle>
          <a:p>
            <a:pPr eaLnBrk="1" fontAlgn="base" hangingPunct="1">
              <a:spcBef>
                <a:spcPct val="0"/>
              </a:spcBef>
              <a:spcAft>
                <a:spcPct val="0"/>
              </a:spcAft>
              <a:buFontTx/>
              <a:buNone/>
            </a:pPr>
            <a:r>
              <a:rPr lang="en-US" altLang="en-US" sz="1800" b="1" u="sng" dirty="0">
                <a:solidFill>
                  <a:prstClr val="black"/>
                </a:solidFill>
                <a:cs typeface="Arial" charset="0"/>
              </a:rPr>
              <a:t>Technical </a:t>
            </a:r>
            <a:r>
              <a:rPr lang="en-US" altLang="en-US" sz="1800" b="1" u="sng" dirty="0" smtClean="0">
                <a:solidFill>
                  <a:prstClr val="black"/>
                </a:solidFill>
                <a:cs typeface="Arial" charset="0"/>
              </a:rPr>
              <a:t>Risk:</a:t>
            </a:r>
            <a:endParaRPr lang="en-US" altLang="en-US" sz="1800" b="1" u="sng" dirty="0">
              <a:solidFill>
                <a:prstClr val="black"/>
              </a:solidFill>
              <a:cs typeface="Arial" charset="0"/>
            </a:endParaRPr>
          </a:p>
        </p:txBody>
      </p:sp>
    </p:spTree>
    <p:extLst>
      <p:ext uri="{BB962C8B-B14F-4D97-AF65-F5344CB8AC3E}">
        <p14:creationId xmlns:p14="http://schemas.microsoft.com/office/powerpoint/2010/main" val="20950019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33400" y="1371600"/>
            <a:ext cx="4800600" cy="1446550"/>
          </a:xfrm>
          <a:prstGeom prst="rect">
            <a:avLst/>
          </a:prstGeom>
          <a:noFill/>
        </p:spPr>
        <p:txBody>
          <a:bodyPr wrap="square" rtlCol="0">
            <a:spAutoFit/>
          </a:bodyPr>
          <a:lstStyle/>
          <a:p>
            <a:pPr fontAlgn="auto">
              <a:spcBef>
                <a:spcPts val="0"/>
              </a:spcBef>
              <a:spcAft>
                <a:spcPts val="0"/>
              </a:spcAft>
            </a:pPr>
            <a:r>
              <a:rPr lang="en-US" sz="8800" b="1" dirty="0" smtClean="0">
                <a:solidFill>
                  <a:srgbClr val="FFC000"/>
                </a:solidFill>
                <a:latin typeface="Arial Narrow" panose="020B0606020202030204" pitchFamily="34" charset="0"/>
                <a:cs typeface="Arial" panose="020B0604020202020204" pitchFamily="34" charset="0"/>
              </a:rPr>
              <a:t>SOF AT&amp;L</a:t>
            </a:r>
            <a:endParaRPr lang="en-US" sz="8800" b="1" dirty="0">
              <a:solidFill>
                <a:srgbClr val="FFC000"/>
              </a:solidFill>
              <a:latin typeface="Arial Narrow" panose="020B0606020202030204" pitchFamily="34" charset="0"/>
              <a:cs typeface="Arial" panose="020B0604020202020204" pitchFamily="34" charset="0"/>
            </a:endParaRPr>
          </a:p>
        </p:txBody>
      </p:sp>
      <p:sp>
        <p:nvSpPr>
          <p:cNvPr id="10" name="TextBox 9"/>
          <p:cNvSpPr txBox="1"/>
          <p:nvPr/>
        </p:nvSpPr>
        <p:spPr>
          <a:xfrm>
            <a:off x="546100" y="2626043"/>
            <a:ext cx="5810250" cy="984885"/>
          </a:xfrm>
          <a:prstGeom prst="rect">
            <a:avLst/>
          </a:prstGeom>
          <a:noFill/>
        </p:spPr>
        <p:txBody>
          <a:bodyPr wrap="square" rtlCol="0">
            <a:spAutoFit/>
          </a:bodyPr>
          <a:lstStyle/>
          <a:p>
            <a:pPr fontAlgn="auto">
              <a:spcBef>
                <a:spcPts val="0"/>
              </a:spcBef>
              <a:spcAft>
                <a:spcPts val="0"/>
              </a:spcAft>
            </a:pPr>
            <a:r>
              <a:rPr lang="en-US" sz="3000"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Special Operations Forces </a:t>
            </a:r>
            <a:r>
              <a:rPr lang="en-US" sz="2800"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2800"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800"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Acquisition, Technology, &amp; Logistics</a:t>
            </a:r>
            <a:endParaRPr lang="en-US" sz="28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Rectangle 9"/>
          <p:cNvSpPr>
            <a:spLocks noChangeArrowheads="1"/>
          </p:cNvSpPr>
          <p:nvPr/>
        </p:nvSpPr>
        <p:spPr bwMode="auto">
          <a:xfrm>
            <a:off x="533400" y="4106109"/>
            <a:ext cx="4419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auto" hangingPunct="1">
              <a:spcBef>
                <a:spcPct val="0"/>
              </a:spcBef>
              <a:spcAft>
                <a:spcPts val="0"/>
              </a:spcAft>
              <a:buFontTx/>
              <a:buNone/>
            </a:pPr>
            <a:r>
              <a:rPr lang="en-US" altLang="en-US" sz="2000" b="1" dirty="0" smtClean="0">
                <a:solidFill>
                  <a:prstClr val="white"/>
                </a:solidFill>
                <a:effectLst>
                  <a:outerShdw blurRad="38100" dist="38100" dir="2700000" algn="tl">
                    <a:srgbClr val="000000">
                      <a:alpha val="43137"/>
                    </a:srgbClr>
                  </a:outerShdw>
                </a:effectLst>
                <a:latin typeface="Arial Narrow" pitchFamily="34" charset="0"/>
              </a:rPr>
              <a:t>Mr. James Smith</a:t>
            </a:r>
            <a:endParaRPr lang="en-US" altLang="en-US" sz="2000" b="1" dirty="0">
              <a:solidFill>
                <a:prstClr val="white"/>
              </a:solidFill>
              <a:effectLst>
                <a:outerShdw blurRad="38100" dist="38100" dir="2700000" algn="tl">
                  <a:srgbClr val="000000">
                    <a:alpha val="43137"/>
                  </a:srgbClr>
                </a:outerShdw>
              </a:effectLst>
              <a:latin typeface="Arial Narrow" pitchFamily="34" charset="0"/>
            </a:endParaRPr>
          </a:p>
          <a:p>
            <a:pPr eaLnBrk="1" fontAlgn="auto" hangingPunct="1">
              <a:lnSpc>
                <a:spcPct val="150000"/>
              </a:lnSpc>
              <a:spcBef>
                <a:spcPct val="0"/>
              </a:spcBef>
              <a:spcAft>
                <a:spcPts val="0"/>
              </a:spcAft>
              <a:buFontTx/>
              <a:buNone/>
            </a:pPr>
            <a:r>
              <a:rPr lang="en-US" altLang="en-US" sz="1600" b="1" i="1" dirty="0" smtClean="0">
                <a:solidFill>
                  <a:prstClr val="white"/>
                </a:solidFill>
                <a:effectLst>
                  <a:outerShdw blurRad="38100" dist="38100" dir="2700000" algn="tl">
                    <a:srgbClr val="000000">
                      <a:alpha val="43137"/>
                    </a:srgbClr>
                  </a:outerShdw>
                </a:effectLst>
                <a:latin typeface="Arial Narrow" pitchFamily="34" charset="0"/>
              </a:rPr>
              <a:t>Deputy Director for  Acquisition</a:t>
            </a:r>
            <a:endParaRPr lang="en-US" altLang="en-US" sz="1600" b="1" i="1" dirty="0">
              <a:solidFill>
                <a:prstClr val="white"/>
              </a:solidFill>
              <a:effectLst>
                <a:outerShdw blurRad="38100" dist="38100" dir="2700000" algn="tl">
                  <a:srgbClr val="000000">
                    <a:alpha val="43137"/>
                  </a:srgbClr>
                </a:outerShdw>
              </a:effectLst>
              <a:latin typeface="Arial Narrow" pitchFamily="34" charset="0"/>
            </a:endParaRPr>
          </a:p>
        </p:txBody>
      </p:sp>
    </p:spTree>
    <p:extLst>
      <p:ext uri="{BB962C8B-B14F-4D97-AF65-F5344CB8AC3E}">
        <p14:creationId xmlns:p14="http://schemas.microsoft.com/office/powerpoint/2010/main" val="839804270"/>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normAutofit/>
          </a:bodyPr>
          <a:lstStyle/>
          <a:p>
            <a:r>
              <a:rPr lang="en-US" sz="4800" dirty="0" smtClean="0"/>
              <a:t>Technology Challenges</a:t>
            </a:r>
            <a:endParaRPr lang="en-US" sz="4800" dirty="0"/>
          </a:p>
        </p:txBody>
      </p:sp>
      <p:sp>
        <p:nvSpPr>
          <p:cNvPr id="3" name="Content Placeholder 2"/>
          <p:cNvSpPr>
            <a:spLocks noGrp="1"/>
          </p:cNvSpPr>
          <p:nvPr>
            <p:ph idx="1"/>
          </p:nvPr>
        </p:nvSpPr>
        <p:spPr/>
        <p:txBody>
          <a:bodyPr/>
          <a:lstStyle/>
          <a:p>
            <a:pPr marL="973138" indent="-744538">
              <a:spcBef>
                <a:spcPts val="1300"/>
              </a:spcBef>
              <a:buFont typeface="+mj-lt"/>
              <a:buAutoNum type="arabicPeriod"/>
              <a:defRPr/>
            </a:pPr>
            <a:r>
              <a:rPr lang="en-US" dirty="0">
                <a:solidFill>
                  <a:sysClr val="windowText" lastClr="000000"/>
                </a:solidFill>
              </a:rPr>
              <a:t>Powered Exoskeleton</a:t>
            </a:r>
          </a:p>
          <a:p>
            <a:pPr marL="973138" indent="-744538">
              <a:spcBef>
                <a:spcPts val="1300"/>
              </a:spcBef>
              <a:buFont typeface="+mj-lt"/>
              <a:buAutoNum type="arabicPeriod"/>
              <a:defRPr/>
            </a:pPr>
            <a:r>
              <a:rPr lang="en-US" dirty="0">
                <a:solidFill>
                  <a:sysClr val="windowText" lastClr="000000"/>
                </a:solidFill>
              </a:rPr>
              <a:t>Man-portable Power Source</a:t>
            </a:r>
          </a:p>
          <a:p>
            <a:pPr marL="973138" lvl="0" indent="-744538">
              <a:spcBef>
                <a:spcPts val="1300"/>
              </a:spcBef>
              <a:buFont typeface="+mj-lt"/>
              <a:buAutoNum type="arabicPeriod"/>
              <a:defRPr/>
            </a:pPr>
            <a:r>
              <a:rPr lang="en-US" dirty="0">
                <a:solidFill>
                  <a:sysClr val="windowText" lastClr="000000"/>
                </a:solidFill>
              </a:rPr>
              <a:t>Actuators and control theory</a:t>
            </a:r>
          </a:p>
          <a:p>
            <a:pPr marL="973138" indent="-744538">
              <a:spcBef>
                <a:spcPts val="1300"/>
              </a:spcBef>
              <a:buFont typeface="+mj-lt"/>
              <a:buAutoNum type="arabicPeriod"/>
              <a:defRPr/>
            </a:pPr>
            <a:r>
              <a:rPr lang="en-US" dirty="0">
                <a:solidFill>
                  <a:sysClr val="windowText" lastClr="000000"/>
                </a:solidFill>
              </a:rPr>
              <a:t>Lighter Armor</a:t>
            </a:r>
          </a:p>
          <a:p>
            <a:pPr marL="973138" lvl="0" indent="-744538">
              <a:spcBef>
                <a:spcPts val="1300"/>
              </a:spcBef>
              <a:buFont typeface="+mj-lt"/>
              <a:buAutoNum type="arabicPeriod"/>
              <a:defRPr/>
            </a:pPr>
            <a:r>
              <a:rPr lang="en-US" dirty="0">
                <a:solidFill>
                  <a:sysClr val="windowText" lastClr="000000"/>
                </a:solidFill>
              </a:rPr>
              <a:t>Latency in Digital </a:t>
            </a:r>
            <a:r>
              <a:rPr lang="en-US" dirty="0" smtClean="0">
                <a:solidFill>
                  <a:sysClr val="windowText" lastClr="000000"/>
                </a:solidFill>
              </a:rPr>
              <a:t>Optics</a:t>
            </a:r>
          </a:p>
          <a:p>
            <a:pPr marL="973138" lvl="0" indent="-744538">
              <a:spcBef>
                <a:spcPts val="1300"/>
              </a:spcBef>
              <a:buFont typeface="+mj-lt"/>
              <a:buAutoNum type="arabicPeriod"/>
              <a:defRPr/>
            </a:pPr>
            <a:r>
              <a:rPr lang="en-US" dirty="0" smtClean="0">
                <a:solidFill>
                  <a:sysClr val="windowText" lastClr="000000"/>
                </a:solidFill>
              </a:rPr>
              <a:t>Integration (JATF is lead) </a:t>
            </a:r>
            <a:endParaRPr lang="en-US" dirty="0">
              <a:solidFill>
                <a:sysClr val="windowText" lastClr="000000"/>
              </a:solidFill>
            </a:endParaRPr>
          </a:p>
          <a:p>
            <a:pPr marL="973138" indent="-744538">
              <a:buNone/>
            </a:pPr>
            <a:endParaRPr lang="en-US" dirty="0"/>
          </a:p>
        </p:txBody>
      </p:sp>
      <p:sp>
        <p:nvSpPr>
          <p:cNvPr id="4" name="Slide Number Placeholder 3"/>
          <p:cNvSpPr>
            <a:spLocks noGrp="1"/>
          </p:cNvSpPr>
          <p:nvPr>
            <p:ph type="sldNum" sz="quarter" idx="12"/>
          </p:nvPr>
        </p:nvSpPr>
        <p:spPr/>
        <p:txBody>
          <a:bodyPr/>
          <a:lstStyle/>
          <a:p>
            <a:fld id="{52A3C212-DE8F-4492-AB77-AC1A448D2177}" type="slidenum">
              <a:rPr lang="en-US" smtClean="0">
                <a:solidFill>
                  <a:prstClr val="black">
                    <a:tint val="75000"/>
                  </a:prstClr>
                </a:solidFill>
              </a:rPr>
              <a:pPr/>
              <a:t>40</a:t>
            </a:fld>
            <a:endParaRPr lang="en-US">
              <a:solidFill>
                <a:prstClr val="black">
                  <a:tint val="75000"/>
                </a:prstClr>
              </a:solidFill>
            </a:endParaRPr>
          </a:p>
        </p:txBody>
      </p:sp>
    </p:spTree>
    <p:extLst>
      <p:ext uri="{BB962C8B-B14F-4D97-AF65-F5344CB8AC3E}">
        <p14:creationId xmlns:p14="http://schemas.microsoft.com/office/powerpoint/2010/main" val="37115733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Upcoming Events</a:t>
            </a:r>
            <a:endParaRPr lang="en-US" dirty="0"/>
          </a:p>
        </p:txBody>
      </p:sp>
      <p:sp>
        <p:nvSpPr>
          <p:cNvPr id="3" name="Content Placeholder 2"/>
          <p:cNvSpPr>
            <a:spLocks noGrp="1"/>
          </p:cNvSpPr>
          <p:nvPr>
            <p:ph idx="1"/>
          </p:nvPr>
        </p:nvSpPr>
        <p:spPr>
          <a:xfrm>
            <a:off x="304800" y="1430868"/>
            <a:ext cx="8441267" cy="4309532"/>
          </a:xfrm>
        </p:spPr>
        <p:txBody>
          <a:bodyPr>
            <a:noAutofit/>
          </a:bodyPr>
          <a:lstStyle/>
          <a:p>
            <a:r>
              <a:rPr lang="en-US" sz="2400" dirty="0" smtClean="0"/>
              <a:t>12 November 15: 	Helmet Interface Standards (SWX)</a:t>
            </a:r>
          </a:p>
          <a:p>
            <a:r>
              <a:rPr lang="en-US" sz="2400" dirty="0" smtClean="0"/>
              <a:t>08 December 15: 	Camera ICDs (SWX)</a:t>
            </a:r>
          </a:p>
          <a:p>
            <a:r>
              <a:rPr lang="en-US" sz="2400" dirty="0" smtClean="0"/>
              <a:t>Mid-January 16: 	Helmet Sprint on VAS/Computing (SWX)</a:t>
            </a:r>
          </a:p>
          <a:p>
            <a:r>
              <a:rPr lang="en-US" sz="2400" dirty="0" smtClean="0"/>
              <a:t>March 16: 		</a:t>
            </a:r>
            <a:r>
              <a:rPr lang="en-US" sz="2400" dirty="0" err="1" smtClean="0"/>
              <a:t>Baselayer</a:t>
            </a:r>
            <a:r>
              <a:rPr lang="en-US" sz="2400" dirty="0" smtClean="0"/>
              <a:t>? (SWX)</a:t>
            </a:r>
          </a:p>
          <a:p>
            <a:r>
              <a:rPr lang="en-US" sz="2400" dirty="0" smtClean="0"/>
              <a:t>TBD: 		C4I (SWX)</a:t>
            </a:r>
          </a:p>
          <a:p>
            <a:r>
              <a:rPr lang="en-US" sz="2400" dirty="0" smtClean="0"/>
              <a:t>TBD: 		Software Development (SWX)</a:t>
            </a:r>
          </a:p>
          <a:p>
            <a:r>
              <a:rPr lang="en-US" sz="2400" dirty="0" smtClean="0"/>
              <a:t>TBD: 		Sensors (SWX)</a:t>
            </a:r>
          </a:p>
          <a:p>
            <a:r>
              <a:rPr lang="en-US" sz="2400" dirty="0" smtClean="0"/>
              <a:t>Spring: 		Power/Energy (SWX)</a:t>
            </a:r>
          </a:p>
          <a:p>
            <a:r>
              <a:rPr lang="en-US" sz="2400" dirty="0" smtClean="0"/>
              <a:t>May: 		SOFIC (Tampa Convention Center)</a:t>
            </a:r>
            <a:endParaRPr lang="en-US" sz="2400" dirty="0"/>
          </a:p>
        </p:txBody>
      </p:sp>
      <p:sp>
        <p:nvSpPr>
          <p:cNvPr id="4" name="Slide Number Placeholder 3"/>
          <p:cNvSpPr>
            <a:spLocks noGrp="1"/>
          </p:cNvSpPr>
          <p:nvPr>
            <p:ph type="sldNum" sz="quarter" idx="12"/>
          </p:nvPr>
        </p:nvSpPr>
        <p:spPr/>
        <p:txBody>
          <a:bodyPr/>
          <a:lstStyle/>
          <a:p>
            <a:fld id="{52A3C212-DE8F-4492-AB77-AC1A448D2177}" type="slidenum">
              <a:rPr lang="en-US" smtClean="0">
                <a:solidFill>
                  <a:prstClr val="black">
                    <a:tint val="75000"/>
                  </a:prstClr>
                </a:solidFill>
              </a:rPr>
              <a:pPr/>
              <a:t>41</a:t>
            </a:fld>
            <a:endParaRPr lang="en-US">
              <a:solidFill>
                <a:prstClr val="black">
                  <a:tint val="75000"/>
                </a:prstClr>
              </a:solidFill>
            </a:endParaRPr>
          </a:p>
        </p:txBody>
      </p:sp>
      <p:sp>
        <p:nvSpPr>
          <p:cNvPr id="5" name="TextBox 4"/>
          <p:cNvSpPr txBox="1"/>
          <p:nvPr/>
        </p:nvSpPr>
        <p:spPr>
          <a:xfrm>
            <a:off x="1059678" y="5910324"/>
            <a:ext cx="7047122" cy="646331"/>
          </a:xfrm>
          <a:prstGeom prst="rect">
            <a:avLst/>
          </a:prstGeom>
          <a:solidFill>
            <a:srgbClr val="FFFF00"/>
          </a:solidFill>
          <a:ln>
            <a:solidFill>
              <a:srgbClr val="FF0000"/>
            </a:solidFill>
          </a:ln>
        </p:spPr>
        <p:txBody>
          <a:bodyPr wrap="none" rtlCol="0">
            <a:spAutoFit/>
          </a:bodyPr>
          <a:lstStyle/>
          <a:p>
            <a:pPr algn="ctr"/>
            <a:r>
              <a:rPr lang="en-US" dirty="0" smtClean="0">
                <a:solidFill>
                  <a:prstClr val="black"/>
                </a:solidFill>
              </a:rPr>
              <a:t>Shifting to steady state prototyping, integration, and collaboration events</a:t>
            </a:r>
          </a:p>
          <a:p>
            <a:pPr algn="ctr"/>
            <a:r>
              <a:rPr lang="en-US" dirty="0" smtClean="0">
                <a:solidFill>
                  <a:prstClr val="black"/>
                </a:solidFill>
              </a:rPr>
              <a:t>at SWX (downtown Tampa facility)</a:t>
            </a:r>
            <a:endParaRPr lang="en-US" dirty="0">
              <a:solidFill>
                <a:prstClr val="black"/>
              </a:solidFill>
            </a:endParaRPr>
          </a:p>
        </p:txBody>
      </p:sp>
    </p:spTree>
    <p:extLst>
      <p:ext uri="{BB962C8B-B14F-4D97-AF65-F5344CB8AC3E}">
        <p14:creationId xmlns:p14="http://schemas.microsoft.com/office/powerpoint/2010/main" val="6542235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792161"/>
          </a:xfrm>
        </p:spPr>
        <p:txBody>
          <a:bodyPr/>
          <a:lstStyle/>
          <a:p>
            <a:r>
              <a:rPr lang="en-US" dirty="0" smtClean="0"/>
              <a:t>Partnership Opportunities</a:t>
            </a:r>
            <a:endParaRPr lang="en-US" dirty="0"/>
          </a:p>
        </p:txBody>
      </p:sp>
      <p:sp>
        <p:nvSpPr>
          <p:cNvPr id="4" name="Slide Number Placeholder 3"/>
          <p:cNvSpPr>
            <a:spLocks noGrp="1"/>
          </p:cNvSpPr>
          <p:nvPr>
            <p:ph type="sldNum" sz="quarter" idx="12"/>
          </p:nvPr>
        </p:nvSpPr>
        <p:spPr/>
        <p:txBody>
          <a:bodyPr/>
          <a:lstStyle/>
          <a:p>
            <a:fld id="{52A3C212-DE8F-4492-AB77-AC1A448D2177}" type="slidenum">
              <a:rPr lang="en-US" smtClean="0">
                <a:solidFill>
                  <a:prstClr val="black">
                    <a:tint val="75000"/>
                  </a:prstClr>
                </a:solidFill>
              </a:rPr>
              <a:pPr/>
              <a:t>42</a:t>
            </a:fld>
            <a:endParaRPr lang="en-US">
              <a:solidFill>
                <a:prstClr val="black">
                  <a:tint val="75000"/>
                </a:prstClr>
              </a:solidFill>
            </a:endParaRPr>
          </a:p>
        </p:txBody>
      </p:sp>
      <p:sp>
        <p:nvSpPr>
          <p:cNvPr id="5" name="Text Placeholder 2"/>
          <p:cNvSpPr txBox="1">
            <a:spLocks/>
          </p:cNvSpPr>
          <p:nvPr/>
        </p:nvSpPr>
        <p:spPr>
          <a:xfrm>
            <a:off x="304800" y="1428750"/>
            <a:ext cx="8229600" cy="5060950"/>
          </a:xfrm>
          <a:prstGeom prst="rect">
            <a:avLst/>
          </a:prstGeom>
          <a:noFill/>
          <a:ln>
            <a:noFill/>
          </a:ln>
        </p:spPr>
        <p:txBody>
          <a:bodyPr lIns="91425" tIns="91425" rIns="91425" bIns="91425" anchor="t" anchorCtr="0"/>
          <a:lstStyle/>
          <a:p>
            <a:pPr marL="660400" indent="-457200">
              <a:spcBef>
                <a:spcPts val="640"/>
              </a:spcBef>
              <a:buClr>
                <a:prstClr val="black"/>
              </a:buClr>
              <a:buFont typeface="Arial" panose="020B0604020202020204" pitchFamily="34" charset="0"/>
              <a:buChar char="•"/>
            </a:pPr>
            <a:r>
              <a:rPr lang="en-US" sz="2400" dirty="0" smtClean="0">
                <a:solidFill>
                  <a:prstClr val="black"/>
                </a:solidFill>
              </a:rPr>
              <a:t>Broad Agency Announcements (</a:t>
            </a:r>
            <a:r>
              <a:rPr lang="en-US" sz="2400" dirty="0" smtClean="0">
                <a:solidFill>
                  <a:prstClr val="black"/>
                </a:solidFill>
                <a:hlinkClick r:id="rId2"/>
              </a:rPr>
              <a:t>https://www.fbo.gov/</a:t>
            </a:r>
            <a:r>
              <a:rPr lang="en-US" sz="2400" dirty="0" smtClean="0">
                <a:solidFill>
                  <a:prstClr val="black"/>
                </a:solidFill>
              </a:rPr>
              <a:t>)</a:t>
            </a:r>
          </a:p>
          <a:p>
            <a:pPr marL="977900" lvl="1" indent="-342900">
              <a:spcBef>
                <a:spcPts val="560"/>
              </a:spcBef>
              <a:buClr>
                <a:prstClr val="black"/>
              </a:buClr>
              <a:buFont typeface="Courier New" panose="02070309020205020404" pitchFamily="49" charset="0"/>
              <a:buChar char="o"/>
            </a:pPr>
            <a:r>
              <a:rPr lang="en-US" sz="2400" dirty="0" smtClean="0">
                <a:solidFill>
                  <a:prstClr val="black"/>
                </a:solidFill>
              </a:rPr>
              <a:t>Applied Research: Studies, Early Laboratory Hardware, Software Development Models, Concept Exploration: Technology Readiness Level (TRL) 3-5</a:t>
            </a:r>
          </a:p>
          <a:p>
            <a:pPr marL="977900" lvl="1" indent="-342900">
              <a:spcBef>
                <a:spcPts val="560"/>
              </a:spcBef>
              <a:buClr>
                <a:prstClr val="black"/>
              </a:buClr>
              <a:buFont typeface="Courier New" panose="02070309020205020404" pitchFamily="49" charset="0"/>
              <a:buChar char="o"/>
            </a:pPr>
            <a:r>
              <a:rPr lang="en-US" sz="2400" dirty="0" smtClean="0">
                <a:solidFill>
                  <a:prstClr val="black"/>
                </a:solidFill>
              </a:rPr>
              <a:t>Advanced Technology Development Prototypes, Demonstrations, Operational Leap Ahead Capability:      TRL 5-7</a:t>
            </a:r>
          </a:p>
          <a:p>
            <a:pPr marL="520700" indent="-342900">
              <a:spcBef>
                <a:spcPts val="560"/>
              </a:spcBef>
              <a:buClr>
                <a:prstClr val="black"/>
              </a:buClr>
              <a:buFont typeface="Arial" panose="020B0604020202020204" pitchFamily="34" charset="0"/>
              <a:buChar char="•"/>
            </a:pPr>
            <a:r>
              <a:rPr lang="en-US" sz="2400" dirty="0" smtClean="0">
                <a:solidFill>
                  <a:prstClr val="black"/>
                </a:solidFill>
              </a:rPr>
              <a:t>SOCOM TILO / SOFIC</a:t>
            </a:r>
          </a:p>
          <a:p>
            <a:pPr marL="546100" indent="-342900">
              <a:spcBef>
                <a:spcPts val="640"/>
              </a:spcBef>
              <a:buClr>
                <a:prstClr val="black"/>
              </a:buClr>
              <a:buFont typeface="Arial" panose="020B0604020202020204" pitchFamily="34" charset="0"/>
              <a:buChar char="•"/>
            </a:pPr>
            <a:r>
              <a:rPr lang="en-US" sz="2400" dirty="0" smtClean="0">
                <a:solidFill>
                  <a:prstClr val="black"/>
                </a:solidFill>
              </a:rPr>
              <a:t>Prize Challenges</a:t>
            </a:r>
          </a:p>
          <a:p>
            <a:pPr marL="546100" indent="-342900">
              <a:spcBef>
                <a:spcPts val="640"/>
              </a:spcBef>
              <a:buClr>
                <a:prstClr val="black"/>
              </a:buClr>
              <a:buFont typeface="Arial" panose="020B0604020202020204" pitchFamily="34" charset="0"/>
              <a:buChar char="•"/>
            </a:pPr>
            <a:r>
              <a:rPr lang="en-US" sz="2400" dirty="0">
                <a:solidFill>
                  <a:prstClr val="black"/>
                </a:solidFill>
              </a:rPr>
              <a:t>Doolittle Institute (SWX): The USSOCOM's Partnership Intermediary for collaboration with Industry, Academia, and Government</a:t>
            </a:r>
            <a:endParaRPr lang="en-US" sz="2400" kern="0" dirty="0">
              <a:solidFill>
                <a:srgbClr val="000000"/>
              </a:solidFill>
              <a:ea typeface="Arial"/>
              <a:cs typeface="Arial"/>
              <a:sym typeface="Arial"/>
            </a:endParaRPr>
          </a:p>
          <a:p>
            <a:pPr marL="546100" indent="-342900">
              <a:spcBef>
                <a:spcPts val="640"/>
              </a:spcBef>
              <a:buClr>
                <a:prstClr val="black"/>
              </a:buClr>
              <a:buFont typeface="Arial" panose="020B0604020202020204" pitchFamily="34" charset="0"/>
              <a:buChar char="•"/>
            </a:pPr>
            <a:endParaRPr lang="en-US" sz="2400" dirty="0" smtClean="0">
              <a:solidFill>
                <a:prstClr val="black"/>
              </a:solidFill>
            </a:endParaRPr>
          </a:p>
          <a:p>
            <a:pPr marL="342900" indent="-139700">
              <a:spcBef>
                <a:spcPts val="640"/>
              </a:spcBef>
              <a:buClr>
                <a:prstClr val="black"/>
              </a:buClr>
              <a:buFont typeface="Calibri"/>
              <a:buChar char="•"/>
            </a:pPr>
            <a:endParaRPr lang="en-US" sz="2400" dirty="0" smtClean="0">
              <a:solidFill>
                <a:prstClr val="black"/>
              </a:solidFill>
            </a:endParaRPr>
          </a:p>
          <a:p>
            <a:pPr marL="342900" indent="-139700">
              <a:spcBef>
                <a:spcPts val="640"/>
              </a:spcBef>
              <a:buClr>
                <a:prstClr val="black"/>
              </a:buClr>
            </a:pPr>
            <a:endParaRPr lang="en-US" sz="2400" dirty="0" smtClean="0">
              <a:solidFill>
                <a:prstClr val="black"/>
              </a:solidFill>
            </a:endParaRPr>
          </a:p>
        </p:txBody>
      </p:sp>
    </p:spTree>
    <p:extLst>
      <p:ext uri="{BB962C8B-B14F-4D97-AF65-F5344CB8AC3E}">
        <p14:creationId xmlns:p14="http://schemas.microsoft.com/office/powerpoint/2010/main" val="29015978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90800" y="3407330"/>
            <a:ext cx="6096000" cy="1470025"/>
          </a:xfrm>
        </p:spPr>
        <p:txBody>
          <a:bodyPr>
            <a:noAutofit/>
          </a:bodyPr>
          <a:lstStyle/>
          <a:p>
            <a:pPr algn="ctr"/>
            <a:r>
              <a:rPr lang="en-US" sz="4800" b="1" dirty="0" smtClean="0"/>
              <a:t>Tactical Assault Light Operator Suit (TALOS)</a:t>
            </a:r>
            <a:br>
              <a:rPr lang="en-US" sz="4800" b="1" dirty="0" smtClean="0"/>
            </a:br>
            <a:r>
              <a:rPr lang="en-US" sz="4800" b="1" dirty="0" smtClean="0"/>
              <a:t/>
            </a:r>
            <a:br>
              <a:rPr lang="en-US" sz="4800" b="1" dirty="0" smtClean="0"/>
            </a:br>
            <a:endParaRPr lang="en-US" sz="6600" b="1" dirty="0"/>
          </a:p>
        </p:txBody>
      </p:sp>
      <p:sp>
        <p:nvSpPr>
          <p:cNvPr id="4" name="Slide Number Placeholder 3"/>
          <p:cNvSpPr>
            <a:spLocks noGrp="1"/>
          </p:cNvSpPr>
          <p:nvPr>
            <p:ph type="sldNum" sz="quarter" idx="12"/>
          </p:nvPr>
        </p:nvSpPr>
        <p:spPr/>
        <p:txBody>
          <a:bodyPr/>
          <a:lstStyle/>
          <a:p>
            <a:fld id="{52A3C212-DE8F-4492-AB77-AC1A448D2177}" type="slidenum">
              <a:rPr lang="en-US" smtClean="0">
                <a:solidFill>
                  <a:prstClr val="black">
                    <a:tint val="75000"/>
                  </a:prstClr>
                </a:solidFill>
              </a:rPr>
              <a:pPr/>
              <a:t>43</a:t>
            </a:fld>
            <a:endParaRPr lang="en-US">
              <a:solidFill>
                <a:prstClr val="black">
                  <a:tint val="75000"/>
                </a:prstClr>
              </a:solidFill>
            </a:endParaRPr>
          </a:p>
        </p:txBody>
      </p:sp>
    </p:spTree>
    <p:extLst>
      <p:ext uri="{BB962C8B-B14F-4D97-AF65-F5344CB8AC3E}">
        <p14:creationId xmlns:p14="http://schemas.microsoft.com/office/powerpoint/2010/main" val="14642733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Placeholder 9"/>
          <p:cNvSpPr txBox="1">
            <a:spLocks/>
          </p:cNvSpPr>
          <p:nvPr/>
        </p:nvSpPr>
        <p:spPr>
          <a:xfrm>
            <a:off x="3482451" y="2314437"/>
            <a:ext cx="4637966" cy="1138450"/>
          </a:xfrm>
          <a:prstGeom prst="rect">
            <a:avLst/>
          </a:prstGeom>
        </p:spPr>
        <p:txBody>
          <a:bodyPr vert="horz" lIns="91440" tIns="45720" rIns="91440" bIns="45720" rtlCol="0">
            <a:noAutofit/>
          </a:bodyPr>
          <a:lstStyle>
            <a:lvl1pPr marL="342900" indent="-342900" algn="r" defTabSz="914400" rtl="0" eaLnBrk="1" latinLnBrk="0" hangingPunct="1">
              <a:spcBef>
                <a:spcPct val="20000"/>
              </a:spcBef>
              <a:buFont typeface="Arial" pitchFamily="34" charset="0"/>
              <a:buNone/>
              <a:defRPr sz="3200" b="1" kern="1200">
                <a:solidFill>
                  <a:schemeClr val="tx1"/>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r>
              <a:rPr lang="en-US" sz="3600" b="0" dirty="0" smtClean="0">
                <a:solidFill>
                  <a:prstClr val="black"/>
                </a:solidFill>
              </a:rPr>
              <a:t>COL John Reim</a:t>
            </a:r>
          </a:p>
          <a:p>
            <a:pPr algn="l"/>
            <a:r>
              <a:rPr lang="en-US" sz="2000" dirty="0" smtClean="0">
                <a:solidFill>
                  <a:prstClr val="black"/>
                </a:solidFill>
              </a:rPr>
              <a:t>Program Executive Officer</a:t>
            </a:r>
            <a:endParaRPr lang="en-US" dirty="0" smtClean="0">
              <a:solidFill>
                <a:prstClr val="black"/>
              </a:solidFill>
            </a:endParaRPr>
          </a:p>
        </p:txBody>
      </p:sp>
      <p:pic>
        <p:nvPicPr>
          <p:cNvPr id="5" name="Picture 4" descr="Untitled-2.png"/>
          <p:cNvPicPr>
            <a:picLocks noChangeAspect="1"/>
          </p:cNvPicPr>
          <p:nvPr/>
        </p:nvPicPr>
        <p:blipFill>
          <a:blip r:embed="rId4" cstate="print"/>
          <a:stretch>
            <a:fillRect/>
          </a:stretch>
        </p:blipFill>
        <p:spPr>
          <a:xfrm>
            <a:off x="7383439" y="1344265"/>
            <a:ext cx="1542196" cy="1888646"/>
          </a:xfrm>
          <a:prstGeom prst="rect">
            <a:avLst/>
          </a:prstGeom>
        </p:spPr>
      </p:pic>
      <p:sp>
        <p:nvSpPr>
          <p:cNvPr id="6" name="TextBox 5"/>
          <p:cNvSpPr txBox="1"/>
          <p:nvPr/>
        </p:nvSpPr>
        <p:spPr>
          <a:xfrm>
            <a:off x="4571998" y="3461853"/>
            <a:ext cx="3582540" cy="400110"/>
          </a:xfrm>
          <a:prstGeom prst="rect">
            <a:avLst/>
          </a:prstGeom>
          <a:solidFill>
            <a:srgbClr val="FFC000"/>
          </a:solidFill>
        </p:spPr>
        <p:style>
          <a:lnRef idx="1">
            <a:schemeClr val="dk1"/>
          </a:lnRef>
          <a:fillRef idx="2">
            <a:schemeClr val="dk1"/>
          </a:fillRef>
          <a:effectRef idx="1">
            <a:schemeClr val="dk1"/>
          </a:effectRef>
          <a:fontRef idx="minor">
            <a:schemeClr val="dk1"/>
          </a:fontRef>
        </p:style>
        <p:txBody>
          <a:bodyPr wrap="square" rtlCol="0">
            <a:spAutoFit/>
          </a:bodyPr>
          <a:lstStyle/>
          <a:p>
            <a:r>
              <a:rPr lang="en-US" sz="2000" dirty="0" smtClean="0">
                <a:solidFill>
                  <a:prstClr val="black"/>
                </a:solidFill>
              </a:rPr>
              <a:t>Acquisition at the Speed of War!</a:t>
            </a:r>
            <a:endParaRPr lang="en-US" sz="2000" dirty="0">
              <a:solidFill>
                <a:prstClr val="black"/>
              </a:solidFill>
            </a:endParaRPr>
          </a:p>
        </p:txBody>
      </p:sp>
    </p:spTree>
    <p:extLst>
      <p:ext uri="{BB962C8B-B14F-4D97-AF65-F5344CB8AC3E}">
        <p14:creationId xmlns:p14="http://schemas.microsoft.com/office/powerpoint/2010/main" val="40483535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ow1.jpg"/>
          <p:cNvPicPr>
            <a:picLocks noChangeAspect="1"/>
          </p:cNvPicPr>
          <p:nvPr/>
        </p:nvPicPr>
        <p:blipFill>
          <a:blip r:embed="rId3" cstate="print"/>
          <a:stretch>
            <a:fillRect/>
          </a:stretch>
        </p:blipFill>
        <p:spPr>
          <a:xfrm>
            <a:off x="-3323197" y="1687160"/>
            <a:ext cx="2263140" cy="2291787"/>
          </a:xfrm>
          <a:prstGeom prst="rect">
            <a:avLst/>
          </a:prstGeom>
        </p:spPr>
      </p:pic>
      <p:sp>
        <p:nvSpPr>
          <p:cNvPr id="2" name="Title 1"/>
          <p:cNvSpPr>
            <a:spLocks noGrp="1"/>
          </p:cNvSpPr>
          <p:nvPr>
            <p:ph type="title"/>
          </p:nvPr>
        </p:nvSpPr>
        <p:spPr>
          <a:xfrm>
            <a:off x="457200" y="600500"/>
            <a:ext cx="8229600" cy="817137"/>
          </a:xfrm>
        </p:spPr>
        <p:txBody>
          <a:bodyPr/>
          <a:lstStyle/>
          <a:p>
            <a:r>
              <a:rPr lang="en-US" dirty="0" smtClean="0"/>
              <a:t>PEO SW Video</a:t>
            </a:r>
            <a:endParaRPr lang="en-US" dirty="0"/>
          </a:p>
        </p:txBody>
      </p:sp>
      <p:sp>
        <p:nvSpPr>
          <p:cNvPr id="3" name="Content Placeholder 2"/>
          <p:cNvSpPr>
            <a:spLocks noGrp="1"/>
          </p:cNvSpPr>
          <p:nvPr>
            <p:ph idx="1"/>
          </p:nvPr>
        </p:nvSpPr>
        <p:spPr>
          <a:xfrm>
            <a:off x="429904" y="1299947"/>
            <a:ext cx="8140890" cy="4773304"/>
          </a:xfrm>
        </p:spPr>
        <p:txBody>
          <a:bodyPr anchor="ctr">
            <a:normAutofit/>
          </a:bodyPr>
          <a:lstStyle/>
          <a:p>
            <a:pPr algn="ctr"/>
            <a:r>
              <a:rPr lang="en-US" sz="5400" dirty="0" smtClean="0"/>
              <a:t>Play SW Video</a:t>
            </a:r>
          </a:p>
        </p:txBody>
      </p:sp>
      <p:grpSp>
        <p:nvGrpSpPr>
          <p:cNvPr id="9" name="Group 8"/>
          <p:cNvGrpSpPr/>
          <p:nvPr/>
        </p:nvGrpSpPr>
        <p:grpSpPr>
          <a:xfrm>
            <a:off x="-3723232" y="3868837"/>
            <a:ext cx="3263300" cy="3163286"/>
            <a:chOff x="4791229" y="539358"/>
            <a:chExt cx="4022540" cy="4033153"/>
          </a:xfrm>
          <a:scene3d>
            <a:camera prst="perspectiveFront" fov="2700000">
              <a:rot lat="19086000" lon="19067999" rev="3108000"/>
            </a:camera>
            <a:lightRig rig="threePt" dir="t">
              <a:rot lat="0" lon="0" rev="0"/>
            </a:lightRig>
          </a:scene3d>
        </p:grpSpPr>
        <p:sp>
          <p:nvSpPr>
            <p:cNvPr id="10" name="Freeform 9"/>
            <p:cNvSpPr/>
            <p:nvPr/>
          </p:nvSpPr>
          <p:spPr>
            <a:xfrm rot="10800000">
              <a:off x="6925821" y="679748"/>
              <a:ext cx="1887948" cy="2274559"/>
            </a:xfrm>
            <a:custGeom>
              <a:avLst/>
              <a:gdLst>
                <a:gd name="connsiteX0" fmla="*/ 1885082 w 1887948"/>
                <a:gd name="connsiteY0" fmla="*/ 2274559 h 2274559"/>
                <a:gd name="connsiteX1" fmla="*/ 1793761 w 1887948"/>
                <a:gd name="connsiteY1" fmla="*/ 2269635 h 2274559"/>
                <a:gd name="connsiteX2" fmla="*/ 671265 w 1887948"/>
                <a:gd name="connsiteY2" fmla="*/ 1734255 h 2274559"/>
                <a:gd name="connsiteX3" fmla="*/ 140591 w 1887948"/>
                <a:gd name="connsiteY3" fmla="*/ 609703 h 2274559"/>
                <a:gd name="connsiteX4" fmla="*/ 131509 w 1887948"/>
                <a:gd name="connsiteY4" fmla="*/ 427512 h 2274559"/>
                <a:gd name="connsiteX5" fmla="*/ 0 w 1887948"/>
                <a:gd name="connsiteY5" fmla="*/ 427512 h 2274559"/>
                <a:gd name="connsiteX6" fmla="*/ 504702 w 1887948"/>
                <a:gd name="connsiteY6" fmla="*/ 0 h 2274559"/>
                <a:gd name="connsiteX7" fmla="*/ 914400 w 1887948"/>
                <a:gd name="connsiteY7" fmla="*/ 427512 h 2274559"/>
                <a:gd name="connsiteX8" fmla="*/ 795177 w 1887948"/>
                <a:gd name="connsiteY8" fmla="*/ 427512 h 2274559"/>
                <a:gd name="connsiteX9" fmla="*/ 800878 w 1887948"/>
                <a:gd name="connsiteY9" fmla="*/ 541391 h 2274559"/>
                <a:gd name="connsiteX10" fmla="*/ 1142537 w 1887948"/>
                <a:gd name="connsiteY10" fmla="*/ 1265143 h 2274559"/>
                <a:gd name="connsiteX11" fmla="*/ 1864775 w 1887948"/>
                <a:gd name="connsiteY11" fmla="*/ 1609623 h 2274559"/>
                <a:gd name="connsiteX12" fmla="*/ 1887948 w 1887948"/>
                <a:gd name="connsiteY12" fmla="*/ 1610879 h 2274559"/>
                <a:gd name="connsiteX13" fmla="*/ 1576074 w 1887948"/>
                <a:gd name="connsiteY13" fmla="*/ 1909757 h 2274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87948" h="2274559">
                  <a:moveTo>
                    <a:pt x="1885082" y="2274559"/>
                  </a:moveTo>
                  <a:lnTo>
                    <a:pt x="1793761" y="2269635"/>
                  </a:lnTo>
                  <a:cubicBezTo>
                    <a:pt x="1370591" y="2225863"/>
                    <a:pt x="973522" y="2037960"/>
                    <a:pt x="671265" y="1734255"/>
                  </a:cubicBezTo>
                  <a:cubicBezTo>
                    <a:pt x="369009" y="1430763"/>
                    <a:pt x="182658" y="1033024"/>
                    <a:pt x="140591" y="609703"/>
                  </a:cubicBezTo>
                  <a:lnTo>
                    <a:pt x="131509" y="427512"/>
                  </a:lnTo>
                  <a:lnTo>
                    <a:pt x="0" y="427512"/>
                  </a:lnTo>
                  <a:lnTo>
                    <a:pt x="504702" y="0"/>
                  </a:lnTo>
                  <a:lnTo>
                    <a:pt x="914400" y="427512"/>
                  </a:lnTo>
                  <a:lnTo>
                    <a:pt x="795177" y="427512"/>
                  </a:lnTo>
                  <a:lnTo>
                    <a:pt x="800878" y="541391"/>
                  </a:lnTo>
                  <a:cubicBezTo>
                    <a:pt x="827996" y="813887"/>
                    <a:pt x="947864" y="1069889"/>
                    <a:pt x="1142537" y="1265143"/>
                  </a:cubicBezTo>
                  <a:cubicBezTo>
                    <a:pt x="1336997" y="1460397"/>
                    <a:pt x="1592414" y="1581374"/>
                    <a:pt x="1864775" y="1609623"/>
                  </a:cubicBezTo>
                  <a:lnTo>
                    <a:pt x="1887948" y="1610879"/>
                  </a:lnTo>
                  <a:lnTo>
                    <a:pt x="1576074" y="1909757"/>
                  </a:lnTo>
                  <a:close/>
                </a:path>
              </a:pathLst>
            </a:custGeom>
            <a:solidFill>
              <a:schemeClr val="accent2"/>
            </a:solidFill>
            <a:ln w="34925">
              <a:solidFill>
                <a:srgbClr val="FFFFFF"/>
              </a:solidFill>
            </a:ln>
            <a:effectLst>
              <a:outerShdw blurRad="317500" dir="2700000" algn="ctr">
                <a:srgbClr val="000000">
                  <a:alpha val="43000"/>
                </a:srgbClr>
              </a:outerShdw>
            </a:effectLst>
            <a:sp3d extrusionH="38100" prstMaterial="matte">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Freeform 10"/>
            <p:cNvSpPr/>
            <p:nvPr/>
          </p:nvSpPr>
          <p:spPr>
            <a:xfrm rot="5400000">
              <a:off x="5118477" y="346052"/>
              <a:ext cx="1887948" cy="2274559"/>
            </a:xfrm>
            <a:custGeom>
              <a:avLst/>
              <a:gdLst>
                <a:gd name="connsiteX0" fmla="*/ 1885082 w 1887948"/>
                <a:gd name="connsiteY0" fmla="*/ 2274559 h 2274559"/>
                <a:gd name="connsiteX1" fmla="*/ 1793761 w 1887948"/>
                <a:gd name="connsiteY1" fmla="*/ 2269635 h 2274559"/>
                <a:gd name="connsiteX2" fmla="*/ 671265 w 1887948"/>
                <a:gd name="connsiteY2" fmla="*/ 1734255 h 2274559"/>
                <a:gd name="connsiteX3" fmla="*/ 140591 w 1887948"/>
                <a:gd name="connsiteY3" fmla="*/ 609703 h 2274559"/>
                <a:gd name="connsiteX4" fmla="*/ 131509 w 1887948"/>
                <a:gd name="connsiteY4" fmla="*/ 427512 h 2274559"/>
                <a:gd name="connsiteX5" fmla="*/ 0 w 1887948"/>
                <a:gd name="connsiteY5" fmla="*/ 427512 h 2274559"/>
                <a:gd name="connsiteX6" fmla="*/ 504702 w 1887948"/>
                <a:gd name="connsiteY6" fmla="*/ 0 h 2274559"/>
                <a:gd name="connsiteX7" fmla="*/ 914400 w 1887948"/>
                <a:gd name="connsiteY7" fmla="*/ 427512 h 2274559"/>
                <a:gd name="connsiteX8" fmla="*/ 795177 w 1887948"/>
                <a:gd name="connsiteY8" fmla="*/ 427512 h 2274559"/>
                <a:gd name="connsiteX9" fmla="*/ 800878 w 1887948"/>
                <a:gd name="connsiteY9" fmla="*/ 541391 h 2274559"/>
                <a:gd name="connsiteX10" fmla="*/ 1142537 w 1887948"/>
                <a:gd name="connsiteY10" fmla="*/ 1265143 h 2274559"/>
                <a:gd name="connsiteX11" fmla="*/ 1864775 w 1887948"/>
                <a:gd name="connsiteY11" fmla="*/ 1609623 h 2274559"/>
                <a:gd name="connsiteX12" fmla="*/ 1887948 w 1887948"/>
                <a:gd name="connsiteY12" fmla="*/ 1610879 h 2274559"/>
                <a:gd name="connsiteX13" fmla="*/ 1576074 w 1887948"/>
                <a:gd name="connsiteY13" fmla="*/ 1909757 h 2274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87948" h="2274559">
                  <a:moveTo>
                    <a:pt x="1885082" y="2274559"/>
                  </a:moveTo>
                  <a:lnTo>
                    <a:pt x="1793761" y="2269635"/>
                  </a:lnTo>
                  <a:cubicBezTo>
                    <a:pt x="1370591" y="2225863"/>
                    <a:pt x="973522" y="2037960"/>
                    <a:pt x="671265" y="1734255"/>
                  </a:cubicBezTo>
                  <a:cubicBezTo>
                    <a:pt x="369009" y="1430763"/>
                    <a:pt x="182658" y="1033024"/>
                    <a:pt x="140591" y="609703"/>
                  </a:cubicBezTo>
                  <a:lnTo>
                    <a:pt x="131509" y="427512"/>
                  </a:lnTo>
                  <a:lnTo>
                    <a:pt x="0" y="427512"/>
                  </a:lnTo>
                  <a:lnTo>
                    <a:pt x="504702" y="0"/>
                  </a:lnTo>
                  <a:lnTo>
                    <a:pt x="914400" y="427512"/>
                  </a:lnTo>
                  <a:lnTo>
                    <a:pt x="795177" y="427512"/>
                  </a:lnTo>
                  <a:lnTo>
                    <a:pt x="800878" y="541391"/>
                  </a:lnTo>
                  <a:cubicBezTo>
                    <a:pt x="827996" y="813887"/>
                    <a:pt x="947864" y="1069889"/>
                    <a:pt x="1142537" y="1265143"/>
                  </a:cubicBezTo>
                  <a:cubicBezTo>
                    <a:pt x="1336997" y="1460397"/>
                    <a:pt x="1592414" y="1581374"/>
                    <a:pt x="1864775" y="1609623"/>
                  </a:cubicBezTo>
                  <a:lnTo>
                    <a:pt x="1887948" y="1610879"/>
                  </a:lnTo>
                  <a:lnTo>
                    <a:pt x="1576074" y="1909757"/>
                  </a:lnTo>
                  <a:close/>
                </a:path>
              </a:pathLst>
            </a:custGeom>
            <a:solidFill>
              <a:schemeClr val="accent4"/>
            </a:solidFill>
            <a:ln w="34925">
              <a:solidFill>
                <a:srgbClr val="FFFFFF"/>
              </a:solidFill>
            </a:ln>
            <a:effectLst>
              <a:outerShdw blurRad="317500" dir="2700000" algn="ctr">
                <a:srgbClr val="000000">
                  <a:alpha val="43000"/>
                </a:srgbClr>
              </a:outerShdw>
            </a:effectLst>
            <a:sp3d extrusionH="38100" prstMaterial="matte">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Freeform 11"/>
            <p:cNvSpPr/>
            <p:nvPr/>
          </p:nvSpPr>
          <p:spPr>
            <a:xfrm>
              <a:off x="4791229" y="2157561"/>
              <a:ext cx="1887948" cy="2274559"/>
            </a:xfrm>
            <a:custGeom>
              <a:avLst/>
              <a:gdLst>
                <a:gd name="connsiteX0" fmla="*/ 1885082 w 1887948"/>
                <a:gd name="connsiteY0" fmla="*/ 2274559 h 2274559"/>
                <a:gd name="connsiteX1" fmla="*/ 1793761 w 1887948"/>
                <a:gd name="connsiteY1" fmla="*/ 2269635 h 2274559"/>
                <a:gd name="connsiteX2" fmla="*/ 671265 w 1887948"/>
                <a:gd name="connsiteY2" fmla="*/ 1734255 h 2274559"/>
                <a:gd name="connsiteX3" fmla="*/ 140591 w 1887948"/>
                <a:gd name="connsiteY3" fmla="*/ 609703 h 2274559"/>
                <a:gd name="connsiteX4" fmla="*/ 131509 w 1887948"/>
                <a:gd name="connsiteY4" fmla="*/ 427512 h 2274559"/>
                <a:gd name="connsiteX5" fmla="*/ 0 w 1887948"/>
                <a:gd name="connsiteY5" fmla="*/ 427512 h 2274559"/>
                <a:gd name="connsiteX6" fmla="*/ 504702 w 1887948"/>
                <a:gd name="connsiteY6" fmla="*/ 0 h 2274559"/>
                <a:gd name="connsiteX7" fmla="*/ 914400 w 1887948"/>
                <a:gd name="connsiteY7" fmla="*/ 427512 h 2274559"/>
                <a:gd name="connsiteX8" fmla="*/ 795177 w 1887948"/>
                <a:gd name="connsiteY8" fmla="*/ 427512 h 2274559"/>
                <a:gd name="connsiteX9" fmla="*/ 800878 w 1887948"/>
                <a:gd name="connsiteY9" fmla="*/ 541391 h 2274559"/>
                <a:gd name="connsiteX10" fmla="*/ 1142537 w 1887948"/>
                <a:gd name="connsiteY10" fmla="*/ 1265143 h 2274559"/>
                <a:gd name="connsiteX11" fmla="*/ 1864775 w 1887948"/>
                <a:gd name="connsiteY11" fmla="*/ 1609623 h 2274559"/>
                <a:gd name="connsiteX12" fmla="*/ 1887948 w 1887948"/>
                <a:gd name="connsiteY12" fmla="*/ 1610879 h 2274559"/>
                <a:gd name="connsiteX13" fmla="*/ 1576074 w 1887948"/>
                <a:gd name="connsiteY13" fmla="*/ 1909757 h 2274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87948" h="2274559">
                  <a:moveTo>
                    <a:pt x="1885082" y="2274559"/>
                  </a:moveTo>
                  <a:lnTo>
                    <a:pt x="1793761" y="2269635"/>
                  </a:lnTo>
                  <a:cubicBezTo>
                    <a:pt x="1370591" y="2225863"/>
                    <a:pt x="973522" y="2037960"/>
                    <a:pt x="671265" y="1734255"/>
                  </a:cubicBezTo>
                  <a:cubicBezTo>
                    <a:pt x="369009" y="1430763"/>
                    <a:pt x="182658" y="1033024"/>
                    <a:pt x="140591" y="609703"/>
                  </a:cubicBezTo>
                  <a:lnTo>
                    <a:pt x="131509" y="427512"/>
                  </a:lnTo>
                  <a:lnTo>
                    <a:pt x="0" y="427512"/>
                  </a:lnTo>
                  <a:lnTo>
                    <a:pt x="504702" y="0"/>
                  </a:lnTo>
                  <a:lnTo>
                    <a:pt x="914400" y="427512"/>
                  </a:lnTo>
                  <a:lnTo>
                    <a:pt x="795177" y="427512"/>
                  </a:lnTo>
                  <a:lnTo>
                    <a:pt x="800878" y="541391"/>
                  </a:lnTo>
                  <a:cubicBezTo>
                    <a:pt x="827996" y="813887"/>
                    <a:pt x="947864" y="1069889"/>
                    <a:pt x="1142537" y="1265143"/>
                  </a:cubicBezTo>
                  <a:cubicBezTo>
                    <a:pt x="1336997" y="1460397"/>
                    <a:pt x="1592414" y="1581374"/>
                    <a:pt x="1864775" y="1609623"/>
                  </a:cubicBezTo>
                  <a:lnTo>
                    <a:pt x="1887948" y="1610879"/>
                  </a:lnTo>
                  <a:lnTo>
                    <a:pt x="1576074" y="1909757"/>
                  </a:lnTo>
                  <a:close/>
                </a:path>
              </a:pathLst>
            </a:custGeom>
            <a:solidFill>
              <a:schemeClr val="accent6"/>
            </a:solidFill>
            <a:ln w="34925">
              <a:solidFill>
                <a:srgbClr val="FFFFFF"/>
              </a:solidFill>
            </a:ln>
            <a:effectLst>
              <a:outerShdw blurRad="317500" dir="2700000" algn="ctr">
                <a:srgbClr val="000000">
                  <a:alpha val="43000"/>
                </a:srgbClr>
              </a:outerShdw>
            </a:effectLst>
            <a:sp3d extrusionH="38100" prstMaterial="matte">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Freeform 12"/>
            <p:cNvSpPr/>
            <p:nvPr/>
          </p:nvSpPr>
          <p:spPr>
            <a:xfrm rot="16200000">
              <a:off x="6586699" y="2491257"/>
              <a:ext cx="1887948" cy="2274559"/>
            </a:xfrm>
            <a:custGeom>
              <a:avLst/>
              <a:gdLst>
                <a:gd name="connsiteX0" fmla="*/ 1885082 w 1887948"/>
                <a:gd name="connsiteY0" fmla="*/ 2274559 h 2274559"/>
                <a:gd name="connsiteX1" fmla="*/ 1793761 w 1887948"/>
                <a:gd name="connsiteY1" fmla="*/ 2269635 h 2274559"/>
                <a:gd name="connsiteX2" fmla="*/ 671265 w 1887948"/>
                <a:gd name="connsiteY2" fmla="*/ 1734255 h 2274559"/>
                <a:gd name="connsiteX3" fmla="*/ 140591 w 1887948"/>
                <a:gd name="connsiteY3" fmla="*/ 609703 h 2274559"/>
                <a:gd name="connsiteX4" fmla="*/ 131509 w 1887948"/>
                <a:gd name="connsiteY4" fmla="*/ 427512 h 2274559"/>
                <a:gd name="connsiteX5" fmla="*/ 0 w 1887948"/>
                <a:gd name="connsiteY5" fmla="*/ 427512 h 2274559"/>
                <a:gd name="connsiteX6" fmla="*/ 504702 w 1887948"/>
                <a:gd name="connsiteY6" fmla="*/ 0 h 2274559"/>
                <a:gd name="connsiteX7" fmla="*/ 914400 w 1887948"/>
                <a:gd name="connsiteY7" fmla="*/ 427512 h 2274559"/>
                <a:gd name="connsiteX8" fmla="*/ 795177 w 1887948"/>
                <a:gd name="connsiteY8" fmla="*/ 427512 h 2274559"/>
                <a:gd name="connsiteX9" fmla="*/ 800878 w 1887948"/>
                <a:gd name="connsiteY9" fmla="*/ 541391 h 2274559"/>
                <a:gd name="connsiteX10" fmla="*/ 1142537 w 1887948"/>
                <a:gd name="connsiteY10" fmla="*/ 1265143 h 2274559"/>
                <a:gd name="connsiteX11" fmla="*/ 1864775 w 1887948"/>
                <a:gd name="connsiteY11" fmla="*/ 1609623 h 2274559"/>
                <a:gd name="connsiteX12" fmla="*/ 1887948 w 1887948"/>
                <a:gd name="connsiteY12" fmla="*/ 1610879 h 2274559"/>
                <a:gd name="connsiteX13" fmla="*/ 1576074 w 1887948"/>
                <a:gd name="connsiteY13" fmla="*/ 1909757 h 2274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87948" h="2274559">
                  <a:moveTo>
                    <a:pt x="1885082" y="2274559"/>
                  </a:moveTo>
                  <a:lnTo>
                    <a:pt x="1793761" y="2269635"/>
                  </a:lnTo>
                  <a:cubicBezTo>
                    <a:pt x="1370591" y="2225863"/>
                    <a:pt x="973522" y="2037960"/>
                    <a:pt x="671265" y="1734255"/>
                  </a:cubicBezTo>
                  <a:cubicBezTo>
                    <a:pt x="369009" y="1430763"/>
                    <a:pt x="182658" y="1033024"/>
                    <a:pt x="140591" y="609703"/>
                  </a:cubicBezTo>
                  <a:lnTo>
                    <a:pt x="131509" y="427512"/>
                  </a:lnTo>
                  <a:lnTo>
                    <a:pt x="0" y="427512"/>
                  </a:lnTo>
                  <a:lnTo>
                    <a:pt x="504702" y="0"/>
                  </a:lnTo>
                  <a:lnTo>
                    <a:pt x="914400" y="427512"/>
                  </a:lnTo>
                  <a:lnTo>
                    <a:pt x="795177" y="427512"/>
                  </a:lnTo>
                  <a:lnTo>
                    <a:pt x="800878" y="541391"/>
                  </a:lnTo>
                  <a:cubicBezTo>
                    <a:pt x="827996" y="813887"/>
                    <a:pt x="947864" y="1069889"/>
                    <a:pt x="1142537" y="1265143"/>
                  </a:cubicBezTo>
                  <a:cubicBezTo>
                    <a:pt x="1336997" y="1460397"/>
                    <a:pt x="1592414" y="1581374"/>
                    <a:pt x="1864775" y="1609623"/>
                  </a:cubicBezTo>
                  <a:lnTo>
                    <a:pt x="1887948" y="1610879"/>
                  </a:lnTo>
                  <a:lnTo>
                    <a:pt x="1576074" y="1909757"/>
                  </a:lnTo>
                  <a:close/>
                </a:path>
              </a:pathLst>
            </a:custGeom>
            <a:solidFill>
              <a:schemeClr val="accent1"/>
            </a:solidFill>
            <a:ln w="34925">
              <a:solidFill>
                <a:srgbClr val="FFFFFF"/>
              </a:solidFill>
            </a:ln>
            <a:effectLst>
              <a:outerShdw blurRad="317500" dir="2700000" algn="ctr">
                <a:srgbClr val="000000">
                  <a:alpha val="43000"/>
                </a:srgbClr>
              </a:outerShdw>
            </a:effectLst>
            <a:sp3d extrusionH="38100" prstMaterial="matte">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4" name="TextBox 13"/>
          <p:cNvSpPr txBox="1"/>
          <p:nvPr/>
        </p:nvSpPr>
        <p:spPr>
          <a:xfrm>
            <a:off x="-2957430" y="4491696"/>
            <a:ext cx="2630657" cy="646331"/>
          </a:xfrm>
          <a:prstGeom prst="rect">
            <a:avLst/>
          </a:prstGeom>
          <a:noFill/>
        </p:spPr>
        <p:txBody>
          <a:bodyPr wrap="none" rtlCol="0">
            <a:spAutoFit/>
          </a:bodyPr>
          <a:lstStyle/>
          <a:p>
            <a:r>
              <a:rPr lang="en-US" b="1" dirty="0" smtClean="0">
                <a:solidFill>
                  <a:prstClr val="black"/>
                </a:solidFill>
              </a:rPr>
              <a:t>Science &amp; Technology</a:t>
            </a:r>
          </a:p>
          <a:p>
            <a:r>
              <a:rPr lang="en-US" b="1" dirty="0" smtClean="0">
                <a:solidFill>
                  <a:prstClr val="black"/>
                </a:solidFill>
              </a:rPr>
              <a:t>BAA’s &amp; Experimentation </a:t>
            </a:r>
            <a:endParaRPr lang="en-US" b="1" dirty="0">
              <a:solidFill>
                <a:prstClr val="black"/>
              </a:solidFill>
            </a:endParaRPr>
          </a:p>
        </p:txBody>
      </p:sp>
      <p:sp>
        <p:nvSpPr>
          <p:cNvPr id="15" name="TextBox 14"/>
          <p:cNvSpPr txBox="1"/>
          <p:nvPr/>
        </p:nvSpPr>
        <p:spPr>
          <a:xfrm>
            <a:off x="-875530" y="5585468"/>
            <a:ext cx="614271" cy="369332"/>
          </a:xfrm>
          <a:prstGeom prst="rect">
            <a:avLst/>
          </a:prstGeom>
          <a:noFill/>
        </p:spPr>
        <p:txBody>
          <a:bodyPr wrap="none" rtlCol="0">
            <a:spAutoFit/>
          </a:bodyPr>
          <a:lstStyle/>
          <a:p>
            <a:r>
              <a:rPr lang="en-US" b="1" dirty="0" smtClean="0">
                <a:solidFill>
                  <a:prstClr val="black"/>
                </a:solidFill>
              </a:rPr>
              <a:t>SBIR</a:t>
            </a:r>
            <a:endParaRPr lang="en-US" b="1" dirty="0">
              <a:solidFill>
                <a:prstClr val="black"/>
              </a:solidFill>
            </a:endParaRPr>
          </a:p>
        </p:txBody>
      </p:sp>
      <p:sp>
        <p:nvSpPr>
          <p:cNvPr id="16" name="TextBox 15"/>
          <p:cNvSpPr txBox="1"/>
          <p:nvPr/>
        </p:nvSpPr>
        <p:spPr>
          <a:xfrm>
            <a:off x="-3807525" y="4987240"/>
            <a:ext cx="1900777" cy="646331"/>
          </a:xfrm>
          <a:prstGeom prst="rect">
            <a:avLst/>
          </a:prstGeom>
          <a:noFill/>
        </p:spPr>
        <p:txBody>
          <a:bodyPr wrap="none" rtlCol="0">
            <a:spAutoFit/>
          </a:bodyPr>
          <a:lstStyle/>
          <a:p>
            <a:r>
              <a:rPr lang="en-US" b="1" dirty="0" smtClean="0">
                <a:solidFill>
                  <a:prstClr val="black"/>
                </a:solidFill>
              </a:rPr>
              <a:t>PM Tech Insertion</a:t>
            </a:r>
          </a:p>
          <a:p>
            <a:r>
              <a:rPr lang="en-US" b="1" dirty="0" smtClean="0">
                <a:solidFill>
                  <a:prstClr val="black"/>
                </a:solidFill>
              </a:rPr>
              <a:t>Road Maps</a:t>
            </a:r>
          </a:p>
        </p:txBody>
      </p:sp>
      <p:sp>
        <p:nvSpPr>
          <p:cNvPr id="18" name="TextBox 17"/>
          <p:cNvSpPr txBox="1"/>
          <p:nvPr/>
        </p:nvSpPr>
        <p:spPr>
          <a:xfrm>
            <a:off x="-3436761" y="6013097"/>
            <a:ext cx="1956498" cy="646331"/>
          </a:xfrm>
          <a:prstGeom prst="rect">
            <a:avLst/>
          </a:prstGeom>
          <a:noFill/>
        </p:spPr>
        <p:txBody>
          <a:bodyPr wrap="none" rtlCol="0">
            <a:spAutoFit/>
          </a:bodyPr>
          <a:lstStyle/>
          <a:p>
            <a:r>
              <a:rPr lang="en-US" b="1" dirty="0" smtClean="0">
                <a:solidFill>
                  <a:prstClr val="black"/>
                </a:solidFill>
              </a:rPr>
              <a:t>PEO</a:t>
            </a:r>
          </a:p>
          <a:p>
            <a:r>
              <a:rPr lang="en-US" b="1" dirty="0" smtClean="0">
                <a:solidFill>
                  <a:prstClr val="black"/>
                </a:solidFill>
              </a:rPr>
              <a:t>Programs/Projects</a:t>
            </a:r>
            <a:endParaRPr lang="en-US" b="1" dirty="0">
              <a:solidFill>
                <a:prstClr val="black"/>
              </a:solidFill>
            </a:endParaRPr>
          </a:p>
        </p:txBody>
      </p:sp>
      <p:sp>
        <p:nvSpPr>
          <p:cNvPr id="17" name="Slide Number Placeholder 16"/>
          <p:cNvSpPr>
            <a:spLocks noGrp="1"/>
          </p:cNvSpPr>
          <p:nvPr>
            <p:ph type="sldNum" sz="quarter" idx="12"/>
          </p:nvPr>
        </p:nvSpPr>
        <p:spPr>
          <a:xfrm>
            <a:off x="7010400" y="6492875"/>
            <a:ext cx="2133600" cy="365125"/>
          </a:xfrm>
        </p:spPr>
        <p:txBody>
          <a:bodyPr/>
          <a:lstStyle/>
          <a:p>
            <a:fld id="{C26D16D4-6183-45BB-957C-715D7FEB77BE}" type="slidenum">
              <a:rPr lang="en-US" smtClean="0">
                <a:solidFill>
                  <a:prstClr val="black">
                    <a:tint val="75000"/>
                  </a:prstClr>
                </a:solidFill>
              </a:rPr>
              <a:pPr/>
              <a:t>45</a:t>
            </a:fld>
            <a:endParaRPr lang="en-US">
              <a:solidFill>
                <a:prstClr val="black">
                  <a:tint val="75000"/>
                </a:prstClr>
              </a:solidFill>
            </a:endParaRPr>
          </a:p>
        </p:txBody>
      </p:sp>
    </p:spTree>
    <p:extLst>
      <p:ext uri="{BB962C8B-B14F-4D97-AF65-F5344CB8AC3E}">
        <p14:creationId xmlns:p14="http://schemas.microsoft.com/office/powerpoint/2010/main" val="27154274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ow1.jpg"/>
          <p:cNvPicPr>
            <a:picLocks noChangeAspect="1"/>
          </p:cNvPicPr>
          <p:nvPr/>
        </p:nvPicPr>
        <p:blipFill>
          <a:blip r:embed="rId3" cstate="print"/>
          <a:stretch>
            <a:fillRect/>
          </a:stretch>
        </p:blipFill>
        <p:spPr>
          <a:xfrm>
            <a:off x="-3323197" y="1687160"/>
            <a:ext cx="2263140" cy="2291787"/>
          </a:xfrm>
          <a:prstGeom prst="rect">
            <a:avLst/>
          </a:prstGeom>
        </p:spPr>
      </p:pic>
      <p:sp>
        <p:nvSpPr>
          <p:cNvPr id="2" name="Title 1"/>
          <p:cNvSpPr>
            <a:spLocks noGrp="1"/>
          </p:cNvSpPr>
          <p:nvPr>
            <p:ph type="title"/>
          </p:nvPr>
        </p:nvSpPr>
        <p:spPr>
          <a:xfrm>
            <a:off x="457200" y="600500"/>
            <a:ext cx="8229600" cy="817137"/>
          </a:xfrm>
        </p:spPr>
        <p:txBody>
          <a:bodyPr/>
          <a:lstStyle/>
          <a:p>
            <a:r>
              <a:rPr lang="en-US" dirty="0" smtClean="0"/>
              <a:t>Why We Organized This Event</a:t>
            </a:r>
            <a:endParaRPr lang="en-US" dirty="0"/>
          </a:p>
        </p:txBody>
      </p:sp>
      <p:sp>
        <p:nvSpPr>
          <p:cNvPr id="3" name="Content Placeholder 2"/>
          <p:cNvSpPr>
            <a:spLocks noGrp="1"/>
          </p:cNvSpPr>
          <p:nvPr>
            <p:ph idx="1"/>
          </p:nvPr>
        </p:nvSpPr>
        <p:spPr>
          <a:xfrm>
            <a:off x="429904" y="1299947"/>
            <a:ext cx="8140890" cy="4773304"/>
          </a:xfrm>
        </p:spPr>
        <p:txBody>
          <a:bodyPr>
            <a:normAutofit/>
          </a:bodyPr>
          <a:lstStyle/>
          <a:p>
            <a:r>
              <a:rPr lang="en-US" sz="2800" dirty="0" smtClean="0"/>
              <a:t>Industry | SOCOM need to meet!</a:t>
            </a:r>
          </a:p>
          <a:p>
            <a:r>
              <a:rPr lang="en-US" sz="2800" dirty="0" smtClean="0"/>
              <a:t>Third annual SOFWIC – (6) months post SOFIC</a:t>
            </a:r>
          </a:p>
          <a:p>
            <a:r>
              <a:rPr lang="en-US" sz="2800" dirty="0" smtClean="0"/>
              <a:t>Reinforce industry collaboration w/Special Operations </a:t>
            </a:r>
            <a:r>
              <a:rPr lang="en-US" sz="2800" dirty="0" smtClean="0"/>
              <a:t>Forces Acquisition, Technology, and Logistics </a:t>
            </a:r>
            <a:endParaRPr lang="en-US" sz="2800" dirty="0" smtClean="0"/>
          </a:p>
          <a:p>
            <a:r>
              <a:rPr lang="en-US" sz="2800" dirty="0" smtClean="0"/>
              <a:t>Plan to continue maturing process; more efficiently target SOF Warrior capability gaps</a:t>
            </a:r>
          </a:p>
          <a:p>
            <a:r>
              <a:rPr lang="en-US" sz="2800" dirty="0" smtClean="0"/>
              <a:t>Will continue semi-annual trend of events</a:t>
            </a:r>
          </a:p>
        </p:txBody>
      </p:sp>
      <p:grpSp>
        <p:nvGrpSpPr>
          <p:cNvPr id="9" name="Group 8"/>
          <p:cNvGrpSpPr/>
          <p:nvPr/>
        </p:nvGrpSpPr>
        <p:grpSpPr>
          <a:xfrm>
            <a:off x="-3723232" y="3868837"/>
            <a:ext cx="3263300" cy="3163286"/>
            <a:chOff x="4791229" y="539358"/>
            <a:chExt cx="4022540" cy="4033153"/>
          </a:xfrm>
          <a:scene3d>
            <a:camera prst="perspectiveFront" fov="2700000">
              <a:rot lat="19086000" lon="19067999" rev="3108000"/>
            </a:camera>
            <a:lightRig rig="threePt" dir="t">
              <a:rot lat="0" lon="0" rev="0"/>
            </a:lightRig>
          </a:scene3d>
        </p:grpSpPr>
        <p:sp>
          <p:nvSpPr>
            <p:cNvPr id="10" name="Freeform 9"/>
            <p:cNvSpPr/>
            <p:nvPr/>
          </p:nvSpPr>
          <p:spPr>
            <a:xfrm rot="10800000">
              <a:off x="6925821" y="679748"/>
              <a:ext cx="1887948" cy="2274559"/>
            </a:xfrm>
            <a:custGeom>
              <a:avLst/>
              <a:gdLst>
                <a:gd name="connsiteX0" fmla="*/ 1885082 w 1887948"/>
                <a:gd name="connsiteY0" fmla="*/ 2274559 h 2274559"/>
                <a:gd name="connsiteX1" fmla="*/ 1793761 w 1887948"/>
                <a:gd name="connsiteY1" fmla="*/ 2269635 h 2274559"/>
                <a:gd name="connsiteX2" fmla="*/ 671265 w 1887948"/>
                <a:gd name="connsiteY2" fmla="*/ 1734255 h 2274559"/>
                <a:gd name="connsiteX3" fmla="*/ 140591 w 1887948"/>
                <a:gd name="connsiteY3" fmla="*/ 609703 h 2274559"/>
                <a:gd name="connsiteX4" fmla="*/ 131509 w 1887948"/>
                <a:gd name="connsiteY4" fmla="*/ 427512 h 2274559"/>
                <a:gd name="connsiteX5" fmla="*/ 0 w 1887948"/>
                <a:gd name="connsiteY5" fmla="*/ 427512 h 2274559"/>
                <a:gd name="connsiteX6" fmla="*/ 504702 w 1887948"/>
                <a:gd name="connsiteY6" fmla="*/ 0 h 2274559"/>
                <a:gd name="connsiteX7" fmla="*/ 914400 w 1887948"/>
                <a:gd name="connsiteY7" fmla="*/ 427512 h 2274559"/>
                <a:gd name="connsiteX8" fmla="*/ 795177 w 1887948"/>
                <a:gd name="connsiteY8" fmla="*/ 427512 h 2274559"/>
                <a:gd name="connsiteX9" fmla="*/ 800878 w 1887948"/>
                <a:gd name="connsiteY9" fmla="*/ 541391 h 2274559"/>
                <a:gd name="connsiteX10" fmla="*/ 1142537 w 1887948"/>
                <a:gd name="connsiteY10" fmla="*/ 1265143 h 2274559"/>
                <a:gd name="connsiteX11" fmla="*/ 1864775 w 1887948"/>
                <a:gd name="connsiteY11" fmla="*/ 1609623 h 2274559"/>
                <a:gd name="connsiteX12" fmla="*/ 1887948 w 1887948"/>
                <a:gd name="connsiteY12" fmla="*/ 1610879 h 2274559"/>
                <a:gd name="connsiteX13" fmla="*/ 1576074 w 1887948"/>
                <a:gd name="connsiteY13" fmla="*/ 1909757 h 2274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87948" h="2274559">
                  <a:moveTo>
                    <a:pt x="1885082" y="2274559"/>
                  </a:moveTo>
                  <a:lnTo>
                    <a:pt x="1793761" y="2269635"/>
                  </a:lnTo>
                  <a:cubicBezTo>
                    <a:pt x="1370591" y="2225863"/>
                    <a:pt x="973522" y="2037960"/>
                    <a:pt x="671265" y="1734255"/>
                  </a:cubicBezTo>
                  <a:cubicBezTo>
                    <a:pt x="369009" y="1430763"/>
                    <a:pt x="182658" y="1033024"/>
                    <a:pt x="140591" y="609703"/>
                  </a:cubicBezTo>
                  <a:lnTo>
                    <a:pt x="131509" y="427512"/>
                  </a:lnTo>
                  <a:lnTo>
                    <a:pt x="0" y="427512"/>
                  </a:lnTo>
                  <a:lnTo>
                    <a:pt x="504702" y="0"/>
                  </a:lnTo>
                  <a:lnTo>
                    <a:pt x="914400" y="427512"/>
                  </a:lnTo>
                  <a:lnTo>
                    <a:pt x="795177" y="427512"/>
                  </a:lnTo>
                  <a:lnTo>
                    <a:pt x="800878" y="541391"/>
                  </a:lnTo>
                  <a:cubicBezTo>
                    <a:pt x="827996" y="813887"/>
                    <a:pt x="947864" y="1069889"/>
                    <a:pt x="1142537" y="1265143"/>
                  </a:cubicBezTo>
                  <a:cubicBezTo>
                    <a:pt x="1336997" y="1460397"/>
                    <a:pt x="1592414" y="1581374"/>
                    <a:pt x="1864775" y="1609623"/>
                  </a:cubicBezTo>
                  <a:lnTo>
                    <a:pt x="1887948" y="1610879"/>
                  </a:lnTo>
                  <a:lnTo>
                    <a:pt x="1576074" y="1909757"/>
                  </a:lnTo>
                  <a:close/>
                </a:path>
              </a:pathLst>
            </a:custGeom>
            <a:solidFill>
              <a:schemeClr val="accent2"/>
            </a:solidFill>
            <a:ln w="34925">
              <a:solidFill>
                <a:srgbClr val="FFFFFF"/>
              </a:solidFill>
            </a:ln>
            <a:effectLst>
              <a:outerShdw blurRad="317500" dir="2700000" algn="ctr">
                <a:srgbClr val="000000">
                  <a:alpha val="43000"/>
                </a:srgbClr>
              </a:outerShdw>
            </a:effectLst>
            <a:sp3d extrusionH="38100" prstMaterial="matte">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rot="5400000">
              <a:off x="5118477" y="346052"/>
              <a:ext cx="1887948" cy="2274559"/>
            </a:xfrm>
            <a:custGeom>
              <a:avLst/>
              <a:gdLst>
                <a:gd name="connsiteX0" fmla="*/ 1885082 w 1887948"/>
                <a:gd name="connsiteY0" fmla="*/ 2274559 h 2274559"/>
                <a:gd name="connsiteX1" fmla="*/ 1793761 w 1887948"/>
                <a:gd name="connsiteY1" fmla="*/ 2269635 h 2274559"/>
                <a:gd name="connsiteX2" fmla="*/ 671265 w 1887948"/>
                <a:gd name="connsiteY2" fmla="*/ 1734255 h 2274559"/>
                <a:gd name="connsiteX3" fmla="*/ 140591 w 1887948"/>
                <a:gd name="connsiteY3" fmla="*/ 609703 h 2274559"/>
                <a:gd name="connsiteX4" fmla="*/ 131509 w 1887948"/>
                <a:gd name="connsiteY4" fmla="*/ 427512 h 2274559"/>
                <a:gd name="connsiteX5" fmla="*/ 0 w 1887948"/>
                <a:gd name="connsiteY5" fmla="*/ 427512 h 2274559"/>
                <a:gd name="connsiteX6" fmla="*/ 504702 w 1887948"/>
                <a:gd name="connsiteY6" fmla="*/ 0 h 2274559"/>
                <a:gd name="connsiteX7" fmla="*/ 914400 w 1887948"/>
                <a:gd name="connsiteY7" fmla="*/ 427512 h 2274559"/>
                <a:gd name="connsiteX8" fmla="*/ 795177 w 1887948"/>
                <a:gd name="connsiteY8" fmla="*/ 427512 h 2274559"/>
                <a:gd name="connsiteX9" fmla="*/ 800878 w 1887948"/>
                <a:gd name="connsiteY9" fmla="*/ 541391 h 2274559"/>
                <a:gd name="connsiteX10" fmla="*/ 1142537 w 1887948"/>
                <a:gd name="connsiteY10" fmla="*/ 1265143 h 2274559"/>
                <a:gd name="connsiteX11" fmla="*/ 1864775 w 1887948"/>
                <a:gd name="connsiteY11" fmla="*/ 1609623 h 2274559"/>
                <a:gd name="connsiteX12" fmla="*/ 1887948 w 1887948"/>
                <a:gd name="connsiteY12" fmla="*/ 1610879 h 2274559"/>
                <a:gd name="connsiteX13" fmla="*/ 1576074 w 1887948"/>
                <a:gd name="connsiteY13" fmla="*/ 1909757 h 2274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87948" h="2274559">
                  <a:moveTo>
                    <a:pt x="1885082" y="2274559"/>
                  </a:moveTo>
                  <a:lnTo>
                    <a:pt x="1793761" y="2269635"/>
                  </a:lnTo>
                  <a:cubicBezTo>
                    <a:pt x="1370591" y="2225863"/>
                    <a:pt x="973522" y="2037960"/>
                    <a:pt x="671265" y="1734255"/>
                  </a:cubicBezTo>
                  <a:cubicBezTo>
                    <a:pt x="369009" y="1430763"/>
                    <a:pt x="182658" y="1033024"/>
                    <a:pt x="140591" y="609703"/>
                  </a:cubicBezTo>
                  <a:lnTo>
                    <a:pt x="131509" y="427512"/>
                  </a:lnTo>
                  <a:lnTo>
                    <a:pt x="0" y="427512"/>
                  </a:lnTo>
                  <a:lnTo>
                    <a:pt x="504702" y="0"/>
                  </a:lnTo>
                  <a:lnTo>
                    <a:pt x="914400" y="427512"/>
                  </a:lnTo>
                  <a:lnTo>
                    <a:pt x="795177" y="427512"/>
                  </a:lnTo>
                  <a:lnTo>
                    <a:pt x="800878" y="541391"/>
                  </a:lnTo>
                  <a:cubicBezTo>
                    <a:pt x="827996" y="813887"/>
                    <a:pt x="947864" y="1069889"/>
                    <a:pt x="1142537" y="1265143"/>
                  </a:cubicBezTo>
                  <a:cubicBezTo>
                    <a:pt x="1336997" y="1460397"/>
                    <a:pt x="1592414" y="1581374"/>
                    <a:pt x="1864775" y="1609623"/>
                  </a:cubicBezTo>
                  <a:lnTo>
                    <a:pt x="1887948" y="1610879"/>
                  </a:lnTo>
                  <a:lnTo>
                    <a:pt x="1576074" y="1909757"/>
                  </a:lnTo>
                  <a:close/>
                </a:path>
              </a:pathLst>
            </a:custGeom>
            <a:solidFill>
              <a:schemeClr val="accent4"/>
            </a:solidFill>
            <a:ln w="34925">
              <a:solidFill>
                <a:srgbClr val="FFFFFF"/>
              </a:solidFill>
            </a:ln>
            <a:effectLst>
              <a:outerShdw blurRad="317500" dir="2700000" algn="ctr">
                <a:srgbClr val="000000">
                  <a:alpha val="43000"/>
                </a:srgbClr>
              </a:outerShdw>
            </a:effectLst>
            <a:sp3d extrusionH="38100" prstMaterial="matte">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791229" y="2157561"/>
              <a:ext cx="1887948" cy="2274559"/>
            </a:xfrm>
            <a:custGeom>
              <a:avLst/>
              <a:gdLst>
                <a:gd name="connsiteX0" fmla="*/ 1885082 w 1887948"/>
                <a:gd name="connsiteY0" fmla="*/ 2274559 h 2274559"/>
                <a:gd name="connsiteX1" fmla="*/ 1793761 w 1887948"/>
                <a:gd name="connsiteY1" fmla="*/ 2269635 h 2274559"/>
                <a:gd name="connsiteX2" fmla="*/ 671265 w 1887948"/>
                <a:gd name="connsiteY2" fmla="*/ 1734255 h 2274559"/>
                <a:gd name="connsiteX3" fmla="*/ 140591 w 1887948"/>
                <a:gd name="connsiteY3" fmla="*/ 609703 h 2274559"/>
                <a:gd name="connsiteX4" fmla="*/ 131509 w 1887948"/>
                <a:gd name="connsiteY4" fmla="*/ 427512 h 2274559"/>
                <a:gd name="connsiteX5" fmla="*/ 0 w 1887948"/>
                <a:gd name="connsiteY5" fmla="*/ 427512 h 2274559"/>
                <a:gd name="connsiteX6" fmla="*/ 504702 w 1887948"/>
                <a:gd name="connsiteY6" fmla="*/ 0 h 2274559"/>
                <a:gd name="connsiteX7" fmla="*/ 914400 w 1887948"/>
                <a:gd name="connsiteY7" fmla="*/ 427512 h 2274559"/>
                <a:gd name="connsiteX8" fmla="*/ 795177 w 1887948"/>
                <a:gd name="connsiteY8" fmla="*/ 427512 h 2274559"/>
                <a:gd name="connsiteX9" fmla="*/ 800878 w 1887948"/>
                <a:gd name="connsiteY9" fmla="*/ 541391 h 2274559"/>
                <a:gd name="connsiteX10" fmla="*/ 1142537 w 1887948"/>
                <a:gd name="connsiteY10" fmla="*/ 1265143 h 2274559"/>
                <a:gd name="connsiteX11" fmla="*/ 1864775 w 1887948"/>
                <a:gd name="connsiteY11" fmla="*/ 1609623 h 2274559"/>
                <a:gd name="connsiteX12" fmla="*/ 1887948 w 1887948"/>
                <a:gd name="connsiteY12" fmla="*/ 1610879 h 2274559"/>
                <a:gd name="connsiteX13" fmla="*/ 1576074 w 1887948"/>
                <a:gd name="connsiteY13" fmla="*/ 1909757 h 2274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87948" h="2274559">
                  <a:moveTo>
                    <a:pt x="1885082" y="2274559"/>
                  </a:moveTo>
                  <a:lnTo>
                    <a:pt x="1793761" y="2269635"/>
                  </a:lnTo>
                  <a:cubicBezTo>
                    <a:pt x="1370591" y="2225863"/>
                    <a:pt x="973522" y="2037960"/>
                    <a:pt x="671265" y="1734255"/>
                  </a:cubicBezTo>
                  <a:cubicBezTo>
                    <a:pt x="369009" y="1430763"/>
                    <a:pt x="182658" y="1033024"/>
                    <a:pt x="140591" y="609703"/>
                  </a:cubicBezTo>
                  <a:lnTo>
                    <a:pt x="131509" y="427512"/>
                  </a:lnTo>
                  <a:lnTo>
                    <a:pt x="0" y="427512"/>
                  </a:lnTo>
                  <a:lnTo>
                    <a:pt x="504702" y="0"/>
                  </a:lnTo>
                  <a:lnTo>
                    <a:pt x="914400" y="427512"/>
                  </a:lnTo>
                  <a:lnTo>
                    <a:pt x="795177" y="427512"/>
                  </a:lnTo>
                  <a:lnTo>
                    <a:pt x="800878" y="541391"/>
                  </a:lnTo>
                  <a:cubicBezTo>
                    <a:pt x="827996" y="813887"/>
                    <a:pt x="947864" y="1069889"/>
                    <a:pt x="1142537" y="1265143"/>
                  </a:cubicBezTo>
                  <a:cubicBezTo>
                    <a:pt x="1336997" y="1460397"/>
                    <a:pt x="1592414" y="1581374"/>
                    <a:pt x="1864775" y="1609623"/>
                  </a:cubicBezTo>
                  <a:lnTo>
                    <a:pt x="1887948" y="1610879"/>
                  </a:lnTo>
                  <a:lnTo>
                    <a:pt x="1576074" y="1909757"/>
                  </a:lnTo>
                  <a:close/>
                </a:path>
              </a:pathLst>
            </a:custGeom>
            <a:solidFill>
              <a:schemeClr val="accent6"/>
            </a:solidFill>
            <a:ln w="34925">
              <a:solidFill>
                <a:srgbClr val="FFFFFF"/>
              </a:solidFill>
            </a:ln>
            <a:effectLst>
              <a:outerShdw blurRad="317500" dir="2700000" algn="ctr">
                <a:srgbClr val="000000">
                  <a:alpha val="43000"/>
                </a:srgbClr>
              </a:outerShdw>
            </a:effectLst>
            <a:sp3d extrusionH="38100" prstMaterial="matte">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rot="16200000">
              <a:off x="6586699" y="2491257"/>
              <a:ext cx="1887948" cy="2274559"/>
            </a:xfrm>
            <a:custGeom>
              <a:avLst/>
              <a:gdLst>
                <a:gd name="connsiteX0" fmla="*/ 1885082 w 1887948"/>
                <a:gd name="connsiteY0" fmla="*/ 2274559 h 2274559"/>
                <a:gd name="connsiteX1" fmla="*/ 1793761 w 1887948"/>
                <a:gd name="connsiteY1" fmla="*/ 2269635 h 2274559"/>
                <a:gd name="connsiteX2" fmla="*/ 671265 w 1887948"/>
                <a:gd name="connsiteY2" fmla="*/ 1734255 h 2274559"/>
                <a:gd name="connsiteX3" fmla="*/ 140591 w 1887948"/>
                <a:gd name="connsiteY3" fmla="*/ 609703 h 2274559"/>
                <a:gd name="connsiteX4" fmla="*/ 131509 w 1887948"/>
                <a:gd name="connsiteY4" fmla="*/ 427512 h 2274559"/>
                <a:gd name="connsiteX5" fmla="*/ 0 w 1887948"/>
                <a:gd name="connsiteY5" fmla="*/ 427512 h 2274559"/>
                <a:gd name="connsiteX6" fmla="*/ 504702 w 1887948"/>
                <a:gd name="connsiteY6" fmla="*/ 0 h 2274559"/>
                <a:gd name="connsiteX7" fmla="*/ 914400 w 1887948"/>
                <a:gd name="connsiteY7" fmla="*/ 427512 h 2274559"/>
                <a:gd name="connsiteX8" fmla="*/ 795177 w 1887948"/>
                <a:gd name="connsiteY8" fmla="*/ 427512 h 2274559"/>
                <a:gd name="connsiteX9" fmla="*/ 800878 w 1887948"/>
                <a:gd name="connsiteY9" fmla="*/ 541391 h 2274559"/>
                <a:gd name="connsiteX10" fmla="*/ 1142537 w 1887948"/>
                <a:gd name="connsiteY10" fmla="*/ 1265143 h 2274559"/>
                <a:gd name="connsiteX11" fmla="*/ 1864775 w 1887948"/>
                <a:gd name="connsiteY11" fmla="*/ 1609623 h 2274559"/>
                <a:gd name="connsiteX12" fmla="*/ 1887948 w 1887948"/>
                <a:gd name="connsiteY12" fmla="*/ 1610879 h 2274559"/>
                <a:gd name="connsiteX13" fmla="*/ 1576074 w 1887948"/>
                <a:gd name="connsiteY13" fmla="*/ 1909757 h 2274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87948" h="2274559">
                  <a:moveTo>
                    <a:pt x="1885082" y="2274559"/>
                  </a:moveTo>
                  <a:lnTo>
                    <a:pt x="1793761" y="2269635"/>
                  </a:lnTo>
                  <a:cubicBezTo>
                    <a:pt x="1370591" y="2225863"/>
                    <a:pt x="973522" y="2037960"/>
                    <a:pt x="671265" y="1734255"/>
                  </a:cubicBezTo>
                  <a:cubicBezTo>
                    <a:pt x="369009" y="1430763"/>
                    <a:pt x="182658" y="1033024"/>
                    <a:pt x="140591" y="609703"/>
                  </a:cubicBezTo>
                  <a:lnTo>
                    <a:pt x="131509" y="427512"/>
                  </a:lnTo>
                  <a:lnTo>
                    <a:pt x="0" y="427512"/>
                  </a:lnTo>
                  <a:lnTo>
                    <a:pt x="504702" y="0"/>
                  </a:lnTo>
                  <a:lnTo>
                    <a:pt x="914400" y="427512"/>
                  </a:lnTo>
                  <a:lnTo>
                    <a:pt x="795177" y="427512"/>
                  </a:lnTo>
                  <a:lnTo>
                    <a:pt x="800878" y="541391"/>
                  </a:lnTo>
                  <a:cubicBezTo>
                    <a:pt x="827996" y="813887"/>
                    <a:pt x="947864" y="1069889"/>
                    <a:pt x="1142537" y="1265143"/>
                  </a:cubicBezTo>
                  <a:cubicBezTo>
                    <a:pt x="1336997" y="1460397"/>
                    <a:pt x="1592414" y="1581374"/>
                    <a:pt x="1864775" y="1609623"/>
                  </a:cubicBezTo>
                  <a:lnTo>
                    <a:pt x="1887948" y="1610879"/>
                  </a:lnTo>
                  <a:lnTo>
                    <a:pt x="1576074" y="1909757"/>
                  </a:lnTo>
                  <a:close/>
                </a:path>
              </a:pathLst>
            </a:custGeom>
            <a:solidFill>
              <a:schemeClr val="accent1"/>
            </a:solidFill>
            <a:ln w="34925">
              <a:solidFill>
                <a:srgbClr val="FFFFFF"/>
              </a:solidFill>
            </a:ln>
            <a:effectLst>
              <a:outerShdw blurRad="317500" dir="2700000" algn="ctr">
                <a:srgbClr val="000000">
                  <a:alpha val="43000"/>
                </a:srgbClr>
              </a:outerShdw>
            </a:effectLst>
            <a:sp3d extrusionH="38100" prstMaterial="matte">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2810752" y="4527966"/>
            <a:ext cx="2630657" cy="646331"/>
          </a:xfrm>
          <a:prstGeom prst="rect">
            <a:avLst/>
          </a:prstGeom>
          <a:noFill/>
        </p:spPr>
        <p:txBody>
          <a:bodyPr wrap="none" rtlCol="0">
            <a:spAutoFit/>
          </a:bodyPr>
          <a:lstStyle/>
          <a:p>
            <a:r>
              <a:rPr lang="en-US" b="1" dirty="0" smtClean="0"/>
              <a:t>Science &amp; Technology</a:t>
            </a:r>
          </a:p>
          <a:p>
            <a:r>
              <a:rPr lang="en-US" b="1" dirty="0" smtClean="0"/>
              <a:t>BAA’s &amp; Experimentation </a:t>
            </a:r>
            <a:endParaRPr lang="en-US" b="1" dirty="0"/>
          </a:p>
        </p:txBody>
      </p:sp>
      <p:sp>
        <p:nvSpPr>
          <p:cNvPr id="15" name="TextBox 14"/>
          <p:cNvSpPr txBox="1"/>
          <p:nvPr/>
        </p:nvSpPr>
        <p:spPr>
          <a:xfrm>
            <a:off x="-875530" y="5585468"/>
            <a:ext cx="614271" cy="369332"/>
          </a:xfrm>
          <a:prstGeom prst="rect">
            <a:avLst/>
          </a:prstGeom>
          <a:noFill/>
        </p:spPr>
        <p:txBody>
          <a:bodyPr wrap="none" rtlCol="0">
            <a:spAutoFit/>
          </a:bodyPr>
          <a:lstStyle/>
          <a:p>
            <a:r>
              <a:rPr lang="en-US" b="1" dirty="0" smtClean="0"/>
              <a:t>SBIR</a:t>
            </a:r>
            <a:endParaRPr lang="en-US" b="1" dirty="0"/>
          </a:p>
        </p:txBody>
      </p:sp>
      <p:sp>
        <p:nvSpPr>
          <p:cNvPr id="16" name="TextBox 15"/>
          <p:cNvSpPr txBox="1"/>
          <p:nvPr/>
        </p:nvSpPr>
        <p:spPr>
          <a:xfrm>
            <a:off x="-3807525" y="4987240"/>
            <a:ext cx="1900777" cy="646331"/>
          </a:xfrm>
          <a:prstGeom prst="rect">
            <a:avLst/>
          </a:prstGeom>
          <a:noFill/>
        </p:spPr>
        <p:txBody>
          <a:bodyPr wrap="none" rtlCol="0">
            <a:spAutoFit/>
          </a:bodyPr>
          <a:lstStyle/>
          <a:p>
            <a:r>
              <a:rPr lang="en-US" b="1" dirty="0" smtClean="0"/>
              <a:t>PM Tech Insertion</a:t>
            </a:r>
          </a:p>
          <a:p>
            <a:r>
              <a:rPr lang="en-US" b="1" dirty="0" smtClean="0"/>
              <a:t>Road Maps</a:t>
            </a:r>
          </a:p>
        </p:txBody>
      </p:sp>
      <p:sp>
        <p:nvSpPr>
          <p:cNvPr id="18" name="TextBox 17"/>
          <p:cNvSpPr txBox="1"/>
          <p:nvPr/>
        </p:nvSpPr>
        <p:spPr>
          <a:xfrm>
            <a:off x="-3436761" y="6013097"/>
            <a:ext cx="1956498" cy="646331"/>
          </a:xfrm>
          <a:prstGeom prst="rect">
            <a:avLst/>
          </a:prstGeom>
          <a:noFill/>
        </p:spPr>
        <p:txBody>
          <a:bodyPr wrap="none" rtlCol="0">
            <a:spAutoFit/>
          </a:bodyPr>
          <a:lstStyle/>
          <a:p>
            <a:r>
              <a:rPr lang="en-US" b="1" dirty="0" smtClean="0"/>
              <a:t>PEO</a:t>
            </a:r>
          </a:p>
          <a:p>
            <a:r>
              <a:rPr lang="en-US" b="1" dirty="0" smtClean="0"/>
              <a:t>Programs/Projects</a:t>
            </a:r>
            <a:endParaRPr lang="en-US" b="1" dirty="0"/>
          </a:p>
        </p:txBody>
      </p:sp>
      <p:sp>
        <p:nvSpPr>
          <p:cNvPr id="17" name="Slide Number Placeholder 16"/>
          <p:cNvSpPr>
            <a:spLocks noGrp="1"/>
          </p:cNvSpPr>
          <p:nvPr>
            <p:ph type="sldNum" sz="quarter" idx="12"/>
          </p:nvPr>
        </p:nvSpPr>
        <p:spPr>
          <a:xfrm>
            <a:off x="7010400" y="6492875"/>
            <a:ext cx="2133600" cy="365125"/>
          </a:xfrm>
        </p:spPr>
        <p:txBody>
          <a:bodyPr/>
          <a:lstStyle/>
          <a:p>
            <a:fld id="{C26D16D4-6183-45BB-957C-715D7FEB77BE}" type="slidenum">
              <a:rPr lang="en-US" smtClean="0"/>
              <a:pPr/>
              <a:t>46</a:t>
            </a:fld>
            <a:endParaRPr lang="en-US"/>
          </a:p>
        </p:txBody>
      </p:sp>
      <p:sp>
        <p:nvSpPr>
          <p:cNvPr id="4" name="TextBox 3"/>
          <p:cNvSpPr txBox="1"/>
          <p:nvPr/>
        </p:nvSpPr>
        <p:spPr>
          <a:xfrm>
            <a:off x="1295400" y="5619690"/>
            <a:ext cx="6457950" cy="400110"/>
          </a:xfrm>
          <a:prstGeom prst="rect">
            <a:avLst/>
          </a:prstGeom>
          <a:solidFill>
            <a:srgbClr val="FFFF00"/>
          </a:solidFill>
          <a:ln w="38100">
            <a:solidFill>
              <a:schemeClr val="tx1"/>
            </a:solidFill>
          </a:ln>
          <a:effectLst>
            <a:outerShdw blurRad="50800" dist="50800" dir="16200000" rotWithShape="0">
              <a:prstClr val="black">
                <a:alpha val="40000"/>
              </a:prstClr>
            </a:outerShdw>
          </a:effectLst>
        </p:spPr>
        <p:txBody>
          <a:bodyPr wrap="square" rtlCol="0">
            <a:spAutoFit/>
          </a:bodyPr>
          <a:lstStyle/>
          <a:p>
            <a:r>
              <a:rPr lang="en-US" sz="2000" b="1" dirty="0"/>
              <a:t>TIRELESS, DILIGENT, &amp; FEARLESS IN OUR SUPPORT TO SOF!!</a:t>
            </a:r>
            <a:endParaRPr lang="en-US" sz="2000" b="1" dirty="0"/>
          </a:p>
        </p:txBody>
      </p:sp>
    </p:spTree>
    <p:extLst>
      <p:ext uri="{BB962C8B-B14F-4D97-AF65-F5344CB8AC3E}">
        <p14:creationId xmlns:p14="http://schemas.microsoft.com/office/powerpoint/2010/main" val="35026774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091" t="15429" r="7812" b="2918"/>
          <a:stretch/>
        </p:blipFill>
        <p:spPr bwMode="auto">
          <a:xfrm>
            <a:off x="9533965" y="0"/>
            <a:ext cx="9144000" cy="6861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rot="20152045">
            <a:off x="9065902" y="2922809"/>
            <a:ext cx="6538457" cy="1015663"/>
          </a:xfrm>
          <a:prstGeom prst="rect">
            <a:avLst/>
          </a:prstGeom>
          <a:noFill/>
        </p:spPr>
        <p:txBody>
          <a:bodyPr wrap="none" rtlCol="0">
            <a:spAutoFit/>
          </a:bodyPr>
          <a:lstStyle/>
          <a:p>
            <a:r>
              <a:rPr lang="en-US" sz="6000" dirty="0" smtClean="0">
                <a:solidFill>
                  <a:srgbClr val="FF0000"/>
                </a:solidFill>
              </a:rPr>
              <a:t>TAILOR FOR PEO-SW</a:t>
            </a:r>
            <a:endParaRPr lang="en-US" sz="6000" dirty="0">
              <a:solidFill>
                <a:srgbClr val="FF0000"/>
              </a:solidFill>
            </a:endParaRPr>
          </a:p>
        </p:txBody>
      </p:sp>
      <p:grpSp>
        <p:nvGrpSpPr>
          <p:cNvPr id="8" name="Group 7"/>
          <p:cNvGrpSpPr/>
          <p:nvPr/>
        </p:nvGrpSpPr>
        <p:grpSpPr>
          <a:xfrm>
            <a:off x="2448978" y="3730932"/>
            <a:ext cx="553415" cy="553415"/>
            <a:chOff x="1816383" y="612125"/>
            <a:chExt cx="553415" cy="553415"/>
          </a:xfrm>
        </p:grpSpPr>
        <p:sp>
          <p:nvSpPr>
            <p:cNvPr id="10" name="Oval 9"/>
            <p:cNvSpPr/>
            <p:nvPr/>
          </p:nvSpPr>
          <p:spPr>
            <a:xfrm>
              <a:off x="1816383" y="612125"/>
              <a:ext cx="553415" cy="55341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Oval 4"/>
            <p:cNvSpPr/>
            <p:nvPr/>
          </p:nvSpPr>
          <p:spPr>
            <a:xfrm>
              <a:off x="1897429" y="693171"/>
              <a:ext cx="391323" cy="391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dirty="0" smtClean="0"/>
                <a:t>S&amp;T</a:t>
              </a:r>
              <a:endParaRPr lang="en-US" sz="1000" kern="1200" dirty="0"/>
            </a:p>
          </p:txBody>
        </p:sp>
      </p:grpSp>
      <p:sp>
        <p:nvSpPr>
          <p:cNvPr id="12" name="Title 1"/>
          <p:cNvSpPr txBox="1">
            <a:spLocks/>
          </p:cNvSpPr>
          <p:nvPr/>
        </p:nvSpPr>
        <p:spPr>
          <a:xfrm>
            <a:off x="1335314" y="462134"/>
            <a:ext cx="6197600" cy="78490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SOFWIC Process</a:t>
            </a:r>
          </a:p>
        </p:txBody>
      </p:sp>
      <p:sp>
        <p:nvSpPr>
          <p:cNvPr id="13" name="Slide Number Placeholder 3"/>
          <p:cNvSpPr>
            <a:spLocks noGrp="1"/>
          </p:cNvSpPr>
          <p:nvPr>
            <p:ph type="sldNum" sz="quarter" idx="12"/>
          </p:nvPr>
        </p:nvSpPr>
        <p:spPr>
          <a:xfrm>
            <a:off x="6553200" y="6356350"/>
            <a:ext cx="2133600" cy="365125"/>
          </a:xfrm>
        </p:spPr>
        <p:txBody>
          <a:bodyPr/>
          <a:lstStyle/>
          <a:p>
            <a:pPr>
              <a:defRPr/>
            </a:pPr>
            <a:fld id="{B5140D12-5629-425A-975B-A9E4C81B3EE0}" type="slidenum">
              <a:rPr lang="en-US" smtClean="0"/>
              <a:pPr>
                <a:defRPr/>
              </a:pPr>
              <a:t>47</a:t>
            </a:fld>
            <a:endParaRPr lang="en-US"/>
          </a:p>
        </p:txBody>
      </p:sp>
      <p:graphicFrame>
        <p:nvGraphicFramePr>
          <p:cNvPr id="14" name="Diagram 13"/>
          <p:cNvGraphicFramePr/>
          <p:nvPr>
            <p:extLst>
              <p:ext uri="{D42A27DB-BD31-4B8C-83A1-F6EECF244321}">
                <p14:modId xmlns:p14="http://schemas.microsoft.com/office/powerpoint/2010/main" val="2198713442"/>
              </p:ext>
            </p:extLst>
          </p:nvPr>
        </p:nvGraphicFramePr>
        <p:xfrm>
          <a:off x="-402536" y="1017693"/>
          <a:ext cx="5876365" cy="31363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5" name="Diagram 14"/>
          <p:cNvGraphicFramePr/>
          <p:nvPr>
            <p:extLst>
              <p:ext uri="{D42A27DB-BD31-4B8C-83A1-F6EECF244321}">
                <p14:modId xmlns:p14="http://schemas.microsoft.com/office/powerpoint/2010/main" val="767590907"/>
              </p:ext>
            </p:extLst>
          </p:nvPr>
        </p:nvGraphicFramePr>
        <p:xfrm>
          <a:off x="1387959" y="3577338"/>
          <a:ext cx="3274730" cy="196769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6" name="Diagram 15"/>
          <p:cNvGraphicFramePr/>
          <p:nvPr>
            <p:extLst>
              <p:ext uri="{D42A27DB-BD31-4B8C-83A1-F6EECF244321}">
                <p14:modId xmlns:p14="http://schemas.microsoft.com/office/powerpoint/2010/main" val="1401576628"/>
              </p:ext>
            </p:extLst>
          </p:nvPr>
        </p:nvGraphicFramePr>
        <p:xfrm>
          <a:off x="4674836" y="4799107"/>
          <a:ext cx="5027279" cy="189752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7" name="Rectangle 16"/>
          <p:cNvSpPr/>
          <p:nvPr/>
        </p:nvSpPr>
        <p:spPr>
          <a:xfrm>
            <a:off x="4674836" y="1247039"/>
            <a:ext cx="4572000" cy="2677656"/>
          </a:xfrm>
          <a:prstGeom prst="rect">
            <a:avLst/>
          </a:prstGeom>
        </p:spPr>
        <p:txBody>
          <a:bodyPr>
            <a:spAutoFit/>
          </a:bodyPr>
          <a:lstStyle/>
          <a:p>
            <a:r>
              <a:rPr lang="en-US" sz="2400" u="sng" dirty="0" smtClean="0"/>
              <a:t>Objective</a:t>
            </a:r>
            <a:endParaRPr lang="en-US" sz="2400" u="sng" dirty="0"/>
          </a:p>
          <a:p>
            <a:pPr marL="742950" lvl="1" indent="-285750">
              <a:buFont typeface="Arial" panose="020B0604020202020204" pitchFamily="34" charset="0"/>
              <a:buChar char="•"/>
            </a:pPr>
            <a:r>
              <a:rPr lang="en-US" dirty="0"/>
              <a:t>Enhance PEO-SW and Supported Community User Team collaboration with industry in support of the SOF Operator.  </a:t>
            </a:r>
          </a:p>
          <a:p>
            <a:pPr marL="742950" lvl="1" indent="-285750">
              <a:buFont typeface="Arial" panose="020B0604020202020204" pitchFamily="34" charset="0"/>
              <a:buChar char="•"/>
            </a:pPr>
            <a:r>
              <a:rPr lang="en-US" dirty="0"/>
              <a:t>Identify innovative capability solutions that might add enhanced capabilities to the Special Operations Forces (SOF) </a:t>
            </a:r>
            <a:r>
              <a:rPr lang="en-US" dirty="0" smtClean="0"/>
              <a:t>warfighter.</a:t>
            </a:r>
            <a:endParaRPr lang="en-US" dirty="0"/>
          </a:p>
        </p:txBody>
      </p:sp>
      <p:sp>
        <p:nvSpPr>
          <p:cNvPr id="18" name="Bent-Up Arrow 17"/>
          <p:cNvSpPr/>
          <p:nvPr/>
        </p:nvSpPr>
        <p:spPr>
          <a:xfrm rot="5400000">
            <a:off x="3227988" y="5355671"/>
            <a:ext cx="1312193" cy="1087666"/>
          </a:xfrm>
          <a:prstGeom prst="bentUpArrow">
            <a:avLst/>
          </a:prstGeom>
          <a:gradFill flip="none" rotWithShape="1">
            <a:gsLst>
              <a:gs pos="0">
                <a:srgbClr val="000082"/>
              </a:gs>
              <a:gs pos="2000">
                <a:srgbClr val="BA0066"/>
              </a:gs>
              <a:gs pos="100000">
                <a:srgbClr val="FF0000"/>
              </a:gs>
              <a:gs pos="99000">
                <a:srgbClr val="FF82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urved Left Arrow 3"/>
          <p:cNvSpPr/>
          <p:nvPr/>
        </p:nvSpPr>
        <p:spPr>
          <a:xfrm rot="8993476">
            <a:off x="745905" y="1606718"/>
            <a:ext cx="1213793" cy="486636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Rectangle 5"/>
          <p:cNvSpPr/>
          <p:nvPr/>
        </p:nvSpPr>
        <p:spPr>
          <a:xfrm rot="3200997">
            <a:off x="11022" y="3991959"/>
            <a:ext cx="3089307"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spc="0" dirty="0" smtClean="0">
                <a:ln w="0"/>
                <a:solidFill>
                  <a:srgbClr val="FF0000"/>
                </a:solidFill>
                <a:effectLst>
                  <a:reflection blurRad="12700" stA="50000" endPos="50000" dist="5000" dir="5400000" sy="-100000" rotWithShape="0"/>
                </a:effectLst>
              </a:rPr>
              <a:t>Emerging Gaps</a:t>
            </a:r>
            <a:endParaRPr lang="en-US" sz="3200" b="1" cap="all" spc="0" dirty="0">
              <a:ln w="0"/>
              <a:solidFill>
                <a:srgbClr val="FF0000"/>
              </a:solidFill>
              <a:effectLst>
                <a:reflection blurRad="12700" stA="50000" endPos="50000" dist="5000" dir="5400000" sy="-100000" rotWithShape="0"/>
              </a:effectLst>
            </a:endParaRPr>
          </a:p>
        </p:txBody>
      </p:sp>
      <p:grpSp>
        <p:nvGrpSpPr>
          <p:cNvPr id="19" name="Group 18"/>
          <p:cNvGrpSpPr/>
          <p:nvPr/>
        </p:nvGrpSpPr>
        <p:grpSpPr>
          <a:xfrm>
            <a:off x="3842443" y="3649886"/>
            <a:ext cx="553415" cy="553415"/>
            <a:chOff x="1816383" y="612125"/>
            <a:chExt cx="553415" cy="553415"/>
          </a:xfrm>
        </p:grpSpPr>
        <p:sp>
          <p:nvSpPr>
            <p:cNvPr id="20" name="Oval 19"/>
            <p:cNvSpPr/>
            <p:nvPr/>
          </p:nvSpPr>
          <p:spPr>
            <a:xfrm>
              <a:off x="1816383" y="612125"/>
              <a:ext cx="553415" cy="55341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Oval 4"/>
            <p:cNvSpPr/>
            <p:nvPr/>
          </p:nvSpPr>
          <p:spPr>
            <a:xfrm>
              <a:off x="1897429" y="693171"/>
              <a:ext cx="391323" cy="391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dirty="0" smtClean="0"/>
                <a:t>TALOS</a:t>
              </a:r>
              <a:endParaRPr lang="en-US" sz="1000" kern="1200" dirty="0"/>
            </a:p>
          </p:txBody>
        </p:sp>
      </p:grpSp>
      <p:grpSp>
        <p:nvGrpSpPr>
          <p:cNvPr id="22" name="Group 21"/>
          <p:cNvGrpSpPr/>
          <p:nvPr/>
        </p:nvGrpSpPr>
        <p:grpSpPr>
          <a:xfrm>
            <a:off x="3474686" y="4039900"/>
            <a:ext cx="553415" cy="553415"/>
            <a:chOff x="1816383" y="612125"/>
            <a:chExt cx="553415" cy="553415"/>
          </a:xfrm>
        </p:grpSpPr>
        <p:sp>
          <p:nvSpPr>
            <p:cNvPr id="23" name="Oval 22"/>
            <p:cNvSpPr/>
            <p:nvPr/>
          </p:nvSpPr>
          <p:spPr>
            <a:xfrm>
              <a:off x="1816383" y="612125"/>
              <a:ext cx="553415" cy="55341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Oval 4"/>
            <p:cNvSpPr/>
            <p:nvPr/>
          </p:nvSpPr>
          <p:spPr>
            <a:xfrm>
              <a:off x="1897429" y="693171"/>
              <a:ext cx="391323" cy="3913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dirty="0" smtClean="0"/>
                <a:t>OTHER PEOs</a:t>
              </a:r>
              <a:endParaRPr lang="en-US" sz="1000" kern="1200" dirty="0"/>
            </a:p>
          </p:txBody>
        </p:sp>
      </p:grpSp>
    </p:spTree>
    <p:extLst>
      <p:ext uri="{BB962C8B-B14F-4D97-AF65-F5344CB8AC3E}">
        <p14:creationId xmlns:p14="http://schemas.microsoft.com/office/powerpoint/2010/main" val="38893605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SOFWIC METRICS</a:t>
            </a:r>
            <a:endParaRPr lang="en-US" dirty="0"/>
          </a:p>
        </p:txBody>
      </p:sp>
      <p:sp>
        <p:nvSpPr>
          <p:cNvPr id="5" name="Content Placeholder 4"/>
          <p:cNvSpPr>
            <a:spLocks noGrp="1"/>
          </p:cNvSpPr>
          <p:nvPr>
            <p:ph idx="1"/>
          </p:nvPr>
        </p:nvSpPr>
        <p:spPr/>
        <p:txBody>
          <a:bodyPr>
            <a:normAutofit/>
          </a:bodyPr>
          <a:lstStyle/>
          <a:p>
            <a:r>
              <a:rPr lang="en-US" dirty="0" smtClean="0"/>
              <a:t>150+ </a:t>
            </a:r>
            <a:r>
              <a:rPr lang="en-US" dirty="0" smtClean="0"/>
              <a:t>Vendor Submissions received in response to the USSOCOM Special Notice </a:t>
            </a:r>
            <a:endParaRPr lang="en-US" dirty="0" smtClean="0"/>
          </a:p>
          <a:p>
            <a:r>
              <a:rPr lang="en-US" dirty="0" smtClean="0"/>
              <a:t>62 Total white papers selected to brief:</a:t>
            </a:r>
          </a:p>
          <a:p>
            <a:pPr lvl="1"/>
            <a:r>
              <a:rPr lang="en-US" dirty="0" smtClean="0"/>
              <a:t>48 </a:t>
            </a:r>
            <a:r>
              <a:rPr lang="en-US" dirty="0" smtClean="0"/>
              <a:t>Vendor proposals selected to brief USSOCOM </a:t>
            </a:r>
          </a:p>
          <a:p>
            <a:pPr lvl="1"/>
            <a:r>
              <a:rPr lang="en-US" dirty="0" smtClean="0"/>
              <a:t>14 Vendor proposals selected to brief JSOC on CRADA opportunities</a:t>
            </a:r>
          </a:p>
          <a:p>
            <a:r>
              <a:rPr lang="en-US" dirty="0" smtClean="0"/>
              <a:t>$50.78M Vendor proposed IR&amp;D</a:t>
            </a:r>
          </a:p>
          <a:p>
            <a:r>
              <a:rPr lang="en-US" dirty="0" smtClean="0"/>
              <a:t>$1025.68M total industry investment</a:t>
            </a:r>
          </a:p>
          <a:p>
            <a:endParaRPr lang="en-US" dirty="0"/>
          </a:p>
        </p:txBody>
      </p:sp>
    </p:spTree>
    <p:extLst>
      <p:ext uri="{BB962C8B-B14F-4D97-AF65-F5344CB8AC3E}">
        <p14:creationId xmlns:p14="http://schemas.microsoft.com/office/powerpoint/2010/main" val="19112132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METRICS</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2441110826"/>
              </p:ext>
            </p:extLst>
          </p:nvPr>
        </p:nvGraphicFramePr>
        <p:xfrm>
          <a:off x="165090" y="1201782"/>
          <a:ext cx="8978910" cy="54639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054686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outerShdw blurRad="50800" dist="38100" dir="2700000" algn="tl" rotWithShape="0">
              <a:prstClr val="black">
                <a:alpha val="40000"/>
              </a:prstClr>
            </a:outerShdw>
          </a:effectLst>
        </p:spPr>
      </p:pic>
      <p:sp>
        <p:nvSpPr>
          <p:cNvPr id="15" name="Rectangle 14"/>
          <p:cNvSpPr/>
          <p:nvPr/>
        </p:nvSpPr>
        <p:spPr bwMode="auto">
          <a:xfrm>
            <a:off x="6134101" y="4838700"/>
            <a:ext cx="2590800" cy="1647825"/>
          </a:xfrm>
          <a:prstGeom prst="rect">
            <a:avLst/>
          </a:prstGeom>
          <a:solidFill>
            <a:schemeClr val="bg1">
              <a:lumMod val="95000"/>
            </a:schemeClr>
          </a:solidFill>
          <a:ln w="3175">
            <a:solidFill>
              <a:srgbClr val="97885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6" name="Rectangle 15"/>
          <p:cNvSpPr/>
          <p:nvPr/>
        </p:nvSpPr>
        <p:spPr bwMode="auto">
          <a:xfrm>
            <a:off x="3289300" y="4851400"/>
            <a:ext cx="2590800" cy="1647825"/>
          </a:xfrm>
          <a:prstGeom prst="rect">
            <a:avLst/>
          </a:prstGeom>
          <a:solidFill>
            <a:schemeClr val="bg1">
              <a:lumMod val="95000"/>
            </a:schemeClr>
          </a:solidFill>
          <a:ln w="3175">
            <a:solidFill>
              <a:srgbClr val="97885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7" name="Rectangle 16"/>
          <p:cNvSpPr/>
          <p:nvPr/>
        </p:nvSpPr>
        <p:spPr bwMode="auto">
          <a:xfrm>
            <a:off x="431800" y="4851400"/>
            <a:ext cx="2590800" cy="1647825"/>
          </a:xfrm>
          <a:prstGeom prst="rect">
            <a:avLst/>
          </a:prstGeom>
          <a:solidFill>
            <a:schemeClr val="bg1">
              <a:lumMod val="95000"/>
            </a:schemeClr>
          </a:solidFill>
          <a:ln w="3175">
            <a:solidFill>
              <a:srgbClr val="97885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 name="Rectangle 9"/>
          <p:cNvSpPr>
            <a:spLocks noChangeArrowheads="1"/>
          </p:cNvSpPr>
          <p:nvPr/>
        </p:nvSpPr>
        <p:spPr bwMode="auto">
          <a:xfrm>
            <a:off x="500064" y="4852534"/>
            <a:ext cx="13763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auto" hangingPunct="1">
              <a:spcBef>
                <a:spcPct val="0"/>
              </a:spcBef>
              <a:spcAft>
                <a:spcPts val="0"/>
              </a:spcAft>
              <a:buFontTx/>
              <a:buNone/>
            </a:pPr>
            <a:r>
              <a:rPr lang="en-US" altLang="en-US" sz="2200" b="1" dirty="0">
                <a:solidFill>
                  <a:prstClr val="black"/>
                </a:solidFill>
                <a:latin typeface="Arial" charset="0"/>
                <a:ea typeface="Kozuka Gothic Pro M" pitchFamily="34" charset="-128"/>
              </a:rPr>
              <a:t>MISSION</a:t>
            </a:r>
            <a:endParaRPr lang="en-US" altLang="en-US" sz="2200" dirty="0">
              <a:solidFill>
                <a:prstClr val="black"/>
              </a:solidFill>
              <a:latin typeface="Arial" charset="0"/>
              <a:ea typeface="Kozuka Gothic Pro M" pitchFamily="34" charset="-128"/>
            </a:endParaRPr>
          </a:p>
        </p:txBody>
      </p:sp>
      <p:sp>
        <p:nvSpPr>
          <p:cNvPr id="4" name="TextBox 4"/>
          <p:cNvSpPr txBox="1">
            <a:spLocks noChangeArrowheads="1"/>
          </p:cNvSpPr>
          <p:nvPr/>
        </p:nvSpPr>
        <p:spPr bwMode="auto">
          <a:xfrm>
            <a:off x="514351" y="5204959"/>
            <a:ext cx="253365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14300" eaLnBrk="0" hangingPunct="0">
              <a:spcBef>
                <a:spcPct val="20000"/>
              </a:spcBef>
              <a:buFont typeface="Arial" charset="0"/>
              <a:buChar char="•"/>
              <a:defRPr sz="3200">
                <a:solidFill>
                  <a:schemeClr val="tx1"/>
                </a:solidFill>
                <a:latin typeface="Calibri" pitchFamily="34" charset="0"/>
              </a:defRPr>
            </a:lvl1pPr>
            <a:lvl2pPr marL="742950" indent="-285750" defTabSz="114300" eaLnBrk="0" hangingPunct="0">
              <a:spcBef>
                <a:spcPct val="20000"/>
              </a:spcBef>
              <a:buFont typeface="Arial" charset="0"/>
              <a:buChar char="–"/>
              <a:defRPr sz="2800">
                <a:solidFill>
                  <a:schemeClr val="tx1"/>
                </a:solidFill>
                <a:latin typeface="Calibri" pitchFamily="34" charset="0"/>
              </a:defRPr>
            </a:lvl2pPr>
            <a:lvl3pPr marL="1143000" indent="-228600" defTabSz="114300" eaLnBrk="0" hangingPunct="0">
              <a:spcBef>
                <a:spcPct val="20000"/>
              </a:spcBef>
              <a:buFont typeface="Arial" charset="0"/>
              <a:buChar char="•"/>
              <a:defRPr sz="2400">
                <a:solidFill>
                  <a:schemeClr val="tx1"/>
                </a:solidFill>
                <a:latin typeface="Calibri" pitchFamily="34" charset="0"/>
              </a:defRPr>
            </a:lvl3pPr>
            <a:lvl4pPr marL="1600200" indent="-228600" defTabSz="114300" eaLnBrk="0" hangingPunct="0">
              <a:spcBef>
                <a:spcPct val="20000"/>
              </a:spcBef>
              <a:buFont typeface="Arial" charset="0"/>
              <a:buChar char="–"/>
              <a:defRPr sz="2000">
                <a:solidFill>
                  <a:schemeClr val="tx1"/>
                </a:solidFill>
                <a:latin typeface="Calibri" pitchFamily="34" charset="0"/>
              </a:defRPr>
            </a:lvl4pPr>
            <a:lvl5pPr marL="2057400" indent="-228600" defTabSz="114300" eaLnBrk="0" hangingPunct="0">
              <a:spcBef>
                <a:spcPct val="20000"/>
              </a:spcBef>
              <a:buFont typeface="Arial" charset="0"/>
              <a:buChar char="»"/>
              <a:defRPr sz="2000">
                <a:solidFill>
                  <a:schemeClr val="tx1"/>
                </a:solidFill>
                <a:latin typeface="Calibri" pitchFamily="34" charset="0"/>
              </a:defRPr>
            </a:lvl5pPr>
            <a:lvl6pPr marL="2514600" indent="-228600" defTabSz="1143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1143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1143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1143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auto">
              <a:spcBef>
                <a:spcPct val="0"/>
              </a:spcBef>
              <a:spcAft>
                <a:spcPct val="30000"/>
              </a:spcAft>
              <a:buFontTx/>
              <a:buNone/>
            </a:pPr>
            <a:r>
              <a:rPr lang="en-US" altLang="en-US" sz="1300" b="1" dirty="0">
                <a:latin typeface="Arial" panose="020B0604020202020204" pitchFamily="34" charset="0"/>
                <a:cs typeface="Arial" panose="020B0604020202020204" pitchFamily="34" charset="0"/>
              </a:rPr>
              <a:t>Provide rapid and focused acquisition, technology, </a:t>
            </a:r>
            <a:r>
              <a:rPr lang="en-US" altLang="en-US" sz="1300" b="1" dirty="0" smtClean="0">
                <a:latin typeface="Arial" panose="020B0604020202020204" pitchFamily="34" charset="0"/>
                <a:cs typeface="Arial" panose="020B0604020202020204" pitchFamily="34" charset="0"/>
              </a:rPr>
              <a:t/>
            </a:r>
            <a:br>
              <a:rPr lang="en-US" altLang="en-US" sz="1300" b="1" dirty="0" smtClean="0">
                <a:latin typeface="Arial" panose="020B0604020202020204" pitchFamily="34" charset="0"/>
                <a:cs typeface="Arial" panose="020B0604020202020204" pitchFamily="34" charset="0"/>
              </a:rPr>
            </a:br>
            <a:r>
              <a:rPr lang="en-US" altLang="en-US" sz="1300" b="1" dirty="0" smtClean="0">
                <a:latin typeface="Arial" panose="020B0604020202020204" pitchFamily="34" charset="0"/>
                <a:cs typeface="Arial" panose="020B0604020202020204" pitchFamily="34" charset="0"/>
              </a:rPr>
              <a:t>and </a:t>
            </a:r>
            <a:r>
              <a:rPr lang="en-US" altLang="en-US" sz="1300" b="1" dirty="0">
                <a:latin typeface="Arial" panose="020B0604020202020204" pitchFamily="34" charset="0"/>
                <a:cs typeface="Arial" panose="020B0604020202020204" pitchFamily="34" charset="0"/>
              </a:rPr>
              <a:t>logistics to Special Operations Forces</a:t>
            </a:r>
          </a:p>
        </p:txBody>
      </p:sp>
      <p:sp>
        <p:nvSpPr>
          <p:cNvPr id="5" name="Rectangle 9"/>
          <p:cNvSpPr>
            <a:spLocks noChangeArrowheads="1"/>
          </p:cNvSpPr>
          <p:nvPr/>
        </p:nvSpPr>
        <p:spPr bwMode="auto">
          <a:xfrm>
            <a:off x="3328989" y="4852534"/>
            <a:ext cx="11398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auto" hangingPunct="1">
              <a:spcBef>
                <a:spcPct val="0"/>
              </a:spcBef>
              <a:spcAft>
                <a:spcPts val="0"/>
              </a:spcAft>
              <a:buFontTx/>
              <a:buNone/>
            </a:pPr>
            <a:r>
              <a:rPr lang="en-US" altLang="en-US" sz="2200" b="1" dirty="0">
                <a:solidFill>
                  <a:prstClr val="black"/>
                </a:solidFill>
                <a:latin typeface="Arial" charset="0"/>
                <a:ea typeface="Kozuka Gothic Pro M" pitchFamily="34" charset="-128"/>
              </a:rPr>
              <a:t>VISION</a:t>
            </a:r>
            <a:endParaRPr lang="en-US" altLang="en-US" sz="2200" dirty="0">
              <a:solidFill>
                <a:prstClr val="black"/>
              </a:solidFill>
              <a:latin typeface="Arial" charset="0"/>
              <a:ea typeface="Kozuka Gothic Pro M" pitchFamily="34" charset="-128"/>
            </a:endParaRPr>
          </a:p>
        </p:txBody>
      </p:sp>
      <p:sp>
        <p:nvSpPr>
          <p:cNvPr id="6" name="TextBox 4"/>
          <p:cNvSpPr txBox="1">
            <a:spLocks noChangeArrowheads="1"/>
          </p:cNvSpPr>
          <p:nvPr/>
        </p:nvSpPr>
        <p:spPr bwMode="auto">
          <a:xfrm>
            <a:off x="3333751" y="5203372"/>
            <a:ext cx="2438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14300" eaLnBrk="0" hangingPunct="0">
              <a:spcBef>
                <a:spcPct val="20000"/>
              </a:spcBef>
              <a:buFont typeface="Arial" charset="0"/>
              <a:buChar char="•"/>
              <a:defRPr sz="3200">
                <a:solidFill>
                  <a:schemeClr val="tx1"/>
                </a:solidFill>
                <a:latin typeface="Calibri" pitchFamily="34" charset="0"/>
              </a:defRPr>
            </a:lvl1pPr>
            <a:lvl2pPr marL="742950" indent="-285750" defTabSz="114300" eaLnBrk="0" hangingPunct="0">
              <a:spcBef>
                <a:spcPct val="20000"/>
              </a:spcBef>
              <a:buFont typeface="Arial" charset="0"/>
              <a:buChar char="–"/>
              <a:defRPr sz="2800">
                <a:solidFill>
                  <a:schemeClr val="tx1"/>
                </a:solidFill>
                <a:latin typeface="Calibri" pitchFamily="34" charset="0"/>
              </a:defRPr>
            </a:lvl2pPr>
            <a:lvl3pPr marL="1143000" indent="-228600" defTabSz="114300" eaLnBrk="0" hangingPunct="0">
              <a:spcBef>
                <a:spcPct val="20000"/>
              </a:spcBef>
              <a:buFont typeface="Arial" charset="0"/>
              <a:buChar char="•"/>
              <a:defRPr sz="2400">
                <a:solidFill>
                  <a:schemeClr val="tx1"/>
                </a:solidFill>
                <a:latin typeface="Calibri" pitchFamily="34" charset="0"/>
              </a:defRPr>
            </a:lvl3pPr>
            <a:lvl4pPr marL="1600200" indent="-228600" defTabSz="114300" eaLnBrk="0" hangingPunct="0">
              <a:spcBef>
                <a:spcPct val="20000"/>
              </a:spcBef>
              <a:buFont typeface="Arial" charset="0"/>
              <a:buChar char="–"/>
              <a:defRPr sz="2000">
                <a:solidFill>
                  <a:schemeClr val="tx1"/>
                </a:solidFill>
                <a:latin typeface="Calibri" pitchFamily="34" charset="0"/>
              </a:defRPr>
            </a:lvl4pPr>
            <a:lvl5pPr marL="2057400" indent="-228600" defTabSz="114300" eaLnBrk="0" hangingPunct="0">
              <a:spcBef>
                <a:spcPct val="20000"/>
              </a:spcBef>
              <a:buFont typeface="Arial" charset="0"/>
              <a:buChar char="»"/>
              <a:defRPr sz="2000">
                <a:solidFill>
                  <a:schemeClr val="tx1"/>
                </a:solidFill>
                <a:latin typeface="Calibri" pitchFamily="34" charset="0"/>
              </a:defRPr>
            </a:lvl5pPr>
            <a:lvl6pPr marL="2514600" indent="-228600" defTabSz="1143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1143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1143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1143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auto">
              <a:spcBef>
                <a:spcPct val="0"/>
              </a:spcBef>
              <a:spcAft>
                <a:spcPct val="30000"/>
              </a:spcAft>
              <a:buFont typeface="Arial" charset="0"/>
              <a:buNone/>
            </a:pPr>
            <a:r>
              <a:rPr lang="en-US" altLang="en-US" sz="1300" b="1" dirty="0">
                <a:latin typeface="Arial" panose="020B0604020202020204" pitchFamily="34" charset="0"/>
                <a:cs typeface="Arial" panose="020B0604020202020204" pitchFamily="34" charset="0"/>
              </a:rPr>
              <a:t>Be the recognized expert </a:t>
            </a:r>
            <a:r>
              <a:rPr lang="en-US" altLang="en-US" sz="1300" b="1" dirty="0" smtClean="0">
                <a:latin typeface="Arial" panose="020B0604020202020204" pitchFamily="34" charset="0"/>
                <a:cs typeface="Arial" panose="020B0604020202020204" pitchFamily="34" charset="0"/>
              </a:rPr>
              <a:t/>
            </a:r>
            <a:br>
              <a:rPr lang="en-US" altLang="en-US" sz="1300" b="1" dirty="0" smtClean="0">
                <a:latin typeface="Arial" panose="020B0604020202020204" pitchFamily="34" charset="0"/>
                <a:cs typeface="Arial" panose="020B0604020202020204" pitchFamily="34" charset="0"/>
              </a:rPr>
            </a:br>
            <a:r>
              <a:rPr lang="en-US" altLang="en-US" sz="1300" b="1" dirty="0" smtClean="0">
                <a:latin typeface="Arial" panose="020B0604020202020204" pitchFamily="34" charset="0"/>
                <a:cs typeface="Arial" panose="020B0604020202020204" pitchFamily="34" charset="0"/>
              </a:rPr>
              <a:t>and </a:t>
            </a:r>
            <a:r>
              <a:rPr lang="en-US" altLang="en-US" sz="1300" b="1" dirty="0">
                <a:latin typeface="Arial" panose="020B0604020202020204" pitchFamily="34" charset="0"/>
                <a:cs typeface="Arial" panose="020B0604020202020204" pitchFamily="34" charset="0"/>
              </a:rPr>
              <a:t>trusted provider to </a:t>
            </a:r>
            <a:r>
              <a:rPr lang="en-US" altLang="en-US" sz="1300" b="1" dirty="0" smtClean="0">
                <a:latin typeface="Arial" panose="020B0604020202020204" pitchFamily="34" charset="0"/>
                <a:cs typeface="Arial" panose="020B0604020202020204" pitchFamily="34" charset="0"/>
              </a:rPr>
              <a:t/>
            </a:r>
            <a:br>
              <a:rPr lang="en-US" altLang="en-US" sz="1300" b="1" dirty="0" smtClean="0">
                <a:latin typeface="Arial" panose="020B0604020202020204" pitchFamily="34" charset="0"/>
                <a:cs typeface="Arial" panose="020B0604020202020204" pitchFamily="34" charset="0"/>
              </a:rPr>
            </a:br>
            <a:r>
              <a:rPr lang="en-US" altLang="en-US" sz="1300" b="1" dirty="0" smtClean="0">
                <a:latin typeface="Arial" panose="020B0604020202020204" pitchFamily="34" charset="0"/>
                <a:cs typeface="Arial" panose="020B0604020202020204" pitchFamily="34" charset="0"/>
              </a:rPr>
              <a:t>equip </a:t>
            </a:r>
            <a:r>
              <a:rPr lang="en-US" altLang="en-US" sz="1300" b="1" dirty="0">
                <a:latin typeface="Arial" panose="020B0604020202020204" pitchFamily="34" charset="0"/>
                <a:cs typeface="Arial" panose="020B0604020202020204" pitchFamily="34" charset="0"/>
              </a:rPr>
              <a:t>and sustain Special Operations Forces</a:t>
            </a:r>
          </a:p>
        </p:txBody>
      </p:sp>
      <p:sp>
        <p:nvSpPr>
          <p:cNvPr id="7" name="Rectangle 9"/>
          <p:cNvSpPr>
            <a:spLocks noChangeArrowheads="1"/>
          </p:cNvSpPr>
          <p:nvPr/>
        </p:nvSpPr>
        <p:spPr bwMode="auto">
          <a:xfrm>
            <a:off x="6208031" y="4838700"/>
            <a:ext cx="252957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auto" hangingPunct="1">
              <a:spcBef>
                <a:spcPct val="0"/>
              </a:spcBef>
              <a:spcAft>
                <a:spcPts val="0"/>
              </a:spcAft>
              <a:buFontTx/>
              <a:buNone/>
            </a:pPr>
            <a:r>
              <a:rPr lang="en-US" altLang="en-US" sz="2200" b="1" dirty="0">
                <a:solidFill>
                  <a:prstClr val="black"/>
                </a:solidFill>
                <a:latin typeface="Arial" charset="0"/>
                <a:ea typeface="Kozuka Gothic Pro M" pitchFamily="34" charset="-128"/>
              </a:rPr>
              <a:t>PRINCIPLES</a:t>
            </a:r>
            <a:endParaRPr lang="en-US" altLang="en-US" sz="2200" dirty="0">
              <a:solidFill>
                <a:prstClr val="black"/>
              </a:solidFill>
              <a:latin typeface="Arial" charset="0"/>
              <a:ea typeface="Kozuka Gothic Pro M" pitchFamily="34" charset="-128"/>
            </a:endParaRPr>
          </a:p>
        </p:txBody>
      </p:sp>
      <p:sp>
        <p:nvSpPr>
          <p:cNvPr id="8" name="TextBox 4"/>
          <p:cNvSpPr txBox="1">
            <a:spLocks noChangeArrowheads="1"/>
          </p:cNvSpPr>
          <p:nvPr/>
        </p:nvSpPr>
        <p:spPr bwMode="auto">
          <a:xfrm>
            <a:off x="6208031" y="5167766"/>
            <a:ext cx="2605769"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14300" eaLnBrk="0" hangingPunct="0">
              <a:spcBef>
                <a:spcPct val="20000"/>
              </a:spcBef>
              <a:buFont typeface="Arial" charset="0"/>
              <a:buChar char="•"/>
              <a:defRPr sz="3200">
                <a:solidFill>
                  <a:schemeClr val="tx1"/>
                </a:solidFill>
                <a:latin typeface="Calibri" pitchFamily="34" charset="0"/>
              </a:defRPr>
            </a:lvl1pPr>
            <a:lvl2pPr marL="742950" indent="-285750" defTabSz="114300" eaLnBrk="0" hangingPunct="0">
              <a:spcBef>
                <a:spcPct val="20000"/>
              </a:spcBef>
              <a:buFont typeface="Arial" charset="0"/>
              <a:buChar char="–"/>
              <a:defRPr sz="2800">
                <a:solidFill>
                  <a:schemeClr val="tx1"/>
                </a:solidFill>
                <a:latin typeface="Calibri" pitchFamily="34" charset="0"/>
              </a:defRPr>
            </a:lvl2pPr>
            <a:lvl3pPr marL="1143000" indent="-228600" defTabSz="114300" eaLnBrk="0" hangingPunct="0">
              <a:spcBef>
                <a:spcPct val="20000"/>
              </a:spcBef>
              <a:buFont typeface="Arial" charset="0"/>
              <a:buChar char="•"/>
              <a:defRPr sz="2400">
                <a:solidFill>
                  <a:schemeClr val="tx1"/>
                </a:solidFill>
                <a:latin typeface="Calibri" pitchFamily="34" charset="0"/>
              </a:defRPr>
            </a:lvl3pPr>
            <a:lvl4pPr marL="1600200" indent="-228600" defTabSz="114300" eaLnBrk="0" hangingPunct="0">
              <a:spcBef>
                <a:spcPct val="20000"/>
              </a:spcBef>
              <a:buFont typeface="Arial" charset="0"/>
              <a:buChar char="–"/>
              <a:defRPr sz="2000">
                <a:solidFill>
                  <a:schemeClr val="tx1"/>
                </a:solidFill>
                <a:latin typeface="Calibri" pitchFamily="34" charset="0"/>
              </a:defRPr>
            </a:lvl4pPr>
            <a:lvl5pPr marL="2057400" indent="-228600" defTabSz="114300" eaLnBrk="0" hangingPunct="0">
              <a:spcBef>
                <a:spcPct val="20000"/>
              </a:spcBef>
              <a:buFont typeface="Arial" charset="0"/>
              <a:buChar char="»"/>
              <a:defRPr sz="2000">
                <a:solidFill>
                  <a:schemeClr val="tx1"/>
                </a:solidFill>
                <a:latin typeface="Calibri" pitchFamily="34" charset="0"/>
              </a:defRPr>
            </a:lvl5pPr>
            <a:lvl6pPr marL="2514600" indent="-228600" defTabSz="1143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1143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1143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1143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auto">
              <a:spcBef>
                <a:spcPct val="0"/>
              </a:spcBef>
              <a:spcAft>
                <a:spcPct val="30000"/>
              </a:spcAft>
              <a:buFontTx/>
              <a:buNone/>
            </a:pPr>
            <a:r>
              <a:rPr lang="en-US" altLang="en-US" sz="1300" b="1" dirty="0">
                <a:latin typeface="Arial" panose="020B0604020202020204" pitchFamily="34" charset="0"/>
                <a:cs typeface="Arial" panose="020B0604020202020204" pitchFamily="34" charset="0"/>
              </a:rPr>
              <a:t>Deliver capability to user expeditiously</a:t>
            </a:r>
            <a:r>
              <a:rPr lang="en-US" altLang="en-US" sz="1300" b="1" dirty="0" smtClean="0">
                <a:latin typeface="Arial" panose="020B0604020202020204" pitchFamily="34" charset="0"/>
                <a:cs typeface="Arial" panose="020B0604020202020204" pitchFamily="34" charset="0"/>
              </a:rPr>
              <a:t>; exploit </a:t>
            </a:r>
            <a:r>
              <a:rPr lang="en-US" altLang="en-US" sz="1300" b="1" dirty="0">
                <a:latin typeface="Arial" panose="020B0604020202020204" pitchFamily="34" charset="0"/>
                <a:cs typeface="Arial" panose="020B0604020202020204" pitchFamily="34" charset="0"/>
              </a:rPr>
              <a:t>proven techniques and methods; </a:t>
            </a:r>
            <a:r>
              <a:rPr lang="en-US" altLang="en-US" sz="1300" b="1" dirty="0" smtClean="0">
                <a:latin typeface="Arial" panose="020B0604020202020204" pitchFamily="34" charset="0"/>
                <a:cs typeface="Arial" panose="020B0604020202020204" pitchFamily="34" charset="0"/>
              </a:rPr>
              <a:t/>
            </a:r>
            <a:br>
              <a:rPr lang="en-US" altLang="en-US" sz="1300" b="1" dirty="0" smtClean="0">
                <a:latin typeface="Arial" panose="020B0604020202020204" pitchFamily="34" charset="0"/>
                <a:cs typeface="Arial" panose="020B0604020202020204" pitchFamily="34" charset="0"/>
              </a:rPr>
            </a:br>
            <a:r>
              <a:rPr lang="en-US" altLang="en-US" sz="1300" b="1" dirty="0" smtClean="0">
                <a:latin typeface="Arial" panose="020B0604020202020204" pitchFamily="34" charset="0"/>
                <a:cs typeface="Arial" panose="020B0604020202020204" pitchFamily="34" charset="0"/>
              </a:rPr>
              <a:t>keep Warfighters involved throughout </a:t>
            </a:r>
            <a:r>
              <a:rPr lang="en-US" altLang="en-US" sz="1300" b="1" dirty="0">
                <a:latin typeface="Arial" panose="020B0604020202020204" pitchFamily="34" charset="0"/>
                <a:cs typeface="Arial" panose="020B0604020202020204" pitchFamily="34" charset="0"/>
              </a:rPr>
              <a:t>process; take </a:t>
            </a:r>
            <a:r>
              <a:rPr lang="en-US" altLang="en-US" sz="1300" b="1" dirty="0" smtClean="0">
                <a:latin typeface="Arial" panose="020B0604020202020204" pitchFamily="34" charset="0"/>
                <a:cs typeface="Arial" panose="020B0604020202020204" pitchFamily="34" charset="0"/>
              </a:rPr>
              <a:t/>
            </a:r>
            <a:br>
              <a:rPr lang="en-US" altLang="en-US" sz="1300" b="1" dirty="0" smtClean="0">
                <a:latin typeface="Arial" panose="020B0604020202020204" pitchFamily="34" charset="0"/>
                <a:cs typeface="Arial" panose="020B0604020202020204" pitchFamily="34" charset="0"/>
              </a:rPr>
            </a:br>
            <a:r>
              <a:rPr lang="en-US" altLang="en-US" sz="1300" b="1" dirty="0" smtClean="0">
                <a:latin typeface="Arial" panose="020B0604020202020204" pitchFamily="34" charset="0"/>
                <a:cs typeface="Arial" panose="020B0604020202020204" pitchFamily="34" charset="0"/>
              </a:rPr>
              <a:t>risk </a:t>
            </a:r>
            <a:r>
              <a:rPr lang="en-US" altLang="en-US" sz="1300" b="1" dirty="0">
                <a:latin typeface="Arial" panose="020B0604020202020204" pitchFamily="34" charset="0"/>
                <a:cs typeface="Arial" panose="020B0604020202020204" pitchFamily="34" charset="0"/>
              </a:rPr>
              <a:t>and manage it!</a:t>
            </a:r>
          </a:p>
        </p:txBody>
      </p:sp>
      <p:sp>
        <p:nvSpPr>
          <p:cNvPr id="9" name="Title 1"/>
          <p:cNvSpPr txBox="1">
            <a:spLocks/>
          </p:cNvSpPr>
          <p:nvPr/>
        </p:nvSpPr>
        <p:spPr bwMode="auto">
          <a:xfrm>
            <a:off x="0" y="-28575"/>
            <a:ext cx="9144000" cy="74022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auto" hangingPunct="1">
              <a:spcBef>
                <a:spcPct val="0"/>
              </a:spcBef>
              <a:spcAft>
                <a:spcPts val="0"/>
              </a:spcAft>
              <a:buFontTx/>
              <a:buNone/>
            </a:pPr>
            <a:r>
              <a:rPr lang="en-US" altLang="en-US" sz="4000" b="1" dirty="0" smtClean="0">
                <a:solidFill>
                  <a:srgbClr val="FFC000"/>
                </a:solidFill>
                <a:latin typeface="Vijaya" panose="020B0604020202020204" pitchFamily="34" charset="0"/>
                <a:cs typeface="Vijaya" panose="020B0604020202020204" pitchFamily="34" charset="0"/>
              </a:rPr>
              <a:t>SOF AT&amp;L</a:t>
            </a:r>
            <a:endParaRPr lang="en-US" altLang="en-US" sz="4000" b="1" dirty="0">
              <a:solidFill>
                <a:srgbClr val="FFC000"/>
              </a:solidFill>
              <a:latin typeface="Vijaya" panose="020B0604020202020204" pitchFamily="34" charset="0"/>
              <a:cs typeface="Vijaya" panose="020B0604020202020204" pitchFamily="34" charset="0"/>
            </a:endParaRPr>
          </a:p>
        </p:txBody>
      </p:sp>
    </p:spTree>
    <p:extLst>
      <p:ext uri="{BB962C8B-B14F-4D97-AF65-F5344CB8AC3E}">
        <p14:creationId xmlns:p14="http://schemas.microsoft.com/office/powerpoint/2010/main" val="25893357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METRICS</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4189855445"/>
              </p:ext>
            </p:extLst>
          </p:nvPr>
        </p:nvGraphicFramePr>
        <p:xfrm>
          <a:off x="0" y="1058092"/>
          <a:ext cx="9144000" cy="57999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136472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777936" y="532272"/>
            <a:ext cx="7848600" cy="1501775"/>
          </a:xfrm>
        </p:spPr>
        <p:txBody>
          <a:bodyPr>
            <a:normAutofit/>
          </a:bodyPr>
          <a:lstStyle/>
          <a:p>
            <a:r>
              <a:rPr lang="en-US" altLang="en-US" b="1" dirty="0" smtClean="0">
                <a:solidFill>
                  <a:srgbClr val="B5885F"/>
                </a:solidFill>
              </a:rPr>
              <a:t>ACCESS TO USSOCOM/SOF AT&amp;L</a:t>
            </a:r>
            <a:r>
              <a:rPr lang="en-US" altLang="en-US" dirty="0" smtClean="0">
                <a:solidFill>
                  <a:srgbClr val="B5885F"/>
                </a:solidFill>
              </a:rPr>
              <a:t/>
            </a:r>
            <a:br>
              <a:rPr lang="en-US" altLang="en-US" dirty="0" smtClean="0">
                <a:solidFill>
                  <a:srgbClr val="B5885F"/>
                </a:solidFill>
              </a:rPr>
            </a:br>
            <a:r>
              <a:rPr lang="en-US" altLang="en-US" sz="3200" b="1" dirty="0">
                <a:latin typeface="Arial" charset="0"/>
                <a:ea typeface="+mn-ea"/>
                <a:cs typeface="Arial" charset="0"/>
              </a:rPr>
              <a:t>How to get my “foot” in the door </a:t>
            </a:r>
          </a:p>
        </p:txBody>
      </p:sp>
      <p:cxnSp>
        <p:nvCxnSpPr>
          <p:cNvPr id="66" name="Straight Arrow Connector 65"/>
          <p:cNvCxnSpPr/>
          <p:nvPr/>
        </p:nvCxnSpPr>
        <p:spPr>
          <a:xfrm flipV="1">
            <a:off x="3835400" y="4080335"/>
            <a:ext cx="2401888" cy="1528762"/>
          </a:xfrm>
          <a:prstGeom prst="straightConnector1">
            <a:avLst/>
          </a:prstGeom>
          <a:ln>
            <a:solidFill>
              <a:srgbClr val="DE8D22"/>
            </a:solidFill>
            <a:tailEnd type="arrow"/>
          </a:ln>
        </p:spPr>
        <p:style>
          <a:lnRef idx="1">
            <a:schemeClr val="accent1"/>
          </a:lnRef>
          <a:fillRef idx="0">
            <a:schemeClr val="accent1"/>
          </a:fillRef>
          <a:effectRef idx="0">
            <a:schemeClr val="accent1"/>
          </a:effectRef>
          <a:fontRef idx="minor">
            <a:schemeClr val="tx1"/>
          </a:fontRef>
        </p:style>
      </p:cxnSp>
      <p:pic>
        <p:nvPicPr>
          <p:cNvPr id="12292" name="Picture 4" descr="http://safetymanagement.files.wordpress.com/2011/07/open-door-blue-sky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0988" y="1968960"/>
            <a:ext cx="6197600"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2" descr="http://ts1.mm.bing.net/th?id=H.4781536759711206&amp;w=98&amp;h=108&amp;c=8&amp;pid=3.1&amp;qlt=90&amp;rm=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5450" y="3053222"/>
            <a:ext cx="917575"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8" descr="a welcome door mat isolated on a white background. Stock Photo - 963928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00475" y="5883735"/>
            <a:ext cx="173196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Rectangle 61"/>
          <p:cNvSpPr/>
          <p:nvPr/>
        </p:nvSpPr>
        <p:spPr>
          <a:xfrm>
            <a:off x="6929438" y="1980072"/>
            <a:ext cx="1636712" cy="2229978"/>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000" b="1" u="sng" dirty="0" smtClean="0">
                <a:solidFill>
                  <a:prstClr val="black"/>
                </a:solidFill>
                <a:latin typeface="Garamond" panose="02020404030301010803" pitchFamily="18" charset="0"/>
              </a:rPr>
              <a:t>The </a:t>
            </a:r>
            <a:r>
              <a:rPr lang="en-US" sz="2000" b="1" u="sng" dirty="0">
                <a:solidFill>
                  <a:prstClr val="black"/>
                </a:solidFill>
                <a:latin typeface="Garamond" panose="02020404030301010803" pitchFamily="18" charset="0"/>
              </a:rPr>
              <a:t>Teams</a:t>
            </a:r>
          </a:p>
          <a:p>
            <a:pPr>
              <a:buFont typeface="Arial" pitchFamily="34" charset="0"/>
              <a:buChar char="•"/>
              <a:defRPr/>
            </a:pPr>
            <a:r>
              <a:rPr lang="en-US" dirty="0" smtClean="0">
                <a:solidFill>
                  <a:prstClr val="black"/>
                </a:solidFill>
                <a:latin typeface="Garamond" panose="02020404030301010803" pitchFamily="18" charset="0"/>
              </a:rPr>
              <a:t>Combat </a:t>
            </a:r>
            <a:r>
              <a:rPr lang="en-US" dirty="0">
                <a:solidFill>
                  <a:prstClr val="black"/>
                </a:solidFill>
                <a:latin typeface="Garamond" panose="02020404030301010803" pitchFamily="18" charset="0"/>
              </a:rPr>
              <a:t>DEV</a:t>
            </a:r>
          </a:p>
          <a:p>
            <a:pPr>
              <a:buFont typeface="Arial" pitchFamily="34" charset="0"/>
              <a:buChar char="•"/>
              <a:defRPr/>
            </a:pPr>
            <a:r>
              <a:rPr lang="en-US" dirty="0">
                <a:solidFill>
                  <a:prstClr val="black"/>
                </a:solidFill>
                <a:latin typeface="Garamond" panose="02020404030301010803" pitchFamily="18" charset="0"/>
              </a:rPr>
              <a:t> PEO/PMs</a:t>
            </a:r>
          </a:p>
          <a:p>
            <a:pPr>
              <a:buFont typeface="Arial" pitchFamily="34" charset="0"/>
              <a:buChar char="•"/>
              <a:defRPr/>
            </a:pPr>
            <a:r>
              <a:rPr lang="en-US" dirty="0">
                <a:solidFill>
                  <a:prstClr val="black"/>
                </a:solidFill>
                <a:latin typeface="Garamond" panose="02020404030301010803" pitchFamily="18" charset="0"/>
              </a:rPr>
              <a:t> Material </a:t>
            </a:r>
            <a:r>
              <a:rPr lang="en-US" dirty="0" smtClean="0">
                <a:solidFill>
                  <a:prstClr val="black"/>
                </a:solidFill>
                <a:latin typeface="Garamond" panose="02020404030301010803" pitchFamily="18" charset="0"/>
              </a:rPr>
              <a:t>DEV</a:t>
            </a:r>
            <a:endParaRPr lang="en-US" sz="2000" dirty="0">
              <a:solidFill>
                <a:prstClr val="black"/>
              </a:solidFill>
            </a:endParaRPr>
          </a:p>
          <a:p>
            <a:pPr>
              <a:buFont typeface="Arial" pitchFamily="34" charset="0"/>
              <a:buChar char="•"/>
              <a:defRPr/>
            </a:pPr>
            <a:r>
              <a:rPr lang="en-US" sz="2000" dirty="0" smtClean="0">
                <a:solidFill>
                  <a:prstClr val="black"/>
                </a:solidFill>
                <a:latin typeface="Garamond" panose="02020404030301010803" pitchFamily="18" charset="0"/>
              </a:rPr>
              <a:t> </a:t>
            </a:r>
            <a:r>
              <a:rPr lang="en-US" dirty="0">
                <a:solidFill>
                  <a:prstClr val="black"/>
                </a:solidFill>
                <a:latin typeface="Garamond" panose="02020404030301010803" pitchFamily="18" charset="0"/>
              </a:rPr>
              <a:t>TILO</a:t>
            </a:r>
          </a:p>
          <a:p>
            <a:pPr>
              <a:buFont typeface="Arial" pitchFamily="34" charset="0"/>
              <a:buChar char="•"/>
              <a:defRPr/>
            </a:pPr>
            <a:r>
              <a:rPr lang="en-US" dirty="0">
                <a:solidFill>
                  <a:prstClr val="black"/>
                </a:solidFill>
                <a:latin typeface="Garamond" panose="02020404030301010803" pitchFamily="18" charset="0"/>
              </a:rPr>
              <a:t> SBIR</a:t>
            </a:r>
          </a:p>
          <a:p>
            <a:pPr>
              <a:buFont typeface="Arial" pitchFamily="34" charset="0"/>
              <a:buChar char="•"/>
              <a:defRPr/>
            </a:pPr>
            <a:r>
              <a:rPr lang="en-US" dirty="0">
                <a:solidFill>
                  <a:prstClr val="black"/>
                </a:solidFill>
                <a:latin typeface="Garamond" panose="02020404030301010803" pitchFamily="18" charset="0"/>
              </a:rPr>
              <a:t> TALOS</a:t>
            </a:r>
          </a:p>
        </p:txBody>
      </p:sp>
      <p:grpSp>
        <p:nvGrpSpPr>
          <p:cNvPr id="12296" name="Group 58"/>
          <p:cNvGrpSpPr>
            <a:grpSpLocks/>
          </p:cNvGrpSpPr>
          <p:nvPr/>
        </p:nvGrpSpPr>
        <p:grpSpPr bwMode="auto">
          <a:xfrm>
            <a:off x="563563" y="3353260"/>
            <a:ext cx="1824037" cy="2701925"/>
            <a:chOff x="278606" y="3136106"/>
            <a:chExt cx="1823990" cy="2700947"/>
          </a:xfrm>
        </p:grpSpPr>
        <p:pic>
          <p:nvPicPr>
            <p:cNvPr id="5" name="Picture 1"/>
            <p:cNvPicPr>
              <a:picLocks noChangeAspect="1" noChangeArrowheads="1"/>
            </p:cNvPicPr>
            <p:nvPr/>
          </p:nvPicPr>
          <p:blipFill>
            <a:blip r:embed="rId6" cstate="print">
              <a:duotone>
                <a:schemeClr val="bg2">
                  <a:shade val="45000"/>
                  <a:satMod val="135000"/>
                </a:schemeClr>
                <a:prstClr val="white"/>
              </a:duotone>
              <a:lum bright="100000"/>
              <a:extLst>
                <a:ext uri="{28A0092B-C50C-407E-A947-70E740481C1C}">
                  <a14:useLocalDpi xmlns:a14="http://schemas.microsoft.com/office/drawing/2010/main" val="0"/>
                </a:ext>
              </a:extLst>
            </a:blip>
            <a:srcRect/>
            <a:stretch>
              <a:fillRect/>
            </a:stretch>
          </p:blipFill>
          <p:spPr bwMode="auto">
            <a:xfrm>
              <a:off x="436728" y="4999947"/>
              <a:ext cx="420478" cy="837106"/>
            </a:xfrm>
            <a:prstGeom prst="rect">
              <a:avLst/>
            </a:prstGeom>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style>
            <a:lnRef idx="2">
              <a:schemeClr val="dk1">
                <a:shade val="50000"/>
              </a:schemeClr>
            </a:lnRef>
            <a:fillRef idx="1">
              <a:schemeClr val="dk1"/>
            </a:fillRef>
            <a:effectRef idx="0">
              <a:schemeClr val="dk1"/>
            </a:effectRef>
            <a:fontRef idx="minor">
              <a:schemeClr val="lt1"/>
            </a:fontRef>
          </p:style>
        </p:pic>
        <p:grpSp>
          <p:nvGrpSpPr>
            <p:cNvPr id="12300" name="Group 1"/>
            <p:cNvGrpSpPr>
              <a:grpSpLocks/>
            </p:cNvGrpSpPr>
            <p:nvPr/>
          </p:nvGrpSpPr>
          <p:grpSpPr bwMode="auto">
            <a:xfrm>
              <a:off x="278606" y="3136106"/>
              <a:ext cx="1782206" cy="1408357"/>
              <a:chOff x="9852025" y="1900238"/>
              <a:chExt cx="276225" cy="222250"/>
            </a:xfrm>
          </p:grpSpPr>
          <p:sp>
            <p:nvSpPr>
              <p:cNvPr id="7" name="Oval 6"/>
              <p:cNvSpPr/>
              <p:nvPr/>
            </p:nvSpPr>
            <p:spPr>
              <a:xfrm>
                <a:off x="9869248" y="1938053"/>
                <a:ext cx="139997" cy="139990"/>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solidFill>
                    <a:prstClr val="white"/>
                  </a:solidFill>
                </a:endParaRPr>
              </a:p>
            </p:txBody>
          </p:sp>
          <p:sp>
            <p:nvSpPr>
              <p:cNvPr id="8" name="Oval 7"/>
              <p:cNvSpPr/>
              <p:nvPr/>
            </p:nvSpPr>
            <p:spPr>
              <a:xfrm>
                <a:off x="9950441" y="1930039"/>
                <a:ext cx="148117" cy="148004"/>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solidFill>
                    <a:prstClr val="white"/>
                  </a:solidFill>
                </a:endParaRPr>
              </a:p>
            </p:txBody>
          </p:sp>
          <p:sp>
            <p:nvSpPr>
              <p:cNvPr id="9" name="Oval 8"/>
              <p:cNvSpPr/>
              <p:nvPr/>
            </p:nvSpPr>
            <p:spPr>
              <a:xfrm>
                <a:off x="9929774" y="1900238"/>
                <a:ext cx="101861" cy="101174"/>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solidFill>
                    <a:prstClr val="white"/>
                  </a:solidFill>
                </a:endParaRPr>
              </a:p>
            </p:txBody>
          </p:sp>
          <p:sp>
            <p:nvSpPr>
              <p:cNvPr id="10" name="Oval 9"/>
              <p:cNvSpPr/>
              <p:nvPr/>
            </p:nvSpPr>
            <p:spPr>
              <a:xfrm>
                <a:off x="9902709" y="2021195"/>
                <a:ext cx="101861" cy="101174"/>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solidFill>
                    <a:prstClr val="white"/>
                  </a:solidFill>
                </a:endParaRPr>
              </a:p>
            </p:txBody>
          </p:sp>
          <p:sp>
            <p:nvSpPr>
              <p:cNvPr id="11" name="Oval 10"/>
              <p:cNvSpPr/>
              <p:nvPr/>
            </p:nvSpPr>
            <p:spPr>
              <a:xfrm>
                <a:off x="9983903" y="2046489"/>
                <a:ext cx="74796" cy="75880"/>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solidFill>
                    <a:prstClr val="white"/>
                  </a:solidFill>
                </a:endParaRPr>
              </a:p>
            </p:txBody>
          </p:sp>
          <p:sp>
            <p:nvSpPr>
              <p:cNvPr id="12" name="Oval 11"/>
              <p:cNvSpPr/>
              <p:nvPr/>
            </p:nvSpPr>
            <p:spPr>
              <a:xfrm>
                <a:off x="10026222" y="1995151"/>
                <a:ext cx="102107" cy="101925"/>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solidFill>
                    <a:prstClr val="white"/>
                  </a:solidFill>
                </a:endParaRPr>
              </a:p>
            </p:txBody>
          </p:sp>
          <p:sp>
            <p:nvSpPr>
              <p:cNvPr id="13" name="Oval 12"/>
              <p:cNvSpPr/>
              <p:nvPr/>
            </p:nvSpPr>
            <p:spPr>
              <a:xfrm>
                <a:off x="9852025" y="2007672"/>
                <a:ext cx="102107" cy="102175"/>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solidFill>
                    <a:prstClr val="white"/>
                  </a:solidFill>
                </a:endParaRPr>
              </a:p>
            </p:txBody>
          </p:sp>
        </p:grpSp>
        <p:grpSp>
          <p:nvGrpSpPr>
            <p:cNvPr id="12301" name="Group 2"/>
            <p:cNvGrpSpPr>
              <a:grpSpLocks/>
            </p:cNvGrpSpPr>
            <p:nvPr/>
          </p:nvGrpSpPr>
          <p:grpSpPr bwMode="auto">
            <a:xfrm>
              <a:off x="717325" y="4696291"/>
              <a:ext cx="144142" cy="157984"/>
              <a:chOff x="9812338" y="2154238"/>
              <a:chExt cx="73025" cy="74612"/>
            </a:xfrm>
          </p:grpSpPr>
          <p:sp>
            <p:nvSpPr>
              <p:cNvPr id="15" name="Oval 14"/>
              <p:cNvSpPr/>
              <p:nvPr/>
            </p:nvSpPr>
            <p:spPr>
              <a:xfrm>
                <a:off x="9812044" y="2182605"/>
                <a:ext cx="45037" cy="4646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solidFill>
                    <a:prstClr val="white"/>
                  </a:solidFill>
                </a:endParaRPr>
              </a:p>
            </p:txBody>
          </p:sp>
          <p:sp>
            <p:nvSpPr>
              <p:cNvPr id="16" name="Oval 15"/>
              <p:cNvSpPr/>
              <p:nvPr/>
            </p:nvSpPr>
            <p:spPr>
              <a:xfrm>
                <a:off x="9840192" y="2179608"/>
                <a:ext cx="45037" cy="4646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solidFill>
                    <a:prstClr val="white"/>
                  </a:solidFill>
                </a:endParaRPr>
              </a:p>
            </p:txBody>
          </p:sp>
          <p:sp>
            <p:nvSpPr>
              <p:cNvPr id="17" name="Oval 16"/>
              <p:cNvSpPr/>
              <p:nvPr/>
            </p:nvSpPr>
            <p:spPr>
              <a:xfrm>
                <a:off x="9821695" y="2154126"/>
                <a:ext cx="44233" cy="4646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solidFill>
                    <a:prstClr val="white"/>
                  </a:solidFill>
                </a:endParaRPr>
              </a:p>
            </p:txBody>
          </p:sp>
        </p:grpSp>
        <p:pic>
          <p:nvPicPr>
            <p:cNvPr id="18" name="Picture 1"/>
            <p:cNvPicPr>
              <a:picLocks noChangeAspect="1" noChangeArrowheads="1"/>
            </p:cNvPicPr>
            <p:nvPr/>
          </p:nvPicPr>
          <p:blipFill>
            <a:blip r:embed="rId6" cstate="print">
              <a:duotone>
                <a:schemeClr val="bg2">
                  <a:shade val="45000"/>
                  <a:satMod val="135000"/>
                </a:schemeClr>
                <a:prstClr val="white"/>
              </a:duotone>
              <a:lum bright="100000"/>
              <a:extLst>
                <a:ext uri="{28A0092B-C50C-407E-A947-70E740481C1C}">
                  <a14:useLocalDpi xmlns:a14="http://schemas.microsoft.com/office/drawing/2010/main" val="0"/>
                </a:ext>
              </a:extLst>
            </a:blip>
            <a:srcRect/>
            <a:stretch>
              <a:fillRect/>
            </a:stretch>
          </p:blipFill>
          <p:spPr bwMode="auto">
            <a:xfrm>
              <a:off x="1059423" y="4999947"/>
              <a:ext cx="420478" cy="837106"/>
            </a:xfrm>
            <a:prstGeom prst="rect">
              <a:avLst/>
            </a:prstGeom>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style>
            <a:lnRef idx="2">
              <a:schemeClr val="dk1">
                <a:shade val="50000"/>
              </a:schemeClr>
            </a:lnRef>
            <a:fillRef idx="1">
              <a:schemeClr val="dk1"/>
            </a:fillRef>
            <a:effectRef idx="0">
              <a:schemeClr val="dk1"/>
            </a:effectRef>
            <a:fontRef idx="minor">
              <a:schemeClr val="lt1"/>
            </a:fontRef>
          </p:style>
        </p:pic>
        <p:pic>
          <p:nvPicPr>
            <p:cNvPr id="19" name="Picture 1"/>
            <p:cNvPicPr>
              <a:picLocks noChangeAspect="1" noChangeArrowheads="1"/>
            </p:cNvPicPr>
            <p:nvPr/>
          </p:nvPicPr>
          <p:blipFill>
            <a:blip r:embed="rId6" cstate="print">
              <a:duotone>
                <a:schemeClr val="bg2">
                  <a:shade val="45000"/>
                  <a:satMod val="135000"/>
                </a:schemeClr>
                <a:prstClr val="white"/>
              </a:duotone>
              <a:lum bright="100000"/>
              <a:extLst>
                <a:ext uri="{28A0092B-C50C-407E-A947-70E740481C1C}">
                  <a14:useLocalDpi xmlns:a14="http://schemas.microsoft.com/office/drawing/2010/main" val="0"/>
                </a:ext>
              </a:extLst>
            </a:blip>
            <a:srcRect/>
            <a:stretch>
              <a:fillRect/>
            </a:stretch>
          </p:blipFill>
          <p:spPr bwMode="auto">
            <a:xfrm>
              <a:off x="1682118" y="4999947"/>
              <a:ext cx="420478" cy="837106"/>
            </a:xfrm>
            <a:prstGeom prst="rect">
              <a:avLst/>
            </a:prstGeom>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style>
            <a:lnRef idx="2">
              <a:schemeClr val="dk1">
                <a:shade val="50000"/>
              </a:schemeClr>
            </a:lnRef>
            <a:fillRef idx="1">
              <a:schemeClr val="dk1"/>
            </a:fillRef>
            <a:effectRef idx="0">
              <a:schemeClr val="dk1"/>
            </a:effectRef>
            <a:fontRef idx="minor">
              <a:schemeClr val="lt1"/>
            </a:fontRef>
          </p:style>
        </p:pic>
        <p:grpSp>
          <p:nvGrpSpPr>
            <p:cNvPr id="12304" name="Group 152"/>
            <p:cNvGrpSpPr>
              <a:grpSpLocks/>
            </p:cNvGrpSpPr>
            <p:nvPr/>
          </p:nvGrpSpPr>
          <p:grpSpPr bwMode="auto">
            <a:xfrm rot="-2184193">
              <a:off x="1188189" y="4686033"/>
              <a:ext cx="165283" cy="180552"/>
              <a:chOff x="9812338" y="2154238"/>
              <a:chExt cx="73025" cy="74612"/>
            </a:xfrm>
          </p:grpSpPr>
          <p:sp>
            <p:nvSpPr>
              <p:cNvPr id="21" name="Oval 20"/>
              <p:cNvSpPr/>
              <p:nvPr/>
            </p:nvSpPr>
            <p:spPr>
              <a:xfrm>
                <a:off x="9811561" y="2179409"/>
                <a:ext cx="44186" cy="43938"/>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solidFill>
                    <a:prstClr val="white"/>
                  </a:solidFill>
                </a:endParaRPr>
              </a:p>
            </p:txBody>
          </p:sp>
          <p:sp>
            <p:nvSpPr>
              <p:cNvPr id="22" name="Oval 21"/>
              <p:cNvSpPr/>
              <p:nvPr/>
            </p:nvSpPr>
            <p:spPr>
              <a:xfrm>
                <a:off x="9840567" y="2175778"/>
                <a:ext cx="44186" cy="43938"/>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solidFill>
                    <a:prstClr val="white"/>
                  </a:solidFill>
                </a:endParaRPr>
              </a:p>
            </p:txBody>
          </p:sp>
          <p:sp>
            <p:nvSpPr>
              <p:cNvPr id="23" name="Oval 22"/>
              <p:cNvSpPr/>
              <p:nvPr/>
            </p:nvSpPr>
            <p:spPr>
              <a:xfrm>
                <a:off x="9821072" y="2151986"/>
                <a:ext cx="44888" cy="43938"/>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solidFill>
                    <a:prstClr val="white"/>
                  </a:solidFill>
                </a:endParaRPr>
              </a:p>
            </p:txBody>
          </p:sp>
        </p:grpSp>
        <p:grpSp>
          <p:nvGrpSpPr>
            <p:cNvPr id="12305" name="Group 156"/>
            <p:cNvGrpSpPr>
              <a:grpSpLocks/>
            </p:cNvGrpSpPr>
            <p:nvPr/>
          </p:nvGrpSpPr>
          <p:grpSpPr bwMode="auto">
            <a:xfrm rot="-4089205">
              <a:off x="1736309" y="4677448"/>
              <a:ext cx="170293" cy="171048"/>
              <a:chOff x="9812338" y="2154238"/>
              <a:chExt cx="73025" cy="74612"/>
            </a:xfrm>
          </p:grpSpPr>
          <p:sp>
            <p:nvSpPr>
              <p:cNvPr id="25" name="Oval 24"/>
              <p:cNvSpPr/>
              <p:nvPr/>
            </p:nvSpPr>
            <p:spPr>
              <a:xfrm>
                <a:off x="9808971" y="2181152"/>
                <a:ext cx="44913" cy="4708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solidFill>
                    <a:prstClr val="white"/>
                  </a:solidFill>
                </a:endParaRPr>
              </a:p>
            </p:txBody>
          </p:sp>
          <p:sp>
            <p:nvSpPr>
              <p:cNvPr id="26" name="Oval 25"/>
              <p:cNvSpPr/>
              <p:nvPr/>
            </p:nvSpPr>
            <p:spPr>
              <a:xfrm>
                <a:off x="9838941" y="2177270"/>
                <a:ext cx="44233" cy="4708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solidFill>
                    <a:prstClr val="white"/>
                  </a:solidFill>
                </a:endParaRPr>
              </a:p>
            </p:txBody>
          </p:sp>
          <p:sp>
            <p:nvSpPr>
              <p:cNvPr id="27" name="Oval 26"/>
              <p:cNvSpPr/>
              <p:nvPr/>
            </p:nvSpPr>
            <p:spPr>
              <a:xfrm>
                <a:off x="9818981" y="2152727"/>
                <a:ext cx="43552" cy="4708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solidFill>
                    <a:prstClr val="white"/>
                  </a:solidFill>
                </a:endParaRPr>
              </a:p>
            </p:txBody>
          </p:sp>
        </p:grpSp>
      </p:grpSp>
      <p:sp>
        <p:nvSpPr>
          <p:cNvPr id="28" name="TextBox 27"/>
          <p:cNvSpPr txBox="1"/>
          <p:nvPr/>
        </p:nvSpPr>
        <p:spPr>
          <a:xfrm>
            <a:off x="1084263" y="6061535"/>
            <a:ext cx="957262" cy="369887"/>
          </a:xfrm>
          <a:prstGeom prst="rect">
            <a:avLst/>
          </a:prstGeom>
        </p:spPr>
        <p:style>
          <a:lnRef idx="1">
            <a:schemeClr val="dk1"/>
          </a:lnRef>
          <a:fillRef idx="3">
            <a:schemeClr val="dk1"/>
          </a:fillRef>
          <a:effectRef idx="2">
            <a:schemeClr val="dk1"/>
          </a:effectRef>
          <a:fontRef idx="minor">
            <a:schemeClr val="lt1"/>
          </a:fontRef>
        </p:style>
        <p:txBody>
          <a:bodyPr wrap="none">
            <a:spAutoFit/>
          </a:bodyPr>
          <a:lstStyle/>
          <a:p>
            <a:pPr>
              <a:defRPr/>
            </a:pPr>
            <a:r>
              <a:rPr lang="en-US" dirty="0">
                <a:solidFill>
                  <a:prstClr val="white"/>
                </a:solidFill>
              </a:rPr>
              <a:t>Industry</a:t>
            </a:r>
          </a:p>
        </p:txBody>
      </p:sp>
      <p:pic>
        <p:nvPicPr>
          <p:cNvPr id="36" name="Picture 35" descr="http://ts3.mm.bing.net/th?id=H.4660349964518730&amp;w=136&amp;h=171&amp;c=7&amp;rs=1&amp;pid=1.7"/>
          <p:cNvPicPr>
            <a:picLocks noChangeAspect="1" noChangeArrowheads="1"/>
          </p:cNvPicPr>
          <p:nvPr/>
        </p:nvPicPr>
        <p:blipFill>
          <a:blip r:embed="rId7" cstate="print"/>
          <a:srcRect/>
          <a:stretch>
            <a:fillRect/>
          </a:stretch>
        </p:blipFill>
        <p:spPr bwMode="auto">
          <a:xfrm>
            <a:off x="1001713" y="3542172"/>
            <a:ext cx="801687" cy="1006475"/>
          </a:xfrm>
          <a:prstGeom prst="rect">
            <a:avLst/>
          </a:prstGeom>
        </p:spPr>
        <p:style>
          <a:lnRef idx="2">
            <a:schemeClr val="dk1">
              <a:shade val="50000"/>
            </a:schemeClr>
          </a:lnRef>
          <a:fillRef idx="1">
            <a:schemeClr val="dk1"/>
          </a:fillRef>
          <a:effectRef idx="0">
            <a:schemeClr val="dk1"/>
          </a:effectRef>
          <a:fontRef idx="minor">
            <a:schemeClr val="lt1"/>
          </a:fontRef>
        </p:style>
      </p:pic>
      <p:sp>
        <p:nvSpPr>
          <p:cNvPr id="34" name="Slide Number Placeholder 33"/>
          <p:cNvSpPr>
            <a:spLocks noGrp="1"/>
          </p:cNvSpPr>
          <p:nvPr>
            <p:ph type="sldNum" sz="quarter" idx="12"/>
          </p:nvPr>
        </p:nvSpPr>
        <p:spPr>
          <a:xfrm>
            <a:off x="7010400" y="6492875"/>
            <a:ext cx="2133600" cy="365125"/>
          </a:xfrm>
        </p:spPr>
        <p:txBody>
          <a:bodyPr/>
          <a:lstStyle/>
          <a:p>
            <a:fld id="{C26D16D4-6183-45BB-957C-715D7FEB77BE}" type="slidenum">
              <a:rPr lang="en-US" smtClean="0">
                <a:solidFill>
                  <a:prstClr val="black">
                    <a:tint val="75000"/>
                  </a:prstClr>
                </a:solidFill>
              </a:rPr>
              <a:pPr/>
              <a:t>51</a:t>
            </a:fld>
            <a:endParaRPr lang="en-US" dirty="0">
              <a:solidFill>
                <a:prstClr val="black">
                  <a:tint val="75000"/>
                </a:prstClr>
              </a:solidFill>
            </a:endParaRPr>
          </a:p>
        </p:txBody>
      </p:sp>
    </p:spTree>
    <p:extLst>
      <p:ext uri="{BB962C8B-B14F-4D97-AF65-F5344CB8AC3E}">
        <p14:creationId xmlns:p14="http://schemas.microsoft.com/office/powerpoint/2010/main" val="4483117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Callout 2 4"/>
          <p:cNvSpPr/>
          <p:nvPr/>
        </p:nvSpPr>
        <p:spPr>
          <a:xfrm>
            <a:off x="-2255658" y="-158643"/>
            <a:ext cx="1295400" cy="762000"/>
          </a:xfrm>
          <a:prstGeom prst="borderCallout2">
            <a:avLst>
              <a:gd name="adj1" fmla="val 47407"/>
              <a:gd name="adj2" fmla="val -3065"/>
              <a:gd name="adj3" fmla="val 49197"/>
              <a:gd name="adj4" fmla="val -29310"/>
              <a:gd name="adj5" fmla="val 257211"/>
              <a:gd name="adj6" fmla="val -97041"/>
            </a:avLst>
          </a:prstGeom>
          <a:ln>
            <a:headEnd type="none" w="med" len="med"/>
            <a:tailEnd type="arrow" w="med" len="med"/>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solidFill>
                  <a:prstClr val="black"/>
                </a:solidFill>
              </a:rPr>
              <a:t>General Session</a:t>
            </a:r>
            <a:endParaRPr lang="en-US" dirty="0">
              <a:solidFill>
                <a:prstClr val="black"/>
              </a:solidFill>
            </a:endParaRPr>
          </a:p>
        </p:txBody>
      </p:sp>
      <p:sp>
        <p:nvSpPr>
          <p:cNvPr id="9" name="Line Callout 2 8"/>
          <p:cNvSpPr/>
          <p:nvPr/>
        </p:nvSpPr>
        <p:spPr>
          <a:xfrm>
            <a:off x="-4354742" y="5319298"/>
            <a:ext cx="1295400" cy="533400"/>
          </a:xfrm>
          <a:prstGeom prst="borderCallout2">
            <a:avLst>
              <a:gd name="adj1" fmla="val 18750"/>
              <a:gd name="adj2" fmla="val -8333"/>
              <a:gd name="adj3" fmla="val 18750"/>
              <a:gd name="adj4" fmla="val -16667"/>
              <a:gd name="adj5" fmla="val -128662"/>
              <a:gd name="adj6" fmla="val -56079"/>
            </a:avLst>
          </a:prstGeom>
          <a:ln>
            <a:headEnd type="none" w="med" len="med"/>
            <a:tailEnd type="arrow" w="med" len="med"/>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smtClean="0">
                <a:solidFill>
                  <a:prstClr val="black"/>
                </a:solidFill>
              </a:rPr>
              <a:t>Collaboration Rooms</a:t>
            </a:r>
            <a:endParaRPr lang="en-US" sz="1600" dirty="0">
              <a:solidFill>
                <a:prstClr val="black"/>
              </a:solidFill>
            </a:endParaRPr>
          </a:p>
        </p:txBody>
      </p:sp>
      <p:sp>
        <p:nvSpPr>
          <p:cNvPr id="14" name="Rectangle 13"/>
          <p:cNvSpPr/>
          <p:nvPr/>
        </p:nvSpPr>
        <p:spPr>
          <a:xfrm>
            <a:off x="-3935642" y="3155371"/>
            <a:ext cx="228600" cy="1066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dirty="0" smtClean="0">
                <a:solidFill>
                  <a:prstClr val="white"/>
                </a:solidFill>
              </a:rPr>
              <a:t>TILO</a:t>
            </a:r>
            <a:endParaRPr lang="en-US" sz="1600" dirty="0">
              <a:solidFill>
                <a:prstClr val="white"/>
              </a:solidFill>
            </a:endParaRPr>
          </a:p>
        </p:txBody>
      </p:sp>
      <p:sp>
        <p:nvSpPr>
          <p:cNvPr id="16" name="Line Callout 2 15"/>
          <p:cNvSpPr/>
          <p:nvPr/>
        </p:nvSpPr>
        <p:spPr>
          <a:xfrm>
            <a:off x="-3101468" y="1038145"/>
            <a:ext cx="1295400" cy="762000"/>
          </a:xfrm>
          <a:prstGeom prst="borderCallout2">
            <a:avLst>
              <a:gd name="adj1" fmla="val 18750"/>
              <a:gd name="adj2" fmla="val -8333"/>
              <a:gd name="adj3" fmla="val 18750"/>
              <a:gd name="adj4" fmla="val -16667"/>
              <a:gd name="adj5" fmla="val 204724"/>
              <a:gd name="adj6" fmla="val -34506"/>
            </a:avLst>
          </a:prstGeom>
          <a:ln>
            <a:headEnd type="none" w="med" len="med"/>
            <a:tailEnd type="arrow" w="med" len="med"/>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smtClean="0">
                <a:solidFill>
                  <a:prstClr val="black"/>
                </a:solidFill>
              </a:rPr>
              <a:t>Engagement</a:t>
            </a:r>
          </a:p>
          <a:p>
            <a:pPr algn="ctr"/>
            <a:r>
              <a:rPr lang="en-US" sz="1600" dirty="0" smtClean="0">
                <a:solidFill>
                  <a:prstClr val="black"/>
                </a:solidFill>
              </a:rPr>
              <a:t>Area</a:t>
            </a:r>
            <a:endParaRPr lang="en-US" sz="1600" dirty="0">
              <a:solidFill>
                <a:prstClr val="black"/>
              </a:solidFill>
            </a:endParaRPr>
          </a:p>
        </p:txBody>
      </p:sp>
      <p:sp>
        <p:nvSpPr>
          <p:cNvPr id="13" name="Line Callout 2 12"/>
          <p:cNvSpPr/>
          <p:nvPr/>
        </p:nvSpPr>
        <p:spPr>
          <a:xfrm>
            <a:off x="-5797954" y="771445"/>
            <a:ext cx="1295400" cy="533400"/>
          </a:xfrm>
          <a:prstGeom prst="borderCallout2">
            <a:avLst>
              <a:gd name="adj1" fmla="val 44337"/>
              <a:gd name="adj2" fmla="val 101237"/>
              <a:gd name="adj3" fmla="val 46895"/>
              <a:gd name="adj4" fmla="val 138206"/>
              <a:gd name="adj5" fmla="val 189433"/>
              <a:gd name="adj6" fmla="val 101258"/>
            </a:avLst>
          </a:prstGeom>
          <a:ln>
            <a:headEnd type="none" w="med" len="med"/>
            <a:tailEnd type="arrow" w="med" len="med"/>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smtClean="0">
                <a:solidFill>
                  <a:prstClr val="black"/>
                </a:solidFill>
              </a:rPr>
              <a:t>Collaboration Rooms</a:t>
            </a:r>
            <a:endParaRPr lang="en-US" sz="1600" dirty="0">
              <a:solidFill>
                <a:prstClr val="black"/>
              </a:solidFill>
            </a:endParaRPr>
          </a:p>
        </p:txBody>
      </p:sp>
      <p:sp>
        <p:nvSpPr>
          <p:cNvPr id="17" name="Slide Number Placeholder 16"/>
          <p:cNvSpPr>
            <a:spLocks noGrp="1"/>
          </p:cNvSpPr>
          <p:nvPr>
            <p:ph type="sldNum" sz="quarter" idx="12"/>
          </p:nvPr>
        </p:nvSpPr>
        <p:spPr>
          <a:xfrm>
            <a:off x="7010400" y="6492875"/>
            <a:ext cx="2133600" cy="365125"/>
          </a:xfrm>
        </p:spPr>
        <p:txBody>
          <a:bodyPr/>
          <a:lstStyle/>
          <a:p>
            <a:fld id="{C26D16D4-6183-45BB-957C-715D7FEB77BE}" type="slidenum">
              <a:rPr lang="en-US" smtClean="0">
                <a:solidFill>
                  <a:prstClr val="black">
                    <a:tint val="75000"/>
                  </a:prstClr>
                </a:solidFill>
              </a:rPr>
              <a:pPr/>
              <a:t>52</a:t>
            </a:fld>
            <a:endParaRPr lang="en-US" dirty="0">
              <a:solidFill>
                <a:prstClr val="black">
                  <a:tint val="75000"/>
                </a:prstClr>
              </a:solidFill>
            </a:endParaRPr>
          </a:p>
        </p:txBody>
      </p:sp>
      <p:sp>
        <p:nvSpPr>
          <p:cNvPr id="18" name="Rectangle 17"/>
          <p:cNvSpPr/>
          <p:nvPr/>
        </p:nvSpPr>
        <p:spPr>
          <a:xfrm>
            <a:off x="-3372098" y="3036808"/>
            <a:ext cx="228600" cy="130392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dirty="0" smtClean="0">
                <a:solidFill>
                  <a:prstClr val="white"/>
                </a:solidFill>
              </a:rPr>
              <a:t>TALOS</a:t>
            </a:r>
            <a:endParaRPr lang="en-US" sz="1600" dirty="0">
              <a:solidFill>
                <a:prstClr val="white"/>
              </a:solidFill>
            </a:endParaRPr>
          </a:p>
        </p:txBody>
      </p:sp>
      <p:sp>
        <p:nvSpPr>
          <p:cNvPr id="19" name="Donut 18"/>
          <p:cNvSpPr/>
          <p:nvPr/>
        </p:nvSpPr>
        <p:spPr>
          <a:xfrm>
            <a:off x="-6157914" y="2796444"/>
            <a:ext cx="1328912" cy="2076396"/>
          </a:xfrm>
          <a:prstGeom prst="donut">
            <a:avLst>
              <a:gd name="adj" fmla="val 41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 name="TextBox 1"/>
          <p:cNvSpPr txBox="1"/>
          <p:nvPr/>
        </p:nvSpPr>
        <p:spPr>
          <a:xfrm rot="20089353">
            <a:off x="-8569550" y="3668173"/>
            <a:ext cx="8429615" cy="1107996"/>
          </a:xfrm>
          <a:prstGeom prst="rect">
            <a:avLst/>
          </a:prstGeom>
          <a:noFill/>
        </p:spPr>
        <p:txBody>
          <a:bodyPr wrap="none" rtlCol="0">
            <a:spAutoFit/>
          </a:bodyPr>
          <a:lstStyle/>
          <a:p>
            <a:r>
              <a:rPr lang="en-US" sz="6600" dirty="0" smtClean="0">
                <a:solidFill>
                  <a:srgbClr val="FF0000"/>
                </a:solidFill>
              </a:rPr>
              <a:t>UPDATE FOR MARRIOTT</a:t>
            </a:r>
            <a:endParaRPr lang="en-US" sz="6600" dirty="0">
              <a:solidFill>
                <a:srgbClr val="FF0000"/>
              </a:solidFill>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489" y="1097971"/>
            <a:ext cx="8258175"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48347" y="6340184"/>
            <a:ext cx="5547737" cy="369332"/>
          </a:xfrm>
          <a:prstGeom prst="rect">
            <a:avLst/>
          </a:prstGeom>
          <a:solidFill>
            <a:srgbClr val="FFFF00"/>
          </a:solidFill>
        </p:spPr>
        <p:txBody>
          <a:bodyPr wrap="none" rtlCol="0">
            <a:spAutoFit/>
          </a:bodyPr>
          <a:lstStyle/>
          <a:p>
            <a:r>
              <a:rPr lang="en-US" b="1" dirty="0" smtClean="0">
                <a:solidFill>
                  <a:prstClr val="black"/>
                </a:solidFill>
              </a:rPr>
              <a:t>Breakout Room #6 – Regency Room is located on Level 2</a:t>
            </a:r>
            <a:endParaRPr lang="en-US" b="1" dirty="0">
              <a:solidFill>
                <a:prstClr val="black"/>
              </a:solidFill>
            </a:endParaRPr>
          </a:p>
        </p:txBody>
      </p:sp>
      <p:sp>
        <p:nvSpPr>
          <p:cNvPr id="15" name="Rectangle 14"/>
          <p:cNvSpPr/>
          <p:nvPr/>
        </p:nvSpPr>
        <p:spPr>
          <a:xfrm rot="2254360">
            <a:off x="-2360628" y="4226434"/>
            <a:ext cx="762000"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solidFill>
                  <a:prstClr val="black"/>
                </a:solidFill>
              </a:rPr>
              <a:t>SBIR</a:t>
            </a:r>
            <a:endParaRPr lang="en-US" dirty="0">
              <a:solidFill>
                <a:prstClr val="black"/>
              </a:solidFill>
            </a:endParaRPr>
          </a:p>
        </p:txBody>
      </p:sp>
      <p:sp>
        <p:nvSpPr>
          <p:cNvPr id="12" name="Rectangle 11"/>
          <p:cNvSpPr/>
          <p:nvPr/>
        </p:nvSpPr>
        <p:spPr>
          <a:xfrm rot="2139218">
            <a:off x="-1441394" y="3995047"/>
            <a:ext cx="623895"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solidFill>
                  <a:prstClr val="black"/>
                </a:solidFill>
              </a:rPr>
              <a:t>S&amp;T</a:t>
            </a:r>
            <a:endParaRPr lang="en-US" dirty="0">
              <a:solidFill>
                <a:prstClr val="black"/>
              </a:solidFill>
            </a:endParaRPr>
          </a:p>
        </p:txBody>
      </p:sp>
      <p:sp>
        <p:nvSpPr>
          <p:cNvPr id="3" name="Donut 2"/>
          <p:cNvSpPr/>
          <p:nvPr/>
        </p:nvSpPr>
        <p:spPr>
          <a:xfrm>
            <a:off x="6589027" y="4340734"/>
            <a:ext cx="1618281" cy="1251484"/>
          </a:xfrm>
          <a:prstGeom prst="donut">
            <a:avLst>
              <a:gd name="adj" fmla="val 4112"/>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black"/>
                </a:solidFill>
              </a:rPr>
              <a:t>Registration</a:t>
            </a:r>
          </a:p>
          <a:p>
            <a:pPr algn="ctr"/>
            <a:r>
              <a:rPr lang="en-US" sz="1400" dirty="0" smtClean="0">
                <a:solidFill>
                  <a:prstClr val="black"/>
                </a:solidFill>
              </a:rPr>
              <a:t>TALOS</a:t>
            </a:r>
          </a:p>
          <a:p>
            <a:pPr algn="ctr"/>
            <a:r>
              <a:rPr lang="en-US" sz="1400" dirty="0" smtClean="0">
                <a:solidFill>
                  <a:prstClr val="black"/>
                </a:solidFill>
              </a:rPr>
              <a:t>SBIR</a:t>
            </a:r>
          </a:p>
          <a:p>
            <a:pPr algn="ctr"/>
            <a:r>
              <a:rPr lang="en-US" sz="1400" dirty="0" smtClean="0">
                <a:solidFill>
                  <a:prstClr val="black"/>
                </a:solidFill>
              </a:rPr>
              <a:t>TILO</a:t>
            </a:r>
            <a:endParaRPr lang="en-US" sz="1400" dirty="0">
              <a:solidFill>
                <a:prstClr val="black"/>
              </a:solidFill>
            </a:endParaRPr>
          </a:p>
        </p:txBody>
      </p:sp>
    </p:spTree>
    <p:extLst>
      <p:ext uri="{BB962C8B-B14F-4D97-AF65-F5344CB8AC3E}">
        <p14:creationId xmlns:p14="http://schemas.microsoft.com/office/powerpoint/2010/main" val="22085689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Callout 2 4"/>
          <p:cNvSpPr/>
          <p:nvPr/>
        </p:nvSpPr>
        <p:spPr>
          <a:xfrm>
            <a:off x="-2255658" y="-158643"/>
            <a:ext cx="1295400" cy="762000"/>
          </a:xfrm>
          <a:prstGeom prst="borderCallout2">
            <a:avLst>
              <a:gd name="adj1" fmla="val 47407"/>
              <a:gd name="adj2" fmla="val -3065"/>
              <a:gd name="adj3" fmla="val 49197"/>
              <a:gd name="adj4" fmla="val -29310"/>
              <a:gd name="adj5" fmla="val 257211"/>
              <a:gd name="adj6" fmla="val -97041"/>
            </a:avLst>
          </a:prstGeom>
          <a:ln>
            <a:headEnd type="none" w="med" len="med"/>
            <a:tailEnd type="arrow" w="med" len="med"/>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solidFill>
                  <a:prstClr val="black"/>
                </a:solidFill>
              </a:rPr>
              <a:t>General Session</a:t>
            </a:r>
            <a:endParaRPr lang="en-US" dirty="0">
              <a:solidFill>
                <a:prstClr val="black"/>
              </a:solidFill>
            </a:endParaRPr>
          </a:p>
        </p:txBody>
      </p:sp>
      <p:sp>
        <p:nvSpPr>
          <p:cNvPr id="9" name="Line Callout 2 8"/>
          <p:cNvSpPr/>
          <p:nvPr/>
        </p:nvSpPr>
        <p:spPr>
          <a:xfrm>
            <a:off x="-4354742" y="5319298"/>
            <a:ext cx="1295400" cy="533400"/>
          </a:xfrm>
          <a:prstGeom prst="borderCallout2">
            <a:avLst>
              <a:gd name="adj1" fmla="val 18750"/>
              <a:gd name="adj2" fmla="val -8333"/>
              <a:gd name="adj3" fmla="val 18750"/>
              <a:gd name="adj4" fmla="val -16667"/>
              <a:gd name="adj5" fmla="val -128662"/>
              <a:gd name="adj6" fmla="val -56079"/>
            </a:avLst>
          </a:prstGeom>
          <a:ln>
            <a:headEnd type="none" w="med" len="med"/>
            <a:tailEnd type="arrow" w="med" len="med"/>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smtClean="0">
                <a:solidFill>
                  <a:prstClr val="black"/>
                </a:solidFill>
              </a:rPr>
              <a:t>Collaboration Rooms</a:t>
            </a:r>
            <a:endParaRPr lang="en-US" sz="1600" dirty="0">
              <a:solidFill>
                <a:prstClr val="black"/>
              </a:solidFill>
            </a:endParaRPr>
          </a:p>
        </p:txBody>
      </p:sp>
      <p:sp>
        <p:nvSpPr>
          <p:cNvPr id="14" name="Rectangle 13"/>
          <p:cNvSpPr/>
          <p:nvPr/>
        </p:nvSpPr>
        <p:spPr>
          <a:xfrm>
            <a:off x="-3935642" y="3155371"/>
            <a:ext cx="228600" cy="1066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dirty="0" smtClean="0">
                <a:solidFill>
                  <a:prstClr val="white"/>
                </a:solidFill>
              </a:rPr>
              <a:t>TILO</a:t>
            </a:r>
            <a:endParaRPr lang="en-US" sz="1600" dirty="0">
              <a:solidFill>
                <a:prstClr val="white"/>
              </a:solidFill>
            </a:endParaRPr>
          </a:p>
        </p:txBody>
      </p:sp>
      <p:sp>
        <p:nvSpPr>
          <p:cNvPr id="16" name="Line Callout 2 15"/>
          <p:cNvSpPr/>
          <p:nvPr/>
        </p:nvSpPr>
        <p:spPr>
          <a:xfrm>
            <a:off x="-3101468" y="1038145"/>
            <a:ext cx="1295400" cy="762000"/>
          </a:xfrm>
          <a:prstGeom prst="borderCallout2">
            <a:avLst>
              <a:gd name="adj1" fmla="val 18750"/>
              <a:gd name="adj2" fmla="val -8333"/>
              <a:gd name="adj3" fmla="val 18750"/>
              <a:gd name="adj4" fmla="val -16667"/>
              <a:gd name="adj5" fmla="val 204724"/>
              <a:gd name="adj6" fmla="val -34506"/>
            </a:avLst>
          </a:prstGeom>
          <a:ln>
            <a:headEnd type="none" w="med" len="med"/>
            <a:tailEnd type="arrow" w="med" len="med"/>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smtClean="0">
                <a:solidFill>
                  <a:prstClr val="black"/>
                </a:solidFill>
              </a:rPr>
              <a:t>Engagement</a:t>
            </a:r>
          </a:p>
          <a:p>
            <a:pPr algn="ctr"/>
            <a:r>
              <a:rPr lang="en-US" sz="1600" dirty="0" smtClean="0">
                <a:solidFill>
                  <a:prstClr val="black"/>
                </a:solidFill>
              </a:rPr>
              <a:t>Area</a:t>
            </a:r>
            <a:endParaRPr lang="en-US" sz="1600" dirty="0">
              <a:solidFill>
                <a:prstClr val="black"/>
              </a:solidFill>
            </a:endParaRPr>
          </a:p>
        </p:txBody>
      </p:sp>
      <p:sp>
        <p:nvSpPr>
          <p:cNvPr id="13" name="Line Callout 2 12"/>
          <p:cNvSpPr/>
          <p:nvPr/>
        </p:nvSpPr>
        <p:spPr>
          <a:xfrm>
            <a:off x="-5797954" y="771445"/>
            <a:ext cx="1295400" cy="533400"/>
          </a:xfrm>
          <a:prstGeom prst="borderCallout2">
            <a:avLst>
              <a:gd name="adj1" fmla="val 44337"/>
              <a:gd name="adj2" fmla="val 101237"/>
              <a:gd name="adj3" fmla="val 46895"/>
              <a:gd name="adj4" fmla="val 138206"/>
              <a:gd name="adj5" fmla="val 189433"/>
              <a:gd name="adj6" fmla="val 101258"/>
            </a:avLst>
          </a:prstGeom>
          <a:ln>
            <a:headEnd type="none" w="med" len="med"/>
            <a:tailEnd type="arrow" w="med" len="med"/>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smtClean="0">
                <a:solidFill>
                  <a:prstClr val="black"/>
                </a:solidFill>
              </a:rPr>
              <a:t>Collaboration Rooms</a:t>
            </a:r>
            <a:endParaRPr lang="en-US" sz="1600" dirty="0">
              <a:solidFill>
                <a:prstClr val="black"/>
              </a:solidFill>
            </a:endParaRPr>
          </a:p>
        </p:txBody>
      </p:sp>
      <p:sp>
        <p:nvSpPr>
          <p:cNvPr id="17" name="Slide Number Placeholder 16"/>
          <p:cNvSpPr>
            <a:spLocks noGrp="1"/>
          </p:cNvSpPr>
          <p:nvPr>
            <p:ph type="sldNum" sz="quarter" idx="12"/>
          </p:nvPr>
        </p:nvSpPr>
        <p:spPr>
          <a:xfrm>
            <a:off x="7010400" y="6492875"/>
            <a:ext cx="2133600" cy="365125"/>
          </a:xfrm>
        </p:spPr>
        <p:txBody>
          <a:bodyPr/>
          <a:lstStyle/>
          <a:p>
            <a:fld id="{C26D16D4-6183-45BB-957C-715D7FEB77BE}" type="slidenum">
              <a:rPr lang="en-US" smtClean="0">
                <a:solidFill>
                  <a:prstClr val="black">
                    <a:tint val="75000"/>
                  </a:prstClr>
                </a:solidFill>
              </a:rPr>
              <a:pPr/>
              <a:t>53</a:t>
            </a:fld>
            <a:endParaRPr lang="en-US" dirty="0">
              <a:solidFill>
                <a:prstClr val="black">
                  <a:tint val="75000"/>
                </a:prstClr>
              </a:solidFill>
            </a:endParaRPr>
          </a:p>
        </p:txBody>
      </p:sp>
      <p:sp>
        <p:nvSpPr>
          <p:cNvPr id="18" name="Rectangle 17"/>
          <p:cNvSpPr/>
          <p:nvPr/>
        </p:nvSpPr>
        <p:spPr>
          <a:xfrm>
            <a:off x="-3372098" y="3036808"/>
            <a:ext cx="228600" cy="130392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dirty="0" smtClean="0">
                <a:solidFill>
                  <a:prstClr val="white"/>
                </a:solidFill>
              </a:rPr>
              <a:t>TALOS</a:t>
            </a:r>
            <a:endParaRPr lang="en-US" sz="1600" dirty="0">
              <a:solidFill>
                <a:prstClr val="white"/>
              </a:solidFill>
            </a:endParaRPr>
          </a:p>
        </p:txBody>
      </p:sp>
      <p:sp>
        <p:nvSpPr>
          <p:cNvPr id="19" name="Donut 18"/>
          <p:cNvSpPr/>
          <p:nvPr/>
        </p:nvSpPr>
        <p:spPr>
          <a:xfrm>
            <a:off x="-6157914" y="2796444"/>
            <a:ext cx="1328912" cy="2076396"/>
          </a:xfrm>
          <a:prstGeom prst="donut">
            <a:avLst>
              <a:gd name="adj" fmla="val 41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 name="TextBox 1"/>
          <p:cNvSpPr txBox="1"/>
          <p:nvPr/>
        </p:nvSpPr>
        <p:spPr>
          <a:xfrm rot="20089353">
            <a:off x="-8569550" y="3668173"/>
            <a:ext cx="8429615" cy="1107996"/>
          </a:xfrm>
          <a:prstGeom prst="rect">
            <a:avLst/>
          </a:prstGeom>
          <a:noFill/>
        </p:spPr>
        <p:txBody>
          <a:bodyPr wrap="none" rtlCol="0">
            <a:spAutoFit/>
          </a:bodyPr>
          <a:lstStyle/>
          <a:p>
            <a:r>
              <a:rPr lang="en-US" sz="6600" dirty="0" smtClean="0">
                <a:solidFill>
                  <a:srgbClr val="FF0000"/>
                </a:solidFill>
              </a:rPr>
              <a:t>UPDATE FOR MARRIOTT</a:t>
            </a:r>
            <a:endParaRPr lang="en-US" sz="6600" dirty="0">
              <a:solidFill>
                <a:srgbClr val="FF0000"/>
              </a:solidFill>
            </a:endParaRPr>
          </a:p>
        </p:txBody>
      </p:sp>
      <p:sp>
        <p:nvSpPr>
          <p:cNvPr id="15" name="Rectangle 14"/>
          <p:cNvSpPr/>
          <p:nvPr/>
        </p:nvSpPr>
        <p:spPr>
          <a:xfrm rot="2254360">
            <a:off x="-2360628" y="4226434"/>
            <a:ext cx="762000"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solidFill>
                  <a:prstClr val="black"/>
                </a:solidFill>
              </a:rPr>
              <a:t>SBIR</a:t>
            </a:r>
            <a:endParaRPr lang="en-US" dirty="0">
              <a:solidFill>
                <a:prstClr val="black"/>
              </a:solidFill>
            </a:endParaRPr>
          </a:p>
        </p:txBody>
      </p:sp>
      <p:sp>
        <p:nvSpPr>
          <p:cNvPr id="12" name="Rectangle 11"/>
          <p:cNvSpPr/>
          <p:nvPr/>
        </p:nvSpPr>
        <p:spPr>
          <a:xfrm rot="2139218">
            <a:off x="-1441394" y="3995047"/>
            <a:ext cx="623895"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solidFill>
                  <a:prstClr val="black"/>
                </a:solidFill>
              </a:rPr>
              <a:t>S&amp;T</a:t>
            </a:r>
            <a:endParaRPr lang="en-US" dirty="0">
              <a:solidFill>
                <a:prstClr val="black"/>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259027226"/>
              </p:ext>
            </p:extLst>
          </p:nvPr>
        </p:nvGraphicFramePr>
        <p:xfrm>
          <a:off x="1371600" y="1600200"/>
          <a:ext cx="6629400" cy="3881830"/>
        </p:xfrm>
        <a:graphic>
          <a:graphicData uri="http://schemas.openxmlformats.org/drawingml/2006/table">
            <a:tbl>
              <a:tblPr/>
              <a:tblGrid>
                <a:gridCol w="3314700"/>
                <a:gridCol w="3314700"/>
              </a:tblGrid>
              <a:tr h="556506">
                <a:tc gridSpan="2">
                  <a:txBody>
                    <a:bodyPr/>
                    <a:lstStyle/>
                    <a:p>
                      <a:pPr algn="ctr" fontAlgn="b"/>
                      <a:r>
                        <a:rPr lang="en-US" sz="1800" b="1" i="0" u="sng" strike="noStrike" dirty="0">
                          <a:solidFill>
                            <a:srgbClr val="000000"/>
                          </a:solidFill>
                          <a:effectLst/>
                          <a:latin typeface="Calibri"/>
                        </a:rPr>
                        <a:t>Capability Areas</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hMerge="1">
                  <a:txBody>
                    <a:bodyPr/>
                    <a:lstStyle/>
                    <a:p>
                      <a:pPr algn="ctr" fontAlgn="b"/>
                      <a:endParaRPr lang="en-US" sz="1100" b="1" i="0" u="sng" strike="noStrike" dirty="0">
                        <a:solidFill>
                          <a:srgbClr val="000000"/>
                        </a:solidFill>
                        <a:effectLst/>
                        <a:latin typeface="Calibri"/>
                      </a:endParaRPr>
                    </a:p>
                  </a:txBody>
                  <a:tcPr marL="9525" marR="9525" marT="9525" marB="0" anchor="b">
                    <a:lnL>
                      <a:noFill/>
                    </a:lnL>
                    <a:lnR>
                      <a:noFill/>
                    </a:lnR>
                    <a:lnT>
                      <a:noFill/>
                    </a:lnT>
                    <a:lnB>
                      <a:noFill/>
                    </a:lnB>
                  </a:tcPr>
                </a:tc>
              </a:tr>
              <a:tr h="285940">
                <a:tc>
                  <a:txBody>
                    <a:bodyPr/>
                    <a:lstStyle/>
                    <a:p>
                      <a:pPr algn="ctr" fontAlgn="b"/>
                      <a:r>
                        <a:rPr lang="en-US" sz="1800" b="0" i="0" u="none" strike="noStrike" dirty="0">
                          <a:solidFill>
                            <a:srgbClr val="000000"/>
                          </a:solidFill>
                          <a:effectLst/>
                          <a:latin typeface="Calibri"/>
                        </a:rPr>
                        <a:t> </a:t>
                      </a:r>
                    </a:p>
                    <a:p>
                      <a:pPr algn="ctr" fontAlgn="b"/>
                      <a:r>
                        <a:rPr lang="en-US" sz="1800" b="0" i="0" u="none" strike="noStrike" dirty="0">
                          <a:solidFill>
                            <a:srgbClr val="000000"/>
                          </a:solidFill>
                          <a:effectLst/>
                          <a:latin typeface="Calibri"/>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en-US" sz="1800" b="0" i="0" u="none" strike="noStrike">
                          <a:solidFill>
                            <a:srgbClr val="000000"/>
                          </a:solidFill>
                          <a:effectLst/>
                          <a:latin typeface="Calibri"/>
                        </a:rPr>
                        <a:t>F3EA, ISR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27073">
                <a:tc>
                  <a:txBody>
                    <a:bodyPr/>
                    <a:lstStyle/>
                    <a:p>
                      <a:pPr algn="ctr" fontAlgn="b"/>
                      <a:r>
                        <a:rPr lang="en-US" sz="1800" b="0" i="0" u="none" strike="noStrike" dirty="0">
                          <a:solidFill>
                            <a:srgbClr val="000000"/>
                          </a:solidFill>
                          <a:effectLst/>
                          <a:latin typeface="Calibri"/>
                        </a:rPr>
                        <a:t> </a:t>
                      </a:r>
                    </a:p>
                    <a:p>
                      <a:pPr algn="ctr" fontAlgn="b"/>
                      <a:r>
                        <a:rPr lang="en-US" sz="1800" b="0" i="0" u="none" strike="noStrike" dirty="0">
                          <a:solidFill>
                            <a:srgbClr val="000000"/>
                          </a:solidFill>
                          <a:effectLst/>
                          <a:latin typeface="Calibri"/>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l" fontAlgn="b"/>
                      <a:r>
                        <a:rPr lang="en-US" sz="1800" b="0" i="0" u="none" strike="noStrike" dirty="0">
                          <a:solidFill>
                            <a:srgbClr val="000000"/>
                          </a:solidFill>
                          <a:effectLst/>
                          <a:latin typeface="Calibri"/>
                        </a:rPr>
                        <a:t>Ammo/Demo, VAS, Target Engagement, Weapons System</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27073">
                <a:tc>
                  <a:txBody>
                    <a:bodyPr/>
                    <a:lstStyle/>
                    <a:p>
                      <a:pPr algn="ctr" fontAlgn="b"/>
                      <a:r>
                        <a:rPr lang="en-US" sz="1800" b="0" i="0" u="none" strike="noStrike" dirty="0">
                          <a:solidFill>
                            <a:srgbClr val="000000"/>
                          </a:solidFill>
                          <a:effectLst/>
                          <a:latin typeface="Calibri"/>
                        </a:rPr>
                        <a:t> </a:t>
                      </a:r>
                    </a:p>
                    <a:p>
                      <a:pPr algn="ctr" fontAlgn="b"/>
                      <a:r>
                        <a:rPr lang="en-US" sz="1800" b="0" i="0" u="none" strike="noStrike" dirty="0">
                          <a:solidFill>
                            <a:srgbClr val="000000"/>
                          </a:solidFill>
                          <a:effectLst/>
                          <a:latin typeface="Calibri"/>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tc>
                  <a:txBody>
                    <a:bodyPr/>
                    <a:lstStyle/>
                    <a:p>
                      <a:pPr algn="l" fontAlgn="b"/>
                      <a:r>
                        <a:rPr lang="en-US" sz="1800" b="0" i="0" u="none" strike="noStrike" dirty="0">
                          <a:solidFill>
                            <a:srgbClr val="000000"/>
                          </a:solidFill>
                          <a:effectLst/>
                          <a:latin typeface="Calibri"/>
                        </a:rPr>
                        <a:t>Communications and Information Technology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27073">
                <a:tc>
                  <a:txBody>
                    <a:bodyPr/>
                    <a:lstStyle/>
                    <a:p>
                      <a:pPr algn="ctr" fontAlgn="b"/>
                      <a:r>
                        <a:rPr lang="en-US" sz="1800" b="0" i="0" u="none" strike="noStrike">
                          <a:solidFill>
                            <a:srgbClr val="000000"/>
                          </a:solidFill>
                          <a:effectLst/>
                          <a:latin typeface="Calibri"/>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b"/>
                      <a:r>
                        <a:rPr lang="en-US" sz="1800" b="0" i="0" u="none" strike="noStrike" dirty="0">
                          <a:solidFill>
                            <a:srgbClr val="000000"/>
                          </a:solidFill>
                          <a:effectLst/>
                          <a:latin typeface="Calibri"/>
                        </a:rPr>
                        <a:t>Breaching, Electronic Warfare, and Mobility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5940">
                <a:tc>
                  <a:txBody>
                    <a:bodyPr/>
                    <a:lstStyle/>
                    <a:p>
                      <a:pPr algn="ctr" fontAlgn="b"/>
                      <a:r>
                        <a:rPr lang="en-US" sz="1800" b="0" i="0" u="none" strike="noStrike" dirty="0">
                          <a:solidFill>
                            <a:srgbClr val="000000"/>
                          </a:solidFill>
                          <a:effectLst/>
                          <a:latin typeface="Calibri"/>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l" fontAlgn="b"/>
                      <a:r>
                        <a:rPr lang="en-US" sz="1800" b="0" i="0" u="none" strike="noStrike" dirty="0">
                          <a:solidFill>
                            <a:srgbClr val="000000"/>
                          </a:solidFill>
                          <a:effectLst/>
                          <a:latin typeface="Calibri"/>
                        </a:rPr>
                        <a:t>TCCC &amp; SSES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3225155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Callout 2 4"/>
          <p:cNvSpPr/>
          <p:nvPr/>
        </p:nvSpPr>
        <p:spPr>
          <a:xfrm>
            <a:off x="-2255658" y="-158643"/>
            <a:ext cx="1295400" cy="762000"/>
          </a:xfrm>
          <a:prstGeom prst="borderCallout2">
            <a:avLst>
              <a:gd name="adj1" fmla="val 47407"/>
              <a:gd name="adj2" fmla="val -3065"/>
              <a:gd name="adj3" fmla="val 49197"/>
              <a:gd name="adj4" fmla="val -29310"/>
              <a:gd name="adj5" fmla="val 257211"/>
              <a:gd name="adj6" fmla="val -97041"/>
            </a:avLst>
          </a:prstGeom>
          <a:ln>
            <a:headEnd type="none" w="med" len="med"/>
            <a:tailEnd type="arrow" w="med" len="med"/>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solidFill>
                  <a:prstClr val="black"/>
                </a:solidFill>
              </a:rPr>
              <a:t>General Session</a:t>
            </a:r>
            <a:endParaRPr lang="en-US" dirty="0">
              <a:solidFill>
                <a:prstClr val="black"/>
              </a:solidFill>
            </a:endParaRPr>
          </a:p>
        </p:txBody>
      </p:sp>
      <p:sp>
        <p:nvSpPr>
          <p:cNvPr id="9" name="Line Callout 2 8"/>
          <p:cNvSpPr/>
          <p:nvPr/>
        </p:nvSpPr>
        <p:spPr>
          <a:xfrm>
            <a:off x="-4354742" y="5319298"/>
            <a:ext cx="1295400" cy="533400"/>
          </a:xfrm>
          <a:prstGeom prst="borderCallout2">
            <a:avLst>
              <a:gd name="adj1" fmla="val 18750"/>
              <a:gd name="adj2" fmla="val -8333"/>
              <a:gd name="adj3" fmla="val 18750"/>
              <a:gd name="adj4" fmla="val -16667"/>
              <a:gd name="adj5" fmla="val -128662"/>
              <a:gd name="adj6" fmla="val -56079"/>
            </a:avLst>
          </a:prstGeom>
          <a:ln>
            <a:headEnd type="none" w="med" len="med"/>
            <a:tailEnd type="arrow" w="med" len="med"/>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smtClean="0">
                <a:solidFill>
                  <a:prstClr val="black"/>
                </a:solidFill>
              </a:rPr>
              <a:t>Collaboration Rooms</a:t>
            </a:r>
            <a:endParaRPr lang="en-US" sz="1600" dirty="0">
              <a:solidFill>
                <a:prstClr val="black"/>
              </a:solidFill>
            </a:endParaRPr>
          </a:p>
        </p:txBody>
      </p:sp>
      <p:sp>
        <p:nvSpPr>
          <p:cNvPr id="14" name="Rectangle 13"/>
          <p:cNvSpPr/>
          <p:nvPr/>
        </p:nvSpPr>
        <p:spPr>
          <a:xfrm>
            <a:off x="-3935642" y="3155371"/>
            <a:ext cx="228600" cy="1066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dirty="0" smtClean="0">
                <a:solidFill>
                  <a:prstClr val="white"/>
                </a:solidFill>
              </a:rPr>
              <a:t>TILO</a:t>
            </a:r>
            <a:endParaRPr lang="en-US" sz="1600" dirty="0">
              <a:solidFill>
                <a:prstClr val="white"/>
              </a:solidFill>
            </a:endParaRPr>
          </a:p>
        </p:txBody>
      </p:sp>
      <p:sp>
        <p:nvSpPr>
          <p:cNvPr id="16" name="Line Callout 2 15"/>
          <p:cNvSpPr/>
          <p:nvPr/>
        </p:nvSpPr>
        <p:spPr>
          <a:xfrm>
            <a:off x="-3101468" y="1038145"/>
            <a:ext cx="1295400" cy="762000"/>
          </a:xfrm>
          <a:prstGeom prst="borderCallout2">
            <a:avLst>
              <a:gd name="adj1" fmla="val 18750"/>
              <a:gd name="adj2" fmla="val -8333"/>
              <a:gd name="adj3" fmla="val 18750"/>
              <a:gd name="adj4" fmla="val -16667"/>
              <a:gd name="adj5" fmla="val 204724"/>
              <a:gd name="adj6" fmla="val -34506"/>
            </a:avLst>
          </a:prstGeom>
          <a:ln>
            <a:headEnd type="none" w="med" len="med"/>
            <a:tailEnd type="arrow" w="med" len="med"/>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smtClean="0">
                <a:solidFill>
                  <a:prstClr val="black"/>
                </a:solidFill>
              </a:rPr>
              <a:t>Engagement</a:t>
            </a:r>
          </a:p>
          <a:p>
            <a:pPr algn="ctr"/>
            <a:r>
              <a:rPr lang="en-US" sz="1600" dirty="0" smtClean="0">
                <a:solidFill>
                  <a:prstClr val="black"/>
                </a:solidFill>
              </a:rPr>
              <a:t>Area</a:t>
            </a:r>
            <a:endParaRPr lang="en-US" sz="1600" dirty="0">
              <a:solidFill>
                <a:prstClr val="black"/>
              </a:solidFill>
            </a:endParaRPr>
          </a:p>
        </p:txBody>
      </p:sp>
      <p:sp>
        <p:nvSpPr>
          <p:cNvPr id="13" name="Line Callout 2 12"/>
          <p:cNvSpPr/>
          <p:nvPr/>
        </p:nvSpPr>
        <p:spPr>
          <a:xfrm>
            <a:off x="-5797954" y="771445"/>
            <a:ext cx="1295400" cy="533400"/>
          </a:xfrm>
          <a:prstGeom prst="borderCallout2">
            <a:avLst>
              <a:gd name="adj1" fmla="val 44337"/>
              <a:gd name="adj2" fmla="val 101237"/>
              <a:gd name="adj3" fmla="val 46895"/>
              <a:gd name="adj4" fmla="val 138206"/>
              <a:gd name="adj5" fmla="val 189433"/>
              <a:gd name="adj6" fmla="val 101258"/>
            </a:avLst>
          </a:prstGeom>
          <a:ln>
            <a:headEnd type="none" w="med" len="med"/>
            <a:tailEnd type="arrow" w="med" len="med"/>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smtClean="0">
                <a:solidFill>
                  <a:prstClr val="black"/>
                </a:solidFill>
              </a:rPr>
              <a:t>Collaboration Rooms</a:t>
            </a:r>
            <a:endParaRPr lang="en-US" sz="1600" dirty="0">
              <a:solidFill>
                <a:prstClr val="black"/>
              </a:solidFill>
            </a:endParaRPr>
          </a:p>
        </p:txBody>
      </p:sp>
      <p:sp>
        <p:nvSpPr>
          <p:cNvPr id="17" name="Slide Number Placeholder 16"/>
          <p:cNvSpPr>
            <a:spLocks noGrp="1"/>
          </p:cNvSpPr>
          <p:nvPr>
            <p:ph type="sldNum" sz="quarter" idx="12"/>
          </p:nvPr>
        </p:nvSpPr>
        <p:spPr>
          <a:xfrm>
            <a:off x="7010400" y="6492875"/>
            <a:ext cx="2133600" cy="365125"/>
          </a:xfrm>
        </p:spPr>
        <p:txBody>
          <a:bodyPr/>
          <a:lstStyle/>
          <a:p>
            <a:fld id="{C26D16D4-6183-45BB-957C-715D7FEB77BE}" type="slidenum">
              <a:rPr lang="en-US" smtClean="0">
                <a:solidFill>
                  <a:prstClr val="black">
                    <a:tint val="75000"/>
                  </a:prstClr>
                </a:solidFill>
              </a:rPr>
              <a:pPr/>
              <a:t>54</a:t>
            </a:fld>
            <a:endParaRPr lang="en-US" dirty="0">
              <a:solidFill>
                <a:prstClr val="black">
                  <a:tint val="75000"/>
                </a:prstClr>
              </a:solidFill>
            </a:endParaRPr>
          </a:p>
        </p:txBody>
      </p:sp>
      <p:sp>
        <p:nvSpPr>
          <p:cNvPr id="18" name="Rectangle 17"/>
          <p:cNvSpPr/>
          <p:nvPr/>
        </p:nvSpPr>
        <p:spPr>
          <a:xfrm>
            <a:off x="-3372098" y="3036808"/>
            <a:ext cx="228600" cy="130392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dirty="0" smtClean="0">
                <a:solidFill>
                  <a:prstClr val="white"/>
                </a:solidFill>
              </a:rPr>
              <a:t>TALOS</a:t>
            </a:r>
            <a:endParaRPr lang="en-US" sz="1600" dirty="0">
              <a:solidFill>
                <a:prstClr val="white"/>
              </a:solidFill>
            </a:endParaRPr>
          </a:p>
        </p:txBody>
      </p:sp>
      <p:sp>
        <p:nvSpPr>
          <p:cNvPr id="19" name="Donut 18"/>
          <p:cNvSpPr/>
          <p:nvPr/>
        </p:nvSpPr>
        <p:spPr>
          <a:xfrm>
            <a:off x="-6157914" y="2796444"/>
            <a:ext cx="1328912" cy="2076396"/>
          </a:xfrm>
          <a:prstGeom prst="donut">
            <a:avLst>
              <a:gd name="adj" fmla="val 41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 name="TextBox 1"/>
          <p:cNvSpPr txBox="1"/>
          <p:nvPr/>
        </p:nvSpPr>
        <p:spPr>
          <a:xfrm rot="20089353">
            <a:off x="-8569550" y="3668173"/>
            <a:ext cx="8429615" cy="1107996"/>
          </a:xfrm>
          <a:prstGeom prst="rect">
            <a:avLst/>
          </a:prstGeom>
          <a:noFill/>
        </p:spPr>
        <p:txBody>
          <a:bodyPr wrap="none" rtlCol="0">
            <a:spAutoFit/>
          </a:bodyPr>
          <a:lstStyle/>
          <a:p>
            <a:r>
              <a:rPr lang="en-US" sz="6600" dirty="0" smtClean="0">
                <a:solidFill>
                  <a:srgbClr val="FF0000"/>
                </a:solidFill>
              </a:rPr>
              <a:t>UPDATE FOR MARRIOTT</a:t>
            </a:r>
            <a:endParaRPr lang="en-US" sz="6600" dirty="0">
              <a:solidFill>
                <a:srgbClr val="FF0000"/>
              </a:solidFill>
            </a:endParaRPr>
          </a:p>
        </p:txBody>
      </p:sp>
      <p:sp>
        <p:nvSpPr>
          <p:cNvPr id="15" name="Rectangle 14"/>
          <p:cNvSpPr/>
          <p:nvPr/>
        </p:nvSpPr>
        <p:spPr>
          <a:xfrm rot="2254360">
            <a:off x="-2360628" y="4226434"/>
            <a:ext cx="762000"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solidFill>
                  <a:prstClr val="black"/>
                </a:solidFill>
              </a:rPr>
              <a:t>SBIR</a:t>
            </a:r>
            <a:endParaRPr lang="en-US" dirty="0">
              <a:solidFill>
                <a:prstClr val="black"/>
              </a:solidFill>
            </a:endParaRPr>
          </a:p>
        </p:txBody>
      </p:sp>
      <p:sp>
        <p:nvSpPr>
          <p:cNvPr id="12" name="Rectangle 11"/>
          <p:cNvSpPr/>
          <p:nvPr/>
        </p:nvSpPr>
        <p:spPr>
          <a:xfrm rot="2139218">
            <a:off x="-1441394" y="3995047"/>
            <a:ext cx="623895"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solidFill>
                  <a:prstClr val="black"/>
                </a:solidFill>
              </a:rPr>
              <a:t>S&amp;T</a:t>
            </a:r>
            <a:endParaRPr lang="en-US" dirty="0">
              <a:solidFill>
                <a:prstClr val="black"/>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3242010982"/>
              </p:ext>
            </p:extLst>
          </p:nvPr>
        </p:nvGraphicFramePr>
        <p:xfrm>
          <a:off x="152400" y="1143000"/>
          <a:ext cx="6477002" cy="5148131"/>
        </p:xfrm>
        <a:graphic>
          <a:graphicData uri="http://schemas.openxmlformats.org/drawingml/2006/table">
            <a:tbl>
              <a:tblPr/>
              <a:tblGrid>
                <a:gridCol w="736988"/>
                <a:gridCol w="956669"/>
                <a:gridCol w="956669"/>
                <a:gridCol w="932696"/>
                <a:gridCol w="980642"/>
                <a:gridCol w="956669"/>
                <a:gridCol w="956669"/>
              </a:tblGrid>
              <a:tr h="206707">
                <a:tc>
                  <a:txBody>
                    <a:bodyPr/>
                    <a:lstStyle/>
                    <a:p>
                      <a:pPr algn="ctr" fontAlgn="b"/>
                      <a:r>
                        <a:rPr lang="en-US" sz="1000" b="1" i="0" u="none" strike="noStrike" dirty="0">
                          <a:solidFill>
                            <a:srgbClr val="000000"/>
                          </a:solidFill>
                          <a:effectLst/>
                          <a:latin typeface="Calibri"/>
                        </a:rPr>
                        <a:t>Time</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Room 1                       Esquire</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Room 2         Promenade</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Room 3           Commodore</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Room 4             Veranda</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Room 5                    Kennedy</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Room 6               Regency</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1961">
                <a:tc>
                  <a:txBody>
                    <a:bodyPr/>
                    <a:lstStyle/>
                    <a:p>
                      <a:pPr algn="ctr" fontAlgn="ctr"/>
                      <a:r>
                        <a:rPr lang="en-US" sz="1000" b="0" i="0" u="none" strike="noStrike">
                          <a:solidFill>
                            <a:srgbClr val="000000"/>
                          </a:solidFill>
                          <a:effectLst/>
                          <a:latin typeface="Calibri"/>
                        </a:rPr>
                        <a:t>9:30 AM           -               11:30 AM</a:t>
                      </a:r>
                    </a:p>
                  </a:txBody>
                  <a:tcPr marL="5587" marR="5587" marT="55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a:rPr>
                        <a:t>Open Break Out Sessions</a:t>
                      </a:r>
                    </a:p>
                  </a:txBody>
                  <a:tcPr marL="5587" marR="5587" marT="55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a:rPr>
                        <a:t>Break Out Sessions</a:t>
                      </a:r>
                    </a:p>
                  </a:txBody>
                  <a:tcPr marL="5587" marR="5587" marT="55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a:rPr>
                        <a:t>Break Out Sessions</a:t>
                      </a:r>
                    </a:p>
                  </a:txBody>
                  <a:tcPr marL="5587" marR="5587" marT="55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a:rPr>
                        <a:t>Break Out Sessions</a:t>
                      </a:r>
                    </a:p>
                  </a:txBody>
                  <a:tcPr marL="5587" marR="5587" marT="55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a:rPr>
                        <a:t>Break Out Sessions</a:t>
                      </a:r>
                    </a:p>
                  </a:txBody>
                  <a:tcPr marL="5587" marR="5587" marT="55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a:rPr>
                        <a:t>Break Out Sessions</a:t>
                      </a:r>
                    </a:p>
                  </a:txBody>
                  <a:tcPr marL="5587" marR="5587" marT="55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1734">
                <a:tc>
                  <a:txBody>
                    <a:bodyPr/>
                    <a:lstStyle/>
                    <a:p>
                      <a:pPr algn="ctr" fontAlgn="b"/>
                      <a:r>
                        <a:rPr lang="en-US" sz="1000" b="1" i="0" u="none" strike="noStrike">
                          <a:solidFill>
                            <a:srgbClr val="000000"/>
                          </a:solidFill>
                          <a:effectLst/>
                          <a:latin typeface="Calibri"/>
                        </a:rPr>
                        <a:t>BREAK</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BREAK</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a:solidFill>
                            <a:srgbClr val="000000"/>
                          </a:solidFill>
                          <a:effectLst/>
                          <a:latin typeface="Calibri"/>
                        </a:rPr>
                        <a:t>BREAK</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BREAK</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BREAK</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BREAK</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a:rPr>
                        <a:t>BREAK</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1945">
                <a:tc>
                  <a:txBody>
                    <a:bodyPr/>
                    <a:lstStyle/>
                    <a:p>
                      <a:pPr algn="l" fontAlgn="b"/>
                      <a:r>
                        <a:rPr lang="en-US" sz="1000" b="0" i="0" u="none" strike="noStrike">
                          <a:solidFill>
                            <a:srgbClr val="000000"/>
                          </a:solidFill>
                          <a:effectLst/>
                          <a:latin typeface="Calibri"/>
                        </a:rPr>
                        <a:t>1:00PM</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L-3 Comm - Panoramic NVG Enhancements</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HumanGeo - Realtime Event Detect &amp; Analysis</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effectLst/>
                          <a:latin typeface="Calibri"/>
                        </a:rPr>
                        <a:t>BAE - Airborne Software For TTL</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a:rPr>
                        <a:t>SRI - Hyperspecteral Taggart Material &amp; Detection</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a:rPr>
                        <a:t>Azimuth - Trigger of Underwater Release</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effectLst/>
                          <a:latin typeface="Calibri"/>
                        </a:rPr>
                        <a:t>Kforce - K9 Medical Trainer</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481945">
                <a:tc>
                  <a:txBody>
                    <a:bodyPr/>
                    <a:lstStyle/>
                    <a:p>
                      <a:pPr algn="ctr" fontAlgn="b"/>
                      <a:r>
                        <a:rPr lang="en-US" sz="1000" b="0" i="0" u="none" strike="noStrike">
                          <a:solidFill>
                            <a:srgbClr val="000000"/>
                          </a:solidFill>
                          <a:effectLst/>
                          <a:latin typeface="Calibri"/>
                        </a:rPr>
                        <a:t>1:30PM</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LaserMax - Dual Out of Band Laser Pointer</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Aerojet Rocketdyne - Chemical Enhance Thermal Torch</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Northrop Grumman - LIDAR Eval &amp; Adapability Assessment</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a:rPr>
                        <a:t>Fibrotex Technologies - Magic Screen</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a:rPr>
                        <a:t>Northrop Grumman - Adv Underseas Comms For IW</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effectLst/>
                          <a:latin typeface="Calibri"/>
                        </a:rPr>
                        <a:t>Kforce - Modular Limb</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481945">
                <a:tc>
                  <a:txBody>
                    <a:bodyPr/>
                    <a:lstStyle/>
                    <a:p>
                      <a:pPr algn="ctr" fontAlgn="b"/>
                      <a:r>
                        <a:rPr lang="en-US" sz="1000" b="0" i="0" u="none" strike="noStrike">
                          <a:solidFill>
                            <a:srgbClr val="000000"/>
                          </a:solidFill>
                          <a:effectLst/>
                          <a:latin typeface="Calibri"/>
                        </a:rPr>
                        <a:t>2:00PM</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LaserMax - Midwave Beacon</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fr-FR" sz="900" b="0" i="0" u="none" strike="noStrike">
                          <a:solidFill>
                            <a:srgbClr val="000000"/>
                          </a:solidFill>
                          <a:effectLst/>
                          <a:latin typeface="Calibri"/>
                        </a:rPr>
                        <a:t>Ascendance Intl - Occupant Protection System</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a:rPr>
                        <a:t>IMSAR - All-Weather ISR MINT</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a:rPr>
                        <a:t>Excivity Inc - Monocle Team SA System with Off Structure Comms</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a:rPr>
                        <a:t>BAH - OTH Comms For UFO</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effectLst/>
                          <a:latin typeface="Calibri"/>
                        </a:rPr>
                        <a:t>BAE - Standoff Vital Signs</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481945">
                <a:tc>
                  <a:txBody>
                    <a:bodyPr/>
                    <a:lstStyle/>
                    <a:p>
                      <a:pPr algn="ctr" fontAlgn="b"/>
                      <a:r>
                        <a:rPr lang="en-US" sz="1000" b="0" i="0" u="none" strike="noStrike">
                          <a:solidFill>
                            <a:srgbClr val="000000"/>
                          </a:solidFill>
                          <a:effectLst/>
                          <a:latin typeface="Calibri"/>
                        </a:rPr>
                        <a:t>2:30PM</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BAE - Covert/GEO NVG Sensors</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Ascendance Intl - Heat Mit Suppressor &amp; Config. Handguard</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IMSAR LLC - NSP Family Plug N Play ISR</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a:rPr>
                        <a:t>L-3 Comm - APEX Small Tactical FVR Platform</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a:rPr>
                        <a:t>Omnispace LLC - OTH Satellite Comms</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effectLst/>
                          <a:latin typeface="Calibri"/>
                        </a:rPr>
                        <a:t>W.L Gore - PSM</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481945">
                <a:tc>
                  <a:txBody>
                    <a:bodyPr/>
                    <a:lstStyle/>
                    <a:p>
                      <a:pPr algn="ctr" fontAlgn="b"/>
                      <a:r>
                        <a:rPr lang="en-US" sz="1000" b="0" i="0" u="none" strike="noStrike">
                          <a:solidFill>
                            <a:srgbClr val="000000"/>
                          </a:solidFill>
                          <a:effectLst/>
                          <a:latin typeface="Calibri"/>
                        </a:rPr>
                        <a:t>3:00PM</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BAE - Low SWAP-C Covert Digital Night Vision &amp;  Covert Laser Use</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OREOS - Precision Surveillance &amp; Targeting System</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Entropix LLC - Automated SUAS Integrated SIGINT/FMV</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a:rPr>
                        <a:t>Berry Aviation - Roll On/Roll Off ISR</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a:rPr>
                        <a:t>Triple M Consulting - Secure Storage Delay Tolerant Networking</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dirty="0">
                          <a:solidFill>
                            <a:srgbClr val="000000"/>
                          </a:solidFill>
                          <a:effectLst/>
                          <a:latin typeface="Calibri"/>
                        </a:rPr>
                        <a:t>S&amp;S Precision - Smart Manta Strobe</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481945">
                <a:tc>
                  <a:txBody>
                    <a:bodyPr/>
                    <a:lstStyle/>
                    <a:p>
                      <a:pPr algn="ctr" fontAlgn="b"/>
                      <a:r>
                        <a:rPr lang="en-US" sz="1000" b="0" i="0" u="none" strike="noStrike">
                          <a:solidFill>
                            <a:srgbClr val="000000"/>
                          </a:solidFill>
                          <a:effectLst/>
                          <a:latin typeface="Calibri"/>
                        </a:rPr>
                        <a:t>3:30PM</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UTAS - Portable Image Blending</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General Dynamics - 81mm Airdrop Guided Mortar</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Helios - CAPER</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a:rPr>
                        <a:t>Geofeedia - Social Media Intel Platform</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a:rPr>
                        <a:t>Sierra Nevada - Secure Personal Area Network</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effectLst/>
                          <a:latin typeface="Calibri"/>
                        </a:rPr>
                        <a:t>Sparton - Maritime EW</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481945">
                <a:tc>
                  <a:txBody>
                    <a:bodyPr/>
                    <a:lstStyle/>
                    <a:p>
                      <a:pPr algn="ctr" fontAlgn="b"/>
                      <a:r>
                        <a:rPr lang="en-US" sz="1000" b="0" i="0" u="none" strike="noStrike">
                          <a:solidFill>
                            <a:srgbClr val="000000"/>
                          </a:solidFill>
                          <a:effectLst/>
                          <a:latin typeface="Calibri"/>
                        </a:rPr>
                        <a:t>4:00PM</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UTAS - SPS &amp; SWR</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Arete - GARVIS</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Helios - Soldier Tactical Radar System</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a:rPr>
                        <a:t>ArgonST - VLF PPLI for A2AD Environments</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a:rPr>
                        <a:t>Sierra Nevada - Binary Armor Utilities</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a:solidFill>
                            <a:srgbClr val="000000"/>
                          </a:solidFill>
                          <a:effectLst/>
                          <a:latin typeface="Calibri"/>
                        </a:rPr>
                        <a:t>BAE - Software Defined Antenna</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481945">
                <a:tc>
                  <a:txBody>
                    <a:bodyPr/>
                    <a:lstStyle/>
                    <a:p>
                      <a:pPr algn="ctr" fontAlgn="b"/>
                      <a:r>
                        <a:rPr lang="en-US" sz="1000" b="0" i="0" u="none" strike="noStrike">
                          <a:solidFill>
                            <a:srgbClr val="000000"/>
                          </a:solidFill>
                          <a:effectLst/>
                          <a:latin typeface="Calibri"/>
                        </a:rPr>
                        <a:t>4:30PM</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Northrop Grumman - Precision Target Locator Device</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CANCELLED</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0" i="0" u="none" strike="noStrike">
                          <a:solidFill>
                            <a:srgbClr val="000000"/>
                          </a:solidFill>
                          <a:effectLst/>
                          <a:latin typeface="Calibri"/>
                        </a:rPr>
                        <a:t>CANCELLED</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a:rPr>
                        <a:t>Thales - I-Master SAR &amp; Moving Tgt Radar</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a:rPr>
                        <a:t>Hughes - High Bandwith BLOS for Rotary Wing Aircraft</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900" b="0" i="0" u="none" strike="noStrike" dirty="0">
                          <a:solidFill>
                            <a:srgbClr val="000000"/>
                          </a:solidFill>
                          <a:effectLst/>
                          <a:latin typeface="Calibri"/>
                        </a:rPr>
                        <a:t>Mistral </a:t>
                      </a:r>
                      <a:r>
                        <a:rPr lang="en-US" sz="900" b="0" i="0" u="none" strike="noStrike" dirty="0" err="1">
                          <a:solidFill>
                            <a:srgbClr val="000000"/>
                          </a:solidFill>
                          <a:effectLst/>
                          <a:latin typeface="Calibri"/>
                        </a:rPr>
                        <a:t>Inc</a:t>
                      </a:r>
                      <a:r>
                        <a:rPr lang="en-US" sz="900" b="0" i="0" u="none" strike="noStrike" dirty="0">
                          <a:solidFill>
                            <a:srgbClr val="000000"/>
                          </a:solidFill>
                          <a:effectLst/>
                          <a:latin typeface="Calibri"/>
                        </a:rPr>
                        <a:t> - Electronically Steered Array</a:t>
                      </a:r>
                    </a:p>
                  </a:txBody>
                  <a:tcPr marL="5587" marR="5587" marT="55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788478256"/>
              </p:ext>
            </p:extLst>
          </p:nvPr>
        </p:nvGraphicFramePr>
        <p:xfrm>
          <a:off x="6858000" y="2133600"/>
          <a:ext cx="2133600" cy="3609605"/>
        </p:xfrm>
        <a:graphic>
          <a:graphicData uri="http://schemas.openxmlformats.org/drawingml/2006/table">
            <a:tbl>
              <a:tblPr/>
              <a:tblGrid>
                <a:gridCol w="533400"/>
                <a:gridCol w="533400"/>
                <a:gridCol w="1066800"/>
              </a:tblGrid>
              <a:tr h="556506">
                <a:tc gridSpan="3">
                  <a:txBody>
                    <a:bodyPr/>
                    <a:lstStyle/>
                    <a:p>
                      <a:pPr algn="ctr" fontAlgn="b"/>
                      <a:r>
                        <a:rPr lang="en-US" sz="1100" b="1" i="0" u="sng" strike="noStrike" dirty="0">
                          <a:solidFill>
                            <a:srgbClr val="000000"/>
                          </a:solidFill>
                          <a:effectLst/>
                          <a:latin typeface="Calibri"/>
                        </a:rPr>
                        <a:t>Capability Areas</a:t>
                      </a:r>
                    </a:p>
                  </a:txBody>
                  <a:tcPr marL="9525" marR="9525" marT="9525" marB="0" anchor="b">
                    <a:lnL>
                      <a:noFill/>
                    </a:lnL>
                    <a:lnR>
                      <a:noFill/>
                    </a:lnR>
                    <a:lnT>
                      <a:noFill/>
                    </a:lnT>
                    <a:lnB>
                      <a:noFill/>
                    </a:lnB>
                  </a:tcPr>
                </a:tc>
                <a:tc hMerge="1">
                  <a:txBody>
                    <a:bodyPr/>
                    <a:lstStyle/>
                    <a:p>
                      <a:pPr algn="ctr" fontAlgn="b"/>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c hMerge="1">
                  <a:txBody>
                    <a:bodyPr/>
                    <a:lstStyle/>
                    <a:p>
                      <a:pPr algn="ctr" fontAlgn="b"/>
                      <a:endParaRPr lang="en-US" sz="1100" b="1" i="0" u="sng" strike="noStrike" dirty="0">
                        <a:solidFill>
                          <a:srgbClr val="000000"/>
                        </a:solidFill>
                        <a:effectLst/>
                        <a:latin typeface="Calibri"/>
                      </a:endParaRPr>
                    </a:p>
                  </a:txBody>
                  <a:tcPr marL="9525" marR="9525" marT="9525" marB="0" anchor="b">
                    <a:lnL>
                      <a:noFill/>
                    </a:lnL>
                    <a:lnR>
                      <a:noFill/>
                    </a:lnR>
                    <a:lnT>
                      <a:noFill/>
                    </a:lnT>
                    <a:lnB>
                      <a:noFill/>
                    </a:lnB>
                  </a:tcPr>
                </a:tc>
              </a:tr>
              <a:tr h="285940">
                <a:tc>
                  <a:txBody>
                    <a:bodyPr/>
                    <a:lstStyle/>
                    <a:p>
                      <a:pPr algn="ctr" fontAlgn="b"/>
                      <a:r>
                        <a:rPr lang="en-US" sz="1100" b="0" i="0" u="none" strike="noStrike">
                          <a:solidFill>
                            <a:srgbClr val="000000"/>
                          </a:solidFill>
                          <a:effectLst/>
                          <a:latin typeface="Calibri"/>
                        </a:rPr>
                        <a:t> </a:t>
                      </a:r>
                    </a:p>
                  </a:txBody>
                  <a:tcPr marL="9525" marR="9525" marT="9525" marB="0" anchor="b">
                    <a:lnL>
                      <a:noFill/>
                    </a:lnL>
                    <a:lnR>
                      <a:noFill/>
                    </a:lnR>
                    <a:lnT>
                      <a:noFill/>
                    </a:lnT>
                    <a:lnB>
                      <a:noFill/>
                    </a:lnB>
                    <a:solidFill>
                      <a:srgbClr val="FFC000"/>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a:noFill/>
                    </a:lnL>
                    <a:lnR>
                      <a:noFill/>
                    </a:lnR>
                    <a:lnT>
                      <a:noFill/>
                    </a:lnT>
                    <a:lnB>
                      <a:noFill/>
                    </a:lnB>
                    <a:solidFill>
                      <a:srgbClr val="FFC000"/>
                    </a:solidFill>
                  </a:tcPr>
                </a:tc>
                <a:tc>
                  <a:txBody>
                    <a:bodyPr/>
                    <a:lstStyle/>
                    <a:p>
                      <a:pPr algn="l" fontAlgn="b"/>
                      <a:r>
                        <a:rPr lang="en-US" sz="1100" b="0" i="0" u="none" strike="noStrike">
                          <a:solidFill>
                            <a:srgbClr val="000000"/>
                          </a:solidFill>
                          <a:effectLst/>
                          <a:latin typeface="Calibri"/>
                        </a:rPr>
                        <a:t>F3EA, ISR</a:t>
                      </a:r>
                    </a:p>
                  </a:txBody>
                  <a:tcPr marL="9525" marR="9525" marT="9525" marB="0" anchor="b">
                    <a:lnL>
                      <a:noFill/>
                    </a:lnL>
                    <a:lnR>
                      <a:noFill/>
                    </a:lnR>
                    <a:lnT>
                      <a:noFill/>
                    </a:lnT>
                    <a:lnB>
                      <a:noFill/>
                    </a:lnB>
                  </a:tcPr>
                </a:tc>
              </a:tr>
              <a:tr h="827073">
                <a:tc>
                  <a:txBody>
                    <a:bodyPr/>
                    <a:lstStyle/>
                    <a:p>
                      <a:pPr algn="ctr" fontAlgn="b"/>
                      <a:r>
                        <a:rPr lang="en-US" sz="1100" b="0" i="0" u="none" strike="noStrike">
                          <a:solidFill>
                            <a:srgbClr val="000000"/>
                          </a:solidFill>
                          <a:effectLst/>
                          <a:latin typeface="Calibri"/>
                        </a:rPr>
                        <a:t> </a:t>
                      </a:r>
                    </a:p>
                  </a:txBody>
                  <a:tcPr marL="9525" marR="9525" marT="9525" marB="0" anchor="b">
                    <a:lnL>
                      <a:noFill/>
                    </a:lnL>
                    <a:lnR>
                      <a:noFill/>
                    </a:lnR>
                    <a:lnT>
                      <a:noFill/>
                    </a:lnT>
                    <a:lnB>
                      <a:noFill/>
                    </a:lnB>
                    <a:solidFill>
                      <a:srgbClr val="00B0F0"/>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a:noFill/>
                    </a:lnL>
                    <a:lnR>
                      <a:noFill/>
                    </a:lnR>
                    <a:lnT>
                      <a:noFill/>
                    </a:lnT>
                    <a:lnB>
                      <a:noFill/>
                    </a:lnB>
                    <a:solidFill>
                      <a:srgbClr val="00B0F0"/>
                    </a:solidFill>
                  </a:tcPr>
                </a:tc>
                <a:tc>
                  <a:txBody>
                    <a:bodyPr/>
                    <a:lstStyle/>
                    <a:p>
                      <a:pPr algn="l" fontAlgn="b"/>
                      <a:r>
                        <a:rPr lang="en-US" sz="1100" b="0" i="0" u="none" strike="noStrike" dirty="0">
                          <a:solidFill>
                            <a:srgbClr val="000000"/>
                          </a:solidFill>
                          <a:effectLst/>
                          <a:latin typeface="Calibri"/>
                        </a:rPr>
                        <a:t>Ammo/Demo, VAS, Target Engagement, Weapons System</a:t>
                      </a:r>
                    </a:p>
                  </a:txBody>
                  <a:tcPr marL="9525" marR="9525" marT="9525" marB="0" anchor="b">
                    <a:lnL>
                      <a:noFill/>
                    </a:lnL>
                    <a:lnR>
                      <a:noFill/>
                    </a:lnR>
                    <a:lnT>
                      <a:noFill/>
                    </a:lnT>
                    <a:lnB>
                      <a:noFill/>
                    </a:lnB>
                  </a:tcPr>
                </a:tc>
              </a:tr>
              <a:tr h="827073">
                <a:tc>
                  <a:txBody>
                    <a:bodyPr/>
                    <a:lstStyle/>
                    <a:p>
                      <a:pPr algn="ctr" fontAlgn="b"/>
                      <a:r>
                        <a:rPr lang="en-US" sz="1100" b="0" i="0" u="none" strike="noStrike">
                          <a:solidFill>
                            <a:srgbClr val="000000"/>
                          </a:solidFill>
                          <a:effectLst/>
                          <a:latin typeface="Calibri"/>
                        </a:rPr>
                        <a:t> </a:t>
                      </a:r>
                    </a:p>
                  </a:txBody>
                  <a:tcPr marL="9525" marR="9525" marT="9525" marB="0" anchor="b">
                    <a:lnL>
                      <a:noFill/>
                    </a:lnL>
                    <a:lnR>
                      <a:noFill/>
                    </a:lnR>
                    <a:lnT>
                      <a:noFill/>
                    </a:lnT>
                    <a:lnB>
                      <a:noFill/>
                    </a:lnB>
                    <a:solidFill>
                      <a:srgbClr val="C0C0C0"/>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a:noFill/>
                    </a:lnL>
                    <a:lnR>
                      <a:noFill/>
                    </a:lnR>
                    <a:lnT>
                      <a:noFill/>
                    </a:lnT>
                    <a:lnB>
                      <a:noFill/>
                    </a:lnB>
                    <a:solidFill>
                      <a:srgbClr val="C0C0C0"/>
                    </a:solidFill>
                  </a:tcPr>
                </a:tc>
                <a:tc>
                  <a:txBody>
                    <a:bodyPr/>
                    <a:lstStyle/>
                    <a:p>
                      <a:pPr algn="l" fontAlgn="b"/>
                      <a:r>
                        <a:rPr lang="en-US" sz="1100" b="0" i="0" u="none" strike="noStrike">
                          <a:solidFill>
                            <a:srgbClr val="000000"/>
                          </a:solidFill>
                          <a:effectLst/>
                          <a:latin typeface="Calibri"/>
                        </a:rPr>
                        <a:t>Communications and Information Technology</a:t>
                      </a:r>
                    </a:p>
                  </a:txBody>
                  <a:tcPr marL="9525" marR="9525" marT="9525" marB="0" anchor="b">
                    <a:lnL>
                      <a:noFill/>
                    </a:lnL>
                    <a:lnR>
                      <a:noFill/>
                    </a:lnR>
                    <a:lnT>
                      <a:noFill/>
                    </a:lnT>
                    <a:lnB>
                      <a:noFill/>
                    </a:lnB>
                  </a:tcPr>
                </a:tc>
              </a:tr>
              <a:tr h="827073">
                <a:tc gridSpan="2">
                  <a:txBody>
                    <a:bodyPr/>
                    <a:lstStyle/>
                    <a:p>
                      <a:pPr algn="ctr" fontAlgn="b"/>
                      <a:r>
                        <a:rPr lang="en-US" sz="1100" b="0" i="0" u="none" strike="noStrike">
                          <a:solidFill>
                            <a:srgbClr val="000000"/>
                          </a:solidFill>
                          <a:effectLst/>
                          <a:latin typeface="Calibri"/>
                        </a:rPr>
                        <a:t> </a:t>
                      </a:r>
                    </a:p>
                  </a:txBody>
                  <a:tcPr marL="9525" marR="9525" marT="9525" marB="0" anchor="b">
                    <a:lnL>
                      <a:noFill/>
                    </a:lnL>
                    <a:lnR>
                      <a:noFill/>
                    </a:lnR>
                    <a:lnT>
                      <a:noFill/>
                    </a:lnT>
                    <a:lnB>
                      <a:noFill/>
                    </a:lnB>
                    <a:solidFill>
                      <a:srgbClr val="FFFF00"/>
                    </a:solidFill>
                  </a:tcPr>
                </a:tc>
                <a:tc hMerge="1">
                  <a:txBody>
                    <a:bodyPr/>
                    <a:lstStyle/>
                    <a:p>
                      <a:endParaRPr lang="en-US"/>
                    </a:p>
                  </a:txBody>
                  <a:tcPr/>
                </a:tc>
                <a:tc>
                  <a:txBody>
                    <a:bodyPr/>
                    <a:lstStyle/>
                    <a:p>
                      <a:pPr algn="l" fontAlgn="b"/>
                      <a:r>
                        <a:rPr lang="en-US" sz="1100" b="0" i="0" u="none" strike="noStrike">
                          <a:solidFill>
                            <a:srgbClr val="000000"/>
                          </a:solidFill>
                          <a:effectLst/>
                          <a:latin typeface="Calibri"/>
                        </a:rPr>
                        <a:t>Breaching, Electronic Warfare, and Mobility</a:t>
                      </a:r>
                    </a:p>
                  </a:txBody>
                  <a:tcPr marL="9525" marR="9525" marT="9525" marB="0" anchor="b">
                    <a:lnL>
                      <a:noFill/>
                    </a:lnL>
                    <a:lnR>
                      <a:noFill/>
                    </a:lnR>
                    <a:lnT>
                      <a:noFill/>
                    </a:lnT>
                    <a:lnB>
                      <a:noFill/>
                    </a:lnB>
                  </a:tcPr>
                </a:tc>
              </a:tr>
              <a:tr h="285940">
                <a:tc gridSpan="2">
                  <a:txBody>
                    <a:bodyPr/>
                    <a:lstStyle/>
                    <a:p>
                      <a:pPr algn="ctr" fontAlgn="b"/>
                      <a:r>
                        <a:rPr lang="en-US" sz="1100" b="0" i="0" u="none" strike="noStrike">
                          <a:solidFill>
                            <a:srgbClr val="000000"/>
                          </a:solidFill>
                          <a:effectLst/>
                          <a:latin typeface="Calibri"/>
                        </a:rPr>
                        <a:t> </a:t>
                      </a:r>
                    </a:p>
                  </a:txBody>
                  <a:tcPr marL="9525" marR="9525" marT="9525" marB="0" anchor="b">
                    <a:lnL>
                      <a:noFill/>
                    </a:lnL>
                    <a:lnR>
                      <a:noFill/>
                    </a:lnR>
                    <a:lnT>
                      <a:noFill/>
                    </a:lnT>
                    <a:lnB>
                      <a:noFill/>
                    </a:lnB>
                    <a:solidFill>
                      <a:srgbClr val="92D050"/>
                    </a:solidFill>
                  </a:tcPr>
                </a:tc>
                <a:tc hMerge="1">
                  <a:txBody>
                    <a:bodyPr/>
                    <a:lstStyle/>
                    <a:p>
                      <a:endParaRPr lang="en-US"/>
                    </a:p>
                  </a:txBody>
                  <a:tcPr/>
                </a:tc>
                <a:tc>
                  <a:txBody>
                    <a:bodyPr/>
                    <a:lstStyle/>
                    <a:p>
                      <a:pPr algn="l" fontAlgn="b"/>
                      <a:r>
                        <a:rPr lang="en-US" sz="1100" b="0" i="0" u="none" strike="noStrike" dirty="0">
                          <a:solidFill>
                            <a:srgbClr val="000000"/>
                          </a:solidFill>
                          <a:effectLst/>
                          <a:latin typeface="Calibri"/>
                        </a:rPr>
                        <a:t>TCCC &amp; SSES</a:t>
                      </a:r>
                    </a:p>
                  </a:txBody>
                  <a:tcPr marL="9525" marR="9525" marT="9525" marB="0" anchor="b">
                    <a:lnL>
                      <a:noFill/>
                    </a:lnL>
                    <a:lnR>
                      <a:noFill/>
                    </a:lnR>
                    <a:lnT>
                      <a:noFill/>
                    </a:lnT>
                    <a:lnB>
                      <a:noFill/>
                    </a:lnB>
                  </a:tcPr>
                </a:tc>
              </a:tr>
            </a:tbl>
          </a:graphicData>
        </a:graphic>
      </p:graphicFrame>
    </p:spTree>
    <p:extLst>
      <p:ext uri="{BB962C8B-B14F-4D97-AF65-F5344CB8AC3E}">
        <p14:creationId xmlns:p14="http://schemas.microsoft.com/office/powerpoint/2010/main" val="22155740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0" y="990600"/>
            <a:ext cx="4572000" cy="715962"/>
          </a:xfrm>
        </p:spPr>
        <p:txBody>
          <a:bodyPr>
            <a:normAutofit fontScale="90000"/>
          </a:bodyPr>
          <a:lstStyle/>
          <a:p>
            <a:pPr algn="ctr">
              <a:defRPr/>
            </a:pPr>
            <a:r>
              <a:rPr lang="en-US" dirty="0" smtClean="0">
                <a:latin typeface="Calibri" pitchFamily="34" charset="0"/>
              </a:rPr>
              <a:t>Questions?</a:t>
            </a:r>
            <a:endParaRPr lang="en-US" dirty="0">
              <a:latin typeface="Calibri" pitchFamily="34" charset="0"/>
            </a:endParaRPr>
          </a:p>
        </p:txBody>
      </p:sp>
      <p:pic>
        <p:nvPicPr>
          <p:cNvPr id="3" name="Picture 2" descr="\\usohqmacdna02\office_shares\SOAL\DAG\SORDAC\SORDAC Banners\Banners\Equip.jpg"/>
          <p:cNvPicPr>
            <a:picLocks noChangeAspect="1" noChangeArrowheads="1"/>
          </p:cNvPicPr>
          <p:nvPr/>
        </p:nvPicPr>
        <p:blipFill>
          <a:blip r:embed="rId3" cstate="print"/>
          <a:srcRect/>
          <a:stretch>
            <a:fillRect/>
          </a:stretch>
        </p:blipFill>
        <p:spPr bwMode="auto">
          <a:xfrm>
            <a:off x="533400" y="1905000"/>
            <a:ext cx="8024326" cy="3276600"/>
          </a:xfrm>
          <a:prstGeom prst="rect">
            <a:avLst/>
          </a:prstGeom>
          <a:noFill/>
          <a:ln w="9525">
            <a:noFill/>
            <a:miter lim="800000"/>
            <a:headEnd/>
            <a:tailEnd/>
          </a:ln>
          <a:effectLst/>
        </p:spPr>
      </p:pic>
      <p:sp>
        <p:nvSpPr>
          <p:cNvPr id="4" name="Slide Number Placeholder 13"/>
          <p:cNvSpPr txBox="1">
            <a:spLocks/>
          </p:cNvSpPr>
          <p:nvPr/>
        </p:nvSpPr>
        <p:spPr>
          <a:xfrm>
            <a:off x="7010400" y="6492875"/>
            <a:ext cx="2133600" cy="365125"/>
          </a:xfrm>
          <a:prstGeom prst="rect">
            <a:avLst/>
          </a:prstGeom>
        </p:spPr>
        <p:txBody>
          <a:bodyPr/>
          <a:lstStyle/>
          <a:p>
            <a:pPr algn="r">
              <a:defRPr/>
            </a:pPr>
            <a:fld id="{C26D16D4-6183-45BB-957C-715D7FEB77BE}" type="slidenum">
              <a:rPr lang="en-US" sz="1200" smtClean="0">
                <a:solidFill>
                  <a:prstClr val="black"/>
                </a:solidFill>
              </a:rPr>
              <a:pPr algn="r">
                <a:defRPr/>
              </a:pPr>
              <a:t>55</a:t>
            </a:fld>
            <a:endParaRPr lang="en-US" sz="1200" dirty="0">
              <a:solidFill>
                <a:prstClr val="black"/>
              </a:solidFill>
            </a:endParaRPr>
          </a:p>
        </p:txBody>
      </p:sp>
    </p:spTree>
    <p:extLst>
      <p:ext uri="{BB962C8B-B14F-4D97-AF65-F5344CB8AC3E}">
        <p14:creationId xmlns:p14="http://schemas.microsoft.com/office/powerpoint/2010/main" val="22297686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SOFWIC METRICS</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3522073862"/>
              </p:ext>
            </p:extLst>
          </p:nvPr>
        </p:nvGraphicFramePr>
        <p:xfrm>
          <a:off x="235131" y="888274"/>
          <a:ext cx="8817429" cy="57034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49816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TextBox 19"/>
          <p:cNvSpPr txBox="1"/>
          <p:nvPr/>
        </p:nvSpPr>
        <p:spPr>
          <a:xfrm>
            <a:off x="3585763" y="9152"/>
            <a:ext cx="2569934" cy="584775"/>
          </a:xfrm>
          <a:prstGeom prst="rect">
            <a:avLst/>
          </a:prstGeom>
          <a:noFill/>
        </p:spPr>
        <p:txBody>
          <a:bodyPr wrap="none" rtlCol="0">
            <a:spAutoFit/>
          </a:bodyPr>
          <a:lstStyle/>
          <a:p>
            <a:r>
              <a:rPr lang="en-US" sz="3200" dirty="0" smtClean="0">
                <a:solidFill>
                  <a:prstClr val="white"/>
                </a:solidFill>
                <a:effectLst>
                  <a:outerShdw blurRad="38100" dist="38100" dir="2700000" algn="tl">
                    <a:srgbClr val="000000">
                      <a:alpha val="43137"/>
                    </a:srgbClr>
                  </a:outerShdw>
                </a:effectLst>
                <a:latin typeface="Berlin Sans FB" panose="020E0602020502020306" pitchFamily="34" charset="0"/>
              </a:rPr>
              <a:t>Success Stories</a:t>
            </a:r>
            <a:endParaRPr lang="en-US" sz="3200" dirty="0">
              <a:solidFill>
                <a:prstClr val="white"/>
              </a:solidFill>
              <a:effectLst>
                <a:outerShdw blurRad="38100" dist="38100" dir="2700000" algn="tl">
                  <a:srgbClr val="000000">
                    <a:alpha val="43137"/>
                  </a:srgbClr>
                </a:outerShdw>
              </a:effectLst>
              <a:latin typeface="Berlin Sans FB" panose="020E0602020502020306" pitchFamily="34" charset="0"/>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463" t="21355" r="18168" b="34526"/>
          <a:stretch/>
        </p:blipFill>
        <p:spPr bwMode="auto">
          <a:xfrm>
            <a:off x="762000" y="1384211"/>
            <a:ext cx="3276600" cy="2228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a:stretch>
            <a:fillRect/>
          </a:stretch>
        </p:blipFill>
        <p:spPr>
          <a:xfrm>
            <a:off x="5257800" y="1128296"/>
            <a:ext cx="2590800" cy="2740585"/>
          </a:xfrm>
          <a:prstGeom prst="rect">
            <a:avLst/>
          </a:prstGeom>
        </p:spPr>
      </p:pic>
      <p:sp>
        <p:nvSpPr>
          <p:cNvPr id="8" name="TextBox 7"/>
          <p:cNvSpPr txBox="1"/>
          <p:nvPr/>
        </p:nvSpPr>
        <p:spPr>
          <a:xfrm>
            <a:off x="609600" y="4029226"/>
            <a:ext cx="3886200" cy="3231654"/>
          </a:xfrm>
          <a:prstGeom prst="rect">
            <a:avLst/>
          </a:prstGeom>
          <a:noFill/>
        </p:spPr>
        <p:txBody>
          <a:bodyPr wrap="square" rtlCol="0">
            <a:spAutoFit/>
          </a:bodyPr>
          <a:lstStyle/>
          <a:p>
            <a:r>
              <a:rPr lang="en-US" sz="2400" dirty="0" smtClean="0">
                <a:solidFill>
                  <a:prstClr val="black"/>
                </a:solidFill>
                <a:latin typeface="Berlin Sans FB" panose="020E0602020502020306" pitchFamily="34" charset="0"/>
              </a:rPr>
              <a:t>Low Profile Handheld C4I, and ISR/ SIGINT Receiver</a:t>
            </a:r>
          </a:p>
          <a:p>
            <a:pPr marL="342900" indent="-342900">
              <a:buFont typeface="Arial" panose="020B0604020202020204" pitchFamily="34" charset="0"/>
              <a:buChar char="•"/>
            </a:pPr>
            <a:r>
              <a:rPr lang="en-US" sz="2400" dirty="0" smtClean="0">
                <a:solidFill>
                  <a:prstClr val="black"/>
                </a:solidFill>
                <a:latin typeface="Berlin Sans FB" panose="020E0602020502020306" pitchFamily="34" charset="0"/>
              </a:rPr>
              <a:t>Civilian appearance</a:t>
            </a:r>
          </a:p>
          <a:p>
            <a:pPr marL="342900" indent="-342900">
              <a:buFont typeface="Arial" panose="020B0604020202020204" pitchFamily="34" charset="0"/>
              <a:buChar char="•"/>
            </a:pPr>
            <a:r>
              <a:rPr lang="en-US" sz="2400" dirty="0" smtClean="0">
                <a:solidFill>
                  <a:prstClr val="black"/>
                </a:solidFill>
                <a:latin typeface="Berlin Sans FB" panose="020E0602020502020306" pitchFamily="34" charset="0"/>
              </a:rPr>
              <a:t>Spectrum Survey Tool</a:t>
            </a:r>
          </a:p>
          <a:p>
            <a:pPr marL="342900" indent="-342900">
              <a:buFont typeface="Arial" panose="020B0604020202020204" pitchFamily="34" charset="0"/>
              <a:buChar char="•"/>
            </a:pPr>
            <a:r>
              <a:rPr lang="en-US" sz="2400" dirty="0" smtClean="0">
                <a:solidFill>
                  <a:prstClr val="black"/>
                </a:solidFill>
                <a:latin typeface="Berlin Sans FB" panose="020E0602020502020306" pitchFamily="34" charset="0"/>
              </a:rPr>
              <a:t>Encrypted ISR Capable</a:t>
            </a:r>
          </a:p>
          <a:p>
            <a:pPr marL="342900" indent="-342900">
              <a:buFont typeface="Arial" panose="020B0604020202020204" pitchFamily="34" charset="0"/>
              <a:buChar char="•"/>
            </a:pPr>
            <a:r>
              <a:rPr lang="en-US" sz="2400" dirty="0" smtClean="0">
                <a:solidFill>
                  <a:prstClr val="black"/>
                </a:solidFill>
                <a:latin typeface="Berlin Sans FB" panose="020E0602020502020306" pitchFamily="34" charset="0"/>
              </a:rPr>
              <a:t>Current Unit utility</a:t>
            </a:r>
          </a:p>
          <a:p>
            <a:endParaRPr lang="en-US" sz="2000" dirty="0" smtClean="0">
              <a:solidFill>
                <a:prstClr val="black"/>
              </a:solidFill>
              <a:latin typeface="Berlin Sans FB" panose="020E0602020502020306" pitchFamily="34" charset="0"/>
            </a:endParaRPr>
          </a:p>
          <a:p>
            <a:endParaRPr lang="en-US" sz="2000" dirty="0" smtClean="0">
              <a:solidFill>
                <a:prstClr val="black"/>
              </a:solidFill>
              <a:latin typeface="Berlin Sans FB" panose="020E0602020502020306" pitchFamily="34" charset="0"/>
            </a:endParaRPr>
          </a:p>
          <a:p>
            <a:endParaRPr lang="en-US" sz="2000" i="1" dirty="0">
              <a:solidFill>
                <a:prstClr val="black"/>
              </a:solidFill>
              <a:latin typeface="Berlin Sans FB" panose="020E0602020502020306" pitchFamily="34" charset="0"/>
            </a:endParaRPr>
          </a:p>
        </p:txBody>
      </p:sp>
      <p:sp>
        <p:nvSpPr>
          <p:cNvPr id="9" name="TextBox 8"/>
          <p:cNvSpPr txBox="1"/>
          <p:nvPr/>
        </p:nvSpPr>
        <p:spPr>
          <a:xfrm>
            <a:off x="4670512" y="3958595"/>
            <a:ext cx="3886200" cy="2492990"/>
          </a:xfrm>
          <a:prstGeom prst="rect">
            <a:avLst/>
          </a:prstGeom>
          <a:noFill/>
        </p:spPr>
        <p:txBody>
          <a:bodyPr wrap="square" rtlCol="0">
            <a:spAutoFit/>
          </a:bodyPr>
          <a:lstStyle/>
          <a:p>
            <a:r>
              <a:rPr lang="en-US" sz="2400" dirty="0" smtClean="0">
                <a:solidFill>
                  <a:prstClr val="black"/>
                </a:solidFill>
                <a:latin typeface="Berlin Sans FB" panose="020E0602020502020306" pitchFamily="34" charset="0"/>
              </a:rPr>
              <a:t>Long Range ISR Ball</a:t>
            </a:r>
          </a:p>
          <a:p>
            <a:pPr marL="342900" indent="-342900">
              <a:buFont typeface="Arial" panose="020B0604020202020204" pitchFamily="34" charset="0"/>
              <a:buChar char="•"/>
            </a:pPr>
            <a:r>
              <a:rPr lang="en-US" sz="2400" dirty="0" smtClean="0">
                <a:solidFill>
                  <a:prstClr val="black"/>
                </a:solidFill>
                <a:latin typeface="Berlin Sans FB" panose="020E0602020502020306" pitchFamily="34" charset="0"/>
              </a:rPr>
              <a:t>4k Resolution</a:t>
            </a:r>
          </a:p>
          <a:p>
            <a:pPr marL="342900" indent="-342900">
              <a:buFont typeface="Arial" panose="020B0604020202020204" pitchFamily="34" charset="0"/>
              <a:buChar char="•"/>
            </a:pPr>
            <a:r>
              <a:rPr lang="en-US" sz="2400" dirty="0" smtClean="0">
                <a:solidFill>
                  <a:prstClr val="black"/>
                </a:solidFill>
                <a:latin typeface="Berlin Sans FB" panose="020E0602020502020306" pitchFamily="34" charset="0"/>
              </a:rPr>
              <a:t>Extreme standoff</a:t>
            </a:r>
          </a:p>
          <a:p>
            <a:pPr marL="342900" indent="-342900">
              <a:buFont typeface="Arial" panose="020B0604020202020204" pitchFamily="34" charset="0"/>
              <a:buChar char="•"/>
            </a:pPr>
            <a:r>
              <a:rPr lang="en-US" sz="2400" dirty="0" smtClean="0">
                <a:solidFill>
                  <a:prstClr val="black"/>
                </a:solidFill>
                <a:latin typeface="Berlin Sans FB" panose="020E0602020502020306" pitchFamily="34" charset="0"/>
              </a:rPr>
              <a:t>Future Enterprise utility </a:t>
            </a:r>
          </a:p>
          <a:p>
            <a:endParaRPr lang="en-US" sz="2000" dirty="0" smtClean="0">
              <a:solidFill>
                <a:prstClr val="black"/>
              </a:solidFill>
              <a:latin typeface="Berlin Sans FB" panose="020E0602020502020306" pitchFamily="34" charset="0"/>
            </a:endParaRPr>
          </a:p>
          <a:p>
            <a:endParaRPr lang="en-US" sz="2000" dirty="0" smtClean="0">
              <a:solidFill>
                <a:prstClr val="black"/>
              </a:solidFill>
              <a:latin typeface="Berlin Sans FB" panose="020E0602020502020306" pitchFamily="34" charset="0"/>
            </a:endParaRPr>
          </a:p>
          <a:p>
            <a:endParaRPr lang="en-US" sz="2000" i="1" dirty="0">
              <a:solidFill>
                <a:prstClr val="black"/>
              </a:solidFill>
              <a:latin typeface="Berlin Sans FB" panose="020E0602020502020306" pitchFamily="34" charset="0"/>
            </a:endParaRPr>
          </a:p>
        </p:txBody>
      </p:sp>
    </p:spTree>
    <p:extLst>
      <p:ext uri="{BB962C8B-B14F-4D97-AF65-F5344CB8AC3E}">
        <p14:creationId xmlns:p14="http://schemas.microsoft.com/office/powerpoint/2010/main" val="33482394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668739"/>
            <a:ext cx="8229600" cy="1056873"/>
          </a:xfrm>
        </p:spPr>
        <p:txBody>
          <a:bodyPr>
            <a:normAutofit/>
          </a:bodyPr>
          <a:lstStyle/>
          <a:p>
            <a:pPr>
              <a:defRPr/>
            </a:pPr>
            <a:r>
              <a:rPr lang="en-US" sz="3600" b="1" dirty="0" smtClean="0">
                <a:solidFill>
                  <a:srgbClr val="B5885F"/>
                </a:solidFill>
              </a:rPr>
              <a:t>TIMES ARE CHANGING</a:t>
            </a:r>
            <a:endParaRPr lang="en-US" b="1" dirty="0">
              <a:solidFill>
                <a:srgbClr val="B5885F"/>
              </a:solidFill>
            </a:endParaRPr>
          </a:p>
        </p:txBody>
      </p:sp>
      <p:sp>
        <p:nvSpPr>
          <p:cNvPr id="11" name="Rounded Rectangle 10"/>
          <p:cNvSpPr/>
          <p:nvPr/>
        </p:nvSpPr>
        <p:spPr>
          <a:xfrm>
            <a:off x="2361061" y="5841242"/>
            <a:ext cx="4408227" cy="846161"/>
          </a:xfrm>
          <a:prstGeom prst="roundRect">
            <a:avLst/>
          </a:prstGeom>
          <a:solidFill>
            <a:srgbClr val="FFC000"/>
          </a:solidFill>
          <a:ln w="38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black"/>
                </a:solidFill>
              </a:rPr>
              <a:t>No Boots on Ground</a:t>
            </a:r>
          </a:p>
          <a:p>
            <a:pPr algn="ctr"/>
            <a:r>
              <a:rPr lang="en-US" sz="2400" b="1" dirty="0" smtClean="0">
                <a:solidFill>
                  <a:prstClr val="black"/>
                </a:solidFill>
              </a:rPr>
              <a:t>Train &amp; Equip – SOF Deployed</a:t>
            </a:r>
          </a:p>
        </p:txBody>
      </p:sp>
      <p:sp>
        <p:nvSpPr>
          <p:cNvPr id="12" name="Content Placeholder 11"/>
          <p:cNvSpPr>
            <a:spLocks noGrp="1"/>
          </p:cNvSpPr>
          <p:nvPr>
            <p:ph sz="half" idx="2"/>
          </p:nvPr>
        </p:nvSpPr>
        <p:spPr>
          <a:xfrm>
            <a:off x="354842" y="1588021"/>
            <a:ext cx="4197137" cy="4225926"/>
          </a:xfrm>
        </p:spPr>
        <p:txBody>
          <a:bodyPr>
            <a:normAutofit fontScale="32500" lnSpcReduction="20000"/>
          </a:bodyPr>
          <a:lstStyle/>
          <a:p>
            <a:pPr marL="228600" indent="-228600" algn="ctr">
              <a:lnSpc>
                <a:spcPct val="120000"/>
              </a:lnSpc>
              <a:spcBef>
                <a:spcPct val="0"/>
              </a:spcBef>
              <a:spcAft>
                <a:spcPts val="1200"/>
              </a:spcAft>
              <a:buNone/>
            </a:pPr>
            <a:r>
              <a:rPr lang="en-US" sz="6200" b="1" u="sng" dirty="0" smtClean="0">
                <a:solidFill>
                  <a:srgbClr val="B5885F"/>
                </a:solidFill>
                <a:effectLst>
                  <a:outerShdw blurRad="38100" dist="38100" dir="2700000" algn="tl">
                    <a:srgbClr val="000000">
                      <a:alpha val="43137"/>
                    </a:srgbClr>
                  </a:outerShdw>
                </a:effectLst>
                <a:latin typeface="Garamond" panose="02020404030301010803" pitchFamily="18" charset="0"/>
              </a:rPr>
              <a:t> Yesterday  </a:t>
            </a:r>
          </a:p>
          <a:p>
            <a:pPr marL="228600" indent="-228600">
              <a:lnSpc>
                <a:spcPct val="120000"/>
              </a:lnSpc>
              <a:spcBef>
                <a:spcPct val="0"/>
              </a:spcBef>
              <a:spcAft>
                <a:spcPts val="600"/>
              </a:spcAft>
            </a:pPr>
            <a:r>
              <a:rPr lang="en-US" altLang="en-US" sz="4900" b="1" dirty="0" smtClean="0">
                <a:solidFill>
                  <a:srgbClr val="B5885F"/>
                </a:solidFill>
                <a:latin typeface="Arial" charset="0"/>
              </a:rPr>
              <a:t>Declared Theater Active Armed Conflict (DTAAC) Iraq / Afghanistan</a:t>
            </a:r>
          </a:p>
          <a:p>
            <a:pPr marL="228600" indent="-228600">
              <a:lnSpc>
                <a:spcPct val="120000"/>
              </a:lnSpc>
              <a:spcBef>
                <a:spcPct val="0"/>
              </a:spcBef>
              <a:spcAft>
                <a:spcPts val="600"/>
              </a:spcAft>
            </a:pPr>
            <a:r>
              <a:rPr lang="en-US" altLang="en-US" sz="4900" b="1" dirty="0" err="1" smtClean="0">
                <a:solidFill>
                  <a:srgbClr val="B5885F"/>
                </a:solidFill>
                <a:latin typeface="Arial" charset="0"/>
              </a:rPr>
              <a:t>DoD</a:t>
            </a:r>
            <a:r>
              <a:rPr lang="en-US" altLang="en-US" sz="4900" b="1" dirty="0" smtClean="0">
                <a:solidFill>
                  <a:srgbClr val="B5885F"/>
                </a:solidFill>
                <a:latin typeface="Arial" charset="0"/>
              </a:rPr>
              <a:t> / SOCOM Resourced to Win ($$$$)</a:t>
            </a:r>
          </a:p>
          <a:p>
            <a:pPr marL="228600" indent="-228600">
              <a:lnSpc>
                <a:spcPct val="120000"/>
              </a:lnSpc>
              <a:spcBef>
                <a:spcPct val="0"/>
              </a:spcBef>
              <a:spcAft>
                <a:spcPts val="600"/>
              </a:spcAft>
            </a:pPr>
            <a:r>
              <a:rPr lang="en-US" altLang="en-US" sz="4900" b="1" dirty="0" smtClean="0">
                <a:solidFill>
                  <a:srgbClr val="B5885F"/>
                </a:solidFill>
                <a:latin typeface="Arial" charset="0"/>
              </a:rPr>
              <a:t>Overseas Contingency Operating </a:t>
            </a:r>
            <a:br>
              <a:rPr lang="en-US" altLang="en-US" sz="4900" b="1" dirty="0" smtClean="0">
                <a:solidFill>
                  <a:srgbClr val="B5885F"/>
                </a:solidFill>
                <a:latin typeface="Arial" charset="0"/>
              </a:rPr>
            </a:br>
            <a:r>
              <a:rPr lang="en-US" altLang="en-US" sz="4900" b="1" dirty="0" smtClean="0">
                <a:solidFill>
                  <a:srgbClr val="B5885F"/>
                </a:solidFill>
                <a:latin typeface="Arial" charset="0"/>
              </a:rPr>
              <a:t>(OCO) = Norm</a:t>
            </a:r>
          </a:p>
          <a:p>
            <a:pPr marL="228600" indent="-228600">
              <a:lnSpc>
                <a:spcPct val="120000"/>
              </a:lnSpc>
              <a:spcBef>
                <a:spcPct val="0"/>
              </a:spcBef>
              <a:spcAft>
                <a:spcPts val="600"/>
              </a:spcAft>
            </a:pPr>
            <a:r>
              <a:rPr lang="en-US" altLang="en-US" sz="4900" b="1" dirty="0" smtClean="0">
                <a:solidFill>
                  <a:srgbClr val="B5885F"/>
                </a:solidFill>
                <a:latin typeface="Arial" charset="0"/>
              </a:rPr>
              <a:t>Demand – Large Force / High Volume / Specialized</a:t>
            </a:r>
          </a:p>
          <a:p>
            <a:pPr marL="228600" indent="-228600">
              <a:lnSpc>
                <a:spcPct val="120000"/>
              </a:lnSpc>
              <a:spcBef>
                <a:spcPct val="0"/>
              </a:spcBef>
              <a:spcAft>
                <a:spcPts val="600"/>
              </a:spcAft>
            </a:pPr>
            <a:r>
              <a:rPr lang="en-US" altLang="en-US" sz="4900" b="1" dirty="0" smtClean="0">
                <a:solidFill>
                  <a:srgbClr val="B5885F"/>
                </a:solidFill>
                <a:latin typeface="Arial" charset="0"/>
              </a:rPr>
              <a:t>Conferences/Conventions = Industry Collaboration</a:t>
            </a:r>
          </a:p>
          <a:p>
            <a:pPr marL="228600" indent="-228600">
              <a:lnSpc>
                <a:spcPct val="120000"/>
              </a:lnSpc>
              <a:spcBef>
                <a:spcPct val="0"/>
              </a:spcBef>
              <a:spcAft>
                <a:spcPts val="600"/>
              </a:spcAft>
            </a:pPr>
            <a:r>
              <a:rPr lang="en-US" altLang="en-US" sz="4900" b="1" dirty="0" smtClean="0">
                <a:solidFill>
                  <a:srgbClr val="B5885F"/>
                </a:solidFill>
                <a:latin typeface="Arial" charset="0"/>
              </a:rPr>
              <a:t>CBT MSN Need Statements – Fast Requirements</a:t>
            </a:r>
          </a:p>
          <a:p>
            <a:pPr marL="228600" indent="-228600">
              <a:lnSpc>
                <a:spcPct val="120000"/>
              </a:lnSpc>
              <a:spcBef>
                <a:spcPct val="0"/>
              </a:spcBef>
              <a:spcAft>
                <a:spcPts val="600"/>
              </a:spcAft>
            </a:pPr>
            <a:r>
              <a:rPr lang="en-US" altLang="en-US" sz="4900" b="1" dirty="0" smtClean="0">
                <a:solidFill>
                  <a:srgbClr val="B5885F"/>
                </a:solidFill>
                <a:latin typeface="Arial" charset="0"/>
              </a:rPr>
              <a:t>Continuous Fielding Capabilities </a:t>
            </a:r>
            <a:br>
              <a:rPr lang="en-US" altLang="en-US" sz="4900" b="1" dirty="0" smtClean="0">
                <a:solidFill>
                  <a:srgbClr val="B5885F"/>
                </a:solidFill>
                <a:latin typeface="Arial" charset="0"/>
              </a:rPr>
            </a:br>
            <a:r>
              <a:rPr lang="en-US" altLang="en-US" sz="4900" b="1" dirty="0" smtClean="0">
                <a:solidFill>
                  <a:srgbClr val="B5885F"/>
                </a:solidFill>
                <a:latin typeface="Arial" charset="0"/>
              </a:rPr>
              <a:t>(High Volume)</a:t>
            </a:r>
          </a:p>
        </p:txBody>
      </p:sp>
      <p:sp>
        <p:nvSpPr>
          <p:cNvPr id="13" name="Content Placeholder 12"/>
          <p:cNvSpPr>
            <a:spLocks noGrp="1"/>
          </p:cNvSpPr>
          <p:nvPr>
            <p:ph sz="quarter" idx="4"/>
          </p:nvPr>
        </p:nvSpPr>
        <p:spPr>
          <a:xfrm>
            <a:off x="4645025" y="1588021"/>
            <a:ext cx="4294259" cy="4198630"/>
          </a:xfrm>
        </p:spPr>
        <p:txBody>
          <a:bodyPr>
            <a:noAutofit/>
          </a:bodyPr>
          <a:lstStyle/>
          <a:p>
            <a:pPr marL="228600" indent="-228600" algn="ctr">
              <a:spcBef>
                <a:spcPct val="0"/>
              </a:spcBef>
              <a:spcAft>
                <a:spcPts val="1200"/>
              </a:spcAft>
              <a:buNone/>
            </a:pPr>
            <a:r>
              <a:rPr lang="en-US" sz="2000" b="1" u="sng" dirty="0" smtClean="0">
                <a:solidFill>
                  <a:srgbClr val="B5885F"/>
                </a:solidFill>
                <a:effectLst>
                  <a:outerShdw blurRad="38100" dist="38100" dir="2700000" algn="tl">
                    <a:srgbClr val="000000">
                      <a:alpha val="43137"/>
                    </a:srgbClr>
                  </a:outerShdw>
                </a:effectLst>
                <a:latin typeface="Garamond" panose="02020404030301010803" pitchFamily="18" charset="0"/>
              </a:rPr>
              <a:t>Today</a:t>
            </a:r>
            <a:endParaRPr lang="en-US" altLang="en-US" sz="2000" b="1" u="sng" dirty="0" smtClean="0">
              <a:solidFill>
                <a:srgbClr val="B5885F"/>
              </a:solidFill>
              <a:effectLst>
                <a:outerShdw blurRad="38100" dist="38100" dir="2700000" algn="tl">
                  <a:srgbClr val="000000">
                    <a:alpha val="43137"/>
                  </a:srgbClr>
                </a:outerShdw>
              </a:effectLst>
              <a:latin typeface="Garamond" panose="02020404030301010803" pitchFamily="18" charset="0"/>
            </a:endParaRPr>
          </a:p>
          <a:p>
            <a:pPr marL="228600" indent="-228600">
              <a:spcBef>
                <a:spcPct val="0"/>
              </a:spcBef>
              <a:spcAft>
                <a:spcPts val="600"/>
              </a:spcAft>
            </a:pPr>
            <a:r>
              <a:rPr lang="en-US" altLang="en-US" sz="1600" b="1" dirty="0" smtClean="0">
                <a:solidFill>
                  <a:srgbClr val="B5885F"/>
                </a:solidFill>
                <a:latin typeface="Arial" charset="0"/>
              </a:rPr>
              <a:t>Outside Declared Theater Active Armed Conflict (ODTAAC) Everywhere / TSOC</a:t>
            </a:r>
          </a:p>
          <a:p>
            <a:pPr marL="228600" indent="-228600">
              <a:spcBef>
                <a:spcPct val="0"/>
              </a:spcBef>
              <a:spcAft>
                <a:spcPts val="600"/>
              </a:spcAft>
            </a:pPr>
            <a:r>
              <a:rPr lang="en-US" altLang="en-US" sz="1600" b="1" dirty="0" err="1" smtClean="0">
                <a:solidFill>
                  <a:srgbClr val="B5885F"/>
                </a:solidFill>
                <a:latin typeface="Arial" charset="0"/>
              </a:rPr>
              <a:t>DoD</a:t>
            </a:r>
            <a:r>
              <a:rPr lang="en-US" altLang="en-US" sz="1600" b="1" dirty="0" smtClean="0">
                <a:solidFill>
                  <a:srgbClr val="B5885F"/>
                </a:solidFill>
                <a:latin typeface="Arial" charset="0"/>
              </a:rPr>
              <a:t> Resource Constrained ($$)</a:t>
            </a:r>
          </a:p>
          <a:p>
            <a:pPr marL="228600" indent="-228600">
              <a:spcBef>
                <a:spcPct val="0"/>
              </a:spcBef>
              <a:spcAft>
                <a:spcPts val="600"/>
              </a:spcAft>
            </a:pPr>
            <a:r>
              <a:rPr lang="en-US" altLang="en-US" sz="1600" b="1" dirty="0" smtClean="0">
                <a:solidFill>
                  <a:srgbClr val="B5885F"/>
                </a:solidFill>
                <a:latin typeface="Arial" charset="0"/>
              </a:rPr>
              <a:t>Base Dollars (O&amp;M Shortages) Impact Investment Dollars</a:t>
            </a:r>
          </a:p>
          <a:p>
            <a:pPr marL="228600" indent="-228600">
              <a:spcBef>
                <a:spcPct val="0"/>
              </a:spcBef>
              <a:spcAft>
                <a:spcPts val="600"/>
              </a:spcAft>
            </a:pPr>
            <a:r>
              <a:rPr lang="en-US" altLang="en-US" sz="1600" b="1" dirty="0" smtClean="0">
                <a:solidFill>
                  <a:srgbClr val="B5885F"/>
                </a:solidFill>
                <a:latin typeface="Arial" charset="0"/>
              </a:rPr>
              <a:t>Demand – Capable Force / </a:t>
            </a:r>
            <a:br>
              <a:rPr lang="en-US" altLang="en-US" sz="1600" b="1" dirty="0" smtClean="0">
                <a:solidFill>
                  <a:srgbClr val="B5885F"/>
                </a:solidFill>
                <a:latin typeface="Arial" charset="0"/>
              </a:rPr>
            </a:br>
            <a:r>
              <a:rPr lang="en-US" altLang="en-US" sz="1600" b="1" dirty="0" smtClean="0">
                <a:solidFill>
                  <a:srgbClr val="B5885F"/>
                </a:solidFill>
                <a:latin typeface="Arial" charset="0"/>
              </a:rPr>
              <a:t>Broad Range</a:t>
            </a:r>
          </a:p>
          <a:p>
            <a:pPr marL="228600" indent="-228600">
              <a:spcBef>
                <a:spcPct val="0"/>
              </a:spcBef>
              <a:spcAft>
                <a:spcPts val="600"/>
              </a:spcAft>
            </a:pPr>
            <a:r>
              <a:rPr lang="en-US" altLang="en-US" sz="1600" b="1" dirty="0" err="1" smtClean="0">
                <a:solidFill>
                  <a:srgbClr val="B5885F"/>
                </a:solidFill>
                <a:latin typeface="Arial" charset="0"/>
              </a:rPr>
              <a:t>DoD</a:t>
            </a:r>
            <a:r>
              <a:rPr lang="en-US" altLang="en-US" sz="1600" b="1" dirty="0" smtClean="0">
                <a:solidFill>
                  <a:srgbClr val="B5885F"/>
                </a:solidFill>
                <a:latin typeface="Arial" charset="0"/>
              </a:rPr>
              <a:t> Guidance on Travel, attendance </a:t>
            </a:r>
            <a:br>
              <a:rPr lang="en-US" altLang="en-US" sz="1600" b="1" dirty="0" smtClean="0">
                <a:solidFill>
                  <a:srgbClr val="B5885F"/>
                </a:solidFill>
                <a:latin typeface="Arial" charset="0"/>
              </a:rPr>
            </a:br>
            <a:r>
              <a:rPr lang="en-US" altLang="en-US" sz="1600" b="1" dirty="0" smtClean="0">
                <a:solidFill>
                  <a:srgbClr val="B5885F"/>
                </a:solidFill>
                <a:latin typeface="Arial" charset="0"/>
              </a:rPr>
              <a:t>at Conferences/Conventions = Less Uniform in crowd</a:t>
            </a:r>
          </a:p>
          <a:p>
            <a:pPr marL="228600" indent="-228600">
              <a:spcBef>
                <a:spcPct val="0"/>
              </a:spcBef>
              <a:spcAft>
                <a:spcPts val="600"/>
              </a:spcAft>
            </a:pPr>
            <a:r>
              <a:rPr lang="en-US" altLang="en-US" sz="1600" b="1" dirty="0" smtClean="0">
                <a:solidFill>
                  <a:srgbClr val="B5885F"/>
                </a:solidFill>
                <a:latin typeface="Arial" charset="0"/>
              </a:rPr>
              <a:t>Requirements / Funding</a:t>
            </a:r>
          </a:p>
          <a:p>
            <a:pPr marL="228600" indent="-228600">
              <a:spcBef>
                <a:spcPct val="0"/>
              </a:spcBef>
              <a:spcAft>
                <a:spcPts val="600"/>
              </a:spcAft>
            </a:pPr>
            <a:r>
              <a:rPr lang="en-US" altLang="en-US" sz="1600" b="1" dirty="0" smtClean="0">
                <a:solidFill>
                  <a:srgbClr val="B5885F"/>
                </a:solidFill>
                <a:latin typeface="Arial" charset="0"/>
              </a:rPr>
              <a:t>Sustaining High Volume of Fielded Capability</a:t>
            </a:r>
          </a:p>
          <a:p>
            <a:endParaRPr lang="en-US" sz="1400" dirty="0"/>
          </a:p>
        </p:txBody>
      </p:sp>
      <p:sp>
        <p:nvSpPr>
          <p:cNvPr id="14" name="Slide Number Placeholder 13"/>
          <p:cNvSpPr>
            <a:spLocks noGrp="1"/>
          </p:cNvSpPr>
          <p:nvPr>
            <p:ph type="sldNum" sz="quarter" idx="12"/>
          </p:nvPr>
        </p:nvSpPr>
        <p:spPr>
          <a:xfrm>
            <a:off x="7010400" y="6492875"/>
            <a:ext cx="2133600" cy="365125"/>
          </a:xfrm>
        </p:spPr>
        <p:txBody>
          <a:bodyPr/>
          <a:lstStyle/>
          <a:p>
            <a:fld id="{C26D16D4-6183-45BB-957C-715D7FEB77BE}" type="slidenum">
              <a:rPr lang="en-US" smtClean="0">
                <a:solidFill>
                  <a:prstClr val="black">
                    <a:tint val="75000"/>
                  </a:prstClr>
                </a:solidFill>
              </a:rPr>
              <a:pPr/>
              <a:t>58</a:t>
            </a:fld>
            <a:endParaRPr lang="en-US" dirty="0">
              <a:solidFill>
                <a:prstClr val="black">
                  <a:tint val="75000"/>
                </a:prstClr>
              </a:solidFill>
            </a:endParaRPr>
          </a:p>
        </p:txBody>
      </p:sp>
    </p:spTree>
    <p:extLst>
      <p:ext uri="{BB962C8B-B14F-4D97-AF65-F5344CB8AC3E}">
        <p14:creationId xmlns:p14="http://schemas.microsoft.com/office/powerpoint/2010/main" val="8427661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txBox="1">
            <a:spLocks/>
          </p:cNvSpPr>
          <p:nvPr/>
        </p:nvSpPr>
        <p:spPr bwMode="auto">
          <a:xfrm>
            <a:off x="0" y="-42863"/>
            <a:ext cx="9144000" cy="54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auto" hangingPunct="1">
              <a:spcBef>
                <a:spcPct val="0"/>
              </a:spcBef>
              <a:spcAft>
                <a:spcPts val="0"/>
              </a:spcAft>
              <a:buFont typeface="Arial" charset="0"/>
              <a:buNone/>
              <a:defRPr/>
            </a:pPr>
            <a:r>
              <a:rPr lang="en-US" altLang="en-US" sz="4000" b="1" dirty="0" smtClean="0">
                <a:solidFill>
                  <a:srgbClr val="FFC000"/>
                </a:solidFill>
                <a:effectLst>
                  <a:outerShdw blurRad="38100" dist="38100" dir="2700000" algn="tl">
                    <a:srgbClr val="000000">
                      <a:alpha val="43137"/>
                    </a:srgbClr>
                  </a:outerShdw>
                </a:effectLst>
                <a:latin typeface="Vijaya" panose="020B0604020202020204" pitchFamily="34" charset="0"/>
                <a:cs typeface="Vijaya" panose="020B0604020202020204" pitchFamily="34" charset="0"/>
              </a:rPr>
              <a:t>FY15 Acquisition</a:t>
            </a:r>
            <a:endParaRPr lang="en-US" altLang="en-US" sz="4000" b="1" dirty="0">
              <a:solidFill>
                <a:srgbClr val="FFC000"/>
              </a:solidFill>
              <a:effectLst>
                <a:outerShdw blurRad="38100" dist="38100" dir="2700000" algn="tl">
                  <a:srgbClr val="000000">
                    <a:alpha val="43137"/>
                  </a:srgbClr>
                </a:outerShdw>
              </a:effectLst>
              <a:latin typeface="Vijaya" panose="020B0604020202020204" pitchFamily="34" charset="0"/>
              <a:cs typeface="Vijaya" panose="020B0604020202020204" pitchFamily="34" charset="0"/>
            </a:endParaRPr>
          </a:p>
        </p:txBody>
      </p:sp>
      <p:sp>
        <p:nvSpPr>
          <p:cNvPr id="6" name="TextBox 7"/>
          <p:cNvSpPr txBox="1">
            <a:spLocks noChangeArrowheads="1"/>
          </p:cNvSpPr>
          <p:nvPr/>
        </p:nvSpPr>
        <p:spPr bwMode="auto">
          <a:xfrm>
            <a:off x="-47625" y="762000"/>
            <a:ext cx="3400425" cy="5849938"/>
          </a:xfrm>
          <a:prstGeom prst="rect">
            <a:avLst/>
          </a:prstGeom>
          <a:noFill/>
          <a:ln w="9525">
            <a:noFill/>
            <a:miter lim="800000"/>
            <a:headEnd/>
            <a:tailEnd/>
          </a:ln>
        </p:spPr>
        <p:txBody>
          <a:bodyPr>
            <a:spAutoFit/>
          </a:bodyPr>
          <a:lstStyle/>
          <a:p>
            <a:pPr algn="r" fontAlgn="auto">
              <a:lnSpc>
                <a:spcPts val="1800"/>
              </a:lnSpc>
              <a:spcBef>
                <a:spcPts val="0"/>
              </a:spcBef>
              <a:spcAft>
                <a:spcPts val="0"/>
              </a:spcAft>
              <a:defRPr/>
            </a:pPr>
            <a:r>
              <a:rPr lang="en-US" b="1" dirty="0">
                <a:solidFill>
                  <a:prstClr val="black">
                    <a:lumMod val="50000"/>
                    <a:lumOff val="50000"/>
                  </a:prstClr>
                </a:solidFill>
              </a:rPr>
              <a:t>SOF ACQUISITION TEAM</a:t>
            </a:r>
          </a:p>
          <a:p>
            <a:pPr algn="r" fontAlgn="auto">
              <a:lnSpc>
                <a:spcPts val="1800"/>
              </a:lnSpc>
              <a:spcBef>
                <a:spcPts val="0"/>
              </a:spcBef>
              <a:spcAft>
                <a:spcPts val="0"/>
              </a:spcAft>
              <a:defRPr/>
            </a:pPr>
            <a:r>
              <a:rPr lang="en-US" sz="1550" dirty="0">
                <a:solidFill>
                  <a:prstClr val="black"/>
                </a:solidFill>
              </a:rPr>
              <a:t>~600 personnel </a:t>
            </a:r>
          </a:p>
          <a:p>
            <a:pPr algn="r" fontAlgn="auto">
              <a:lnSpc>
                <a:spcPts val="1400"/>
              </a:lnSpc>
              <a:spcBef>
                <a:spcPts val="0"/>
              </a:spcBef>
              <a:spcAft>
                <a:spcPts val="0"/>
              </a:spcAft>
              <a:defRPr/>
            </a:pPr>
            <a:endParaRPr lang="en-US" sz="1200" dirty="0">
              <a:solidFill>
                <a:srgbClr val="97885F"/>
              </a:solidFill>
            </a:endParaRPr>
          </a:p>
          <a:p>
            <a:pPr algn="r" fontAlgn="auto">
              <a:lnSpc>
                <a:spcPts val="1800"/>
              </a:lnSpc>
              <a:spcBef>
                <a:spcPts val="0"/>
              </a:spcBef>
              <a:spcAft>
                <a:spcPts val="0"/>
              </a:spcAft>
              <a:defRPr/>
            </a:pPr>
            <a:r>
              <a:rPr lang="en-US" b="1" dirty="0">
                <a:solidFill>
                  <a:prstClr val="black">
                    <a:lumMod val="50000"/>
                    <a:lumOff val="50000"/>
                  </a:prstClr>
                </a:solidFill>
              </a:rPr>
              <a:t>INNOVATION</a:t>
            </a:r>
          </a:p>
          <a:p>
            <a:pPr marL="171450" indent="-171450" algn="r">
              <a:lnSpc>
                <a:spcPts val="1600"/>
              </a:lnSpc>
              <a:spcBef>
                <a:spcPts val="300"/>
              </a:spcBef>
              <a:buSzPct val="75000"/>
              <a:buFont typeface="Arial" pitchFamily="34" charset="0"/>
              <a:buChar char="–"/>
              <a:defRPr/>
            </a:pPr>
            <a:r>
              <a:rPr lang="en-US" sz="1500" dirty="0">
                <a:latin typeface="Arial Narrow" panose="020B0606020202030204" pitchFamily="34" charset="0"/>
              </a:rPr>
              <a:t>International commercial classification for use of high energy Li-Ion batteries in manned submersibles</a:t>
            </a:r>
          </a:p>
          <a:p>
            <a:pPr marL="171450" indent="-171450" algn="r" fontAlgn="auto">
              <a:lnSpc>
                <a:spcPts val="1600"/>
              </a:lnSpc>
              <a:spcBef>
                <a:spcPts val="300"/>
              </a:spcBef>
              <a:spcAft>
                <a:spcPts val="0"/>
              </a:spcAft>
              <a:buSzPct val="75000"/>
              <a:buFont typeface="Arial" pitchFamily="34" charset="0"/>
              <a:buChar char="–"/>
              <a:defRPr/>
            </a:pPr>
            <a:r>
              <a:rPr lang="en-US" sz="1500" dirty="0">
                <a:latin typeface="Arial Narrow" panose="020B0606020202030204" pitchFamily="34" charset="0"/>
              </a:rPr>
              <a:t>Low cost/expendable satellites</a:t>
            </a:r>
          </a:p>
          <a:p>
            <a:pPr marL="171450" indent="-171450" algn="r">
              <a:lnSpc>
                <a:spcPts val="1600"/>
              </a:lnSpc>
              <a:spcBef>
                <a:spcPts val="300"/>
              </a:spcBef>
              <a:buSzPct val="75000"/>
              <a:buFont typeface="Arial" pitchFamily="34" charset="0"/>
              <a:buChar char="–"/>
              <a:defRPr/>
            </a:pPr>
            <a:r>
              <a:rPr lang="en-US" sz="1500" dirty="0">
                <a:latin typeface="Arial Narrow" panose="020B0606020202030204" pitchFamily="34" charset="0"/>
              </a:rPr>
              <a:t>Improved tactical combat casualty care</a:t>
            </a:r>
          </a:p>
          <a:p>
            <a:pPr marL="171450" indent="-171450" algn="r">
              <a:lnSpc>
                <a:spcPts val="1600"/>
              </a:lnSpc>
              <a:spcBef>
                <a:spcPts val="300"/>
              </a:spcBef>
              <a:buSzPct val="75000"/>
              <a:buFont typeface="Calibri" panose="020F0502020204030204" pitchFamily="34" charset="0"/>
              <a:buChar char="‒"/>
              <a:defRPr/>
            </a:pPr>
            <a:r>
              <a:rPr lang="en-US" sz="1500" dirty="0">
                <a:latin typeface="Arial Narrow" panose="020B0606020202030204" pitchFamily="34" charset="0"/>
              </a:rPr>
              <a:t>Target engagement weapons/systems</a:t>
            </a:r>
          </a:p>
          <a:p>
            <a:pPr marL="171450" indent="-171450" algn="r" fontAlgn="auto">
              <a:lnSpc>
                <a:spcPts val="1600"/>
              </a:lnSpc>
              <a:spcBef>
                <a:spcPts val="300"/>
              </a:spcBef>
              <a:spcAft>
                <a:spcPts val="0"/>
              </a:spcAft>
              <a:buSzPct val="75000"/>
              <a:buFont typeface="Calibri" panose="020F0502020204030204" pitchFamily="34" charset="0"/>
              <a:buChar char="‒"/>
              <a:defRPr/>
            </a:pPr>
            <a:r>
              <a:rPr lang="en-US" sz="1500" dirty="0">
                <a:latin typeface="Arial Narrow" panose="020B0606020202030204" pitchFamily="34" charset="0"/>
              </a:rPr>
              <a:t>Advanced armor/materials</a:t>
            </a:r>
          </a:p>
          <a:p>
            <a:pPr marL="171450" indent="-171450" algn="r" fontAlgn="auto">
              <a:lnSpc>
                <a:spcPts val="1600"/>
              </a:lnSpc>
              <a:spcBef>
                <a:spcPts val="300"/>
              </a:spcBef>
              <a:spcAft>
                <a:spcPts val="0"/>
              </a:spcAft>
              <a:buSzPct val="75000"/>
              <a:buFont typeface="Arial" pitchFamily="34" charset="0"/>
              <a:buChar char="–"/>
              <a:defRPr/>
            </a:pPr>
            <a:r>
              <a:rPr lang="en-US" sz="1500" dirty="0">
                <a:latin typeface="Arial Narrow" panose="020B0606020202030204" pitchFamily="34" charset="0"/>
              </a:rPr>
              <a:t>Low Visibility/LPI C4 systems</a:t>
            </a:r>
          </a:p>
          <a:p>
            <a:pPr marL="171450" indent="-171450" algn="r" fontAlgn="auto">
              <a:lnSpc>
                <a:spcPts val="1600"/>
              </a:lnSpc>
              <a:spcBef>
                <a:spcPts val="300"/>
              </a:spcBef>
              <a:spcAft>
                <a:spcPts val="0"/>
              </a:spcAft>
              <a:buSzPct val="75000"/>
              <a:buFont typeface="Arial" pitchFamily="34" charset="0"/>
              <a:buChar char="–"/>
              <a:defRPr/>
            </a:pPr>
            <a:r>
              <a:rPr lang="en-US" sz="1500" dirty="0">
                <a:latin typeface="Arial Narrow" panose="020B0606020202030204" pitchFamily="34" charset="0"/>
              </a:rPr>
              <a:t>Deployable Rapid DNA Analysis</a:t>
            </a:r>
          </a:p>
          <a:p>
            <a:pPr marL="171450" indent="-171450" algn="r" fontAlgn="auto">
              <a:lnSpc>
                <a:spcPts val="1600"/>
              </a:lnSpc>
              <a:spcBef>
                <a:spcPts val="300"/>
              </a:spcBef>
              <a:spcAft>
                <a:spcPts val="0"/>
              </a:spcAft>
              <a:buSzPct val="75000"/>
              <a:buFont typeface="Arial" pitchFamily="34" charset="0"/>
              <a:buChar char="–"/>
              <a:defRPr/>
            </a:pPr>
            <a:r>
              <a:rPr lang="en-US" sz="1500" dirty="0">
                <a:latin typeface="Arial Narrow" panose="020B0606020202030204" pitchFamily="34" charset="0"/>
              </a:rPr>
              <a:t>Manned/unmanned ISR</a:t>
            </a:r>
          </a:p>
          <a:p>
            <a:pPr marL="171450" indent="-171450" algn="r" fontAlgn="auto">
              <a:lnSpc>
                <a:spcPts val="1600"/>
              </a:lnSpc>
              <a:spcBef>
                <a:spcPts val="300"/>
              </a:spcBef>
              <a:spcAft>
                <a:spcPts val="0"/>
              </a:spcAft>
              <a:buSzPct val="75000"/>
              <a:buFont typeface="Arial" pitchFamily="34" charset="0"/>
              <a:buChar char="–"/>
              <a:defRPr/>
            </a:pPr>
            <a:r>
              <a:rPr lang="en-US" sz="1500" dirty="0">
                <a:latin typeface="Arial Narrow" panose="020B0606020202030204" pitchFamily="34" charset="0"/>
              </a:rPr>
              <a:t>SOF-unique night vision</a:t>
            </a:r>
          </a:p>
          <a:p>
            <a:pPr marL="171450" indent="-171450" algn="r" fontAlgn="auto">
              <a:lnSpc>
                <a:spcPts val="1600"/>
              </a:lnSpc>
              <a:spcBef>
                <a:spcPts val="300"/>
              </a:spcBef>
              <a:spcAft>
                <a:spcPts val="0"/>
              </a:spcAft>
              <a:buSzPct val="75000"/>
              <a:buFont typeface="Arial" pitchFamily="34" charset="0"/>
              <a:buChar char="–"/>
              <a:defRPr/>
            </a:pPr>
            <a:r>
              <a:rPr lang="en-US" sz="1500" dirty="0">
                <a:latin typeface="Arial Narrow" panose="020B0606020202030204" pitchFamily="34" charset="0"/>
              </a:rPr>
              <a:t>Coalition partners data sharing </a:t>
            </a:r>
            <a:br>
              <a:rPr lang="en-US" sz="1500" dirty="0">
                <a:latin typeface="Arial Narrow" panose="020B0606020202030204" pitchFamily="34" charset="0"/>
              </a:rPr>
            </a:br>
            <a:r>
              <a:rPr lang="en-US" sz="1500" dirty="0">
                <a:latin typeface="Arial Narrow" panose="020B0606020202030204" pitchFamily="34" charset="0"/>
              </a:rPr>
              <a:t>exercise participation</a:t>
            </a:r>
          </a:p>
          <a:p>
            <a:pPr marL="171450" indent="-171450" algn="r" fontAlgn="auto">
              <a:lnSpc>
                <a:spcPts val="1600"/>
              </a:lnSpc>
              <a:spcBef>
                <a:spcPts val="300"/>
              </a:spcBef>
              <a:spcAft>
                <a:spcPts val="0"/>
              </a:spcAft>
              <a:buSzPct val="75000"/>
              <a:buFont typeface="Arial" pitchFamily="34" charset="0"/>
              <a:buChar char="–"/>
              <a:defRPr/>
            </a:pPr>
            <a:r>
              <a:rPr lang="en-US" sz="1550" dirty="0">
                <a:latin typeface="Arial Narrow" panose="020B0606020202030204" pitchFamily="34" charset="0"/>
              </a:rPr>
              <a:t>Tactical Assault Light Operator Suit</a:t>
            </a:r>
          </a:p>
          <a:p>
            <a:pPr algn="r" fontAlgn="auto">
              <a:lnSpc>
                <a:spcPts val="1400"/>
              </a:lnSpc>
              <a:spcBef>
                <a:spcPts val="0"/>
              </a:spcBef>
              <a:spcAft>
                <a:spcPts val="0"/>
              </a:spcAft>
              <a:defRPr/>
            </a:pPr>
            <a:endParaRPr lang="en-US" sz="2000" b="1" dirty="0">
              <a:solidFill>
                <a:srgbClr val="FFC000"/>
              </a:solidFill>
              <a:effectLst>
                <a:outerShdw blurRad="38100" dist="38100" dir="2700000" algn="tl">
                  <a:srgbClr val="000000">
                    <a:alpha val="43137"/>
                  </a:srgbClr>
                </a:outerShdw>
              </a:effectLst>
            </a:endParaRPr>
          </a:p>
          <a:p>
            <a:pPr algn="r" fontAlgn="auto">
              <a:lnSpc>
                <a:spcPts val="1800"/>
              </a:lnSpc>
              <a:spcBef>
                <a:spcPts val="0"/>
              </a:spcBef>
              <a:spcAft>
                <a:spcPts val="0"/>
              </a:spcAft>
              <a:defRPr/>
            </a:pPr>
            <a:r>
              <a:rPr lang="en-US" b="1" dirty="0">
                <a:solidFill>
                  <a:prstClr val="black">
                    <a:lumMod val="50000"/>
                    <a:lumOff val="50000"/>
                  </a:prstClr>
                </a:solidFill>
              </a:rPr>
              <a:t>ANNUAL SCOPE</a:t>
            </a:r>
          </a:p>
          <a:p>
            <a:pPr algn="r" fontAlgn="auto">
              <a:lnSpc>
                <a:spcPts val="1600"/>
              </a:lnSpc>
              <a:spcBef>
                <a:spcPts val="300"/>
              </a:spcBef>
              <a:spcAft>
                <a:spcPts val="0"/>
              </a:spcAft>
              <a:defRPr/>
            </a:pPr>
            <a:r>
              <a:rPr lang="en-US" sz="1500" dirty="0">
                <a:latin typeface="Arial Narrow" panose="020B0606020202030204" pitchFamily="34" charset="0"/>
              </a:rPr>
              <a:t>500+ programs/projects</a:t>
            </a:r>
          </a:p>
          <a:p>
            <a:pPr algn="r" fontAlgn="auto">
              <a:lnSpc>
                <a:spcPts val="1600"/>
              </a:lnSpc>
              <a:spcBef>
                <a:spcPts val="300"/>
              </a:spcBef>
              <a:spcAft>
                <a:spcPts val="0"/>
              </a:spcAft>
              <a:defRPr/>
            </a:pPr>
            <a:r>
              <a:rPr lang="en-US" sz="1500" dirty="0">
                <a:latin typeface="Arial Narrow" panose="020B0606020202030204" pitchFamily="34" charset="0"/>
              </a:rPr>
              <a:t>Oversaw $7.9B</a:t>
            </a:r>
          </a:p>
          <a:p>
            <a:pPr algn="r">
              <a:lnSpc>
                <a:spcPts val="1600"/>
              </a:lnSpc>
              <a:spcBef>
                <a:spcPts val="300"/>
              </a:spcBef>
              <a:defRPr/>
            </a:pPr>
            <a:r>
              <a:rPr lang="en-US" sz="1500" dirty="0">
                <a:latin typeface="Arial Narrow" panose="020B0606020202030204" pitchFamily="34" charset="0"/>
              </a:rPr>
              <a:t>Awarded </a:t>
            </a:r>
            <a:r>
              <a:rPr lang="en-US" sz="1500" dirty="0" smtClean="0">
                <a:latin typeface="Arial Narrow" panose="020B0606020202030204" pitchFamily="34" charset="0"/>
              </a:rPr>
              <a:t>$</a:t>
            </a:r>
            <a:r>
              <a:rPr lang="en-US" sz="1500" dirty="0" err="1" smtClean="0">
                <a:latin typeface="Arial Narrow" panose="020B0606020202030204" pitchFamily="34" charset="0"/>
              </a:rPr>
              <a:t>3.4B</a:t>
            </a:r>
            <a:endParaRPr lang="en-US" sz="1500" b="1" dirty="0">
              <a:latin typeface="Arial Narrow" panose="020B0606020202030204" pitchFamily="34" charset="0"/>
            </a:endParaRPr>
          </a:p>
          <a:p>
            <a:pPr algn="r">
              <a:lnSpc>
                <a:spcPts val="1600"/>
              </a:lnSpc>
              <a:spcBef>
                <a:spcPts val="300"/>
              </a:spcBef>
              <a:defRPr/>
            </a:pPr>
            <a:r>
              <a:rPr lang="en-US" sz="1500" dirty="0" smtClean="0">
                <a:latin typeface="Arial Narrow" panose="020B0606020202030204" pitchFamily="34" charset="0"/>
              </a:rPr>
              <a:t>11,528 </a:t>
            </a:r>
            <a:r>
              <a:rPr lang="en-US" sz="1500" dirty="0">
                <a:latin typeface="Arial Narrow" panose="020B0606020202030204" pitchFamily="34" charset="0"/>
              </a:rPr>
              <a:t>contract actions (</a:t>
            </a:r>
            <a:r>
              <a:rPr lang="en-US" sz="1500" dirty="0" err="1">
                <a:latin typeface="Arial Narrow" panose="020B0606020202030204" pitchFamily="34" charset="0"/>
              </a:rPr>
              <a:t>inc</a:t>
            </a:r>
            <a:r>
              <a:rPr lang="en-US" sz="1500" dirty="0">
                <a:latin typeface="Arial Narrow" panose="020B0606020202030204" pitchFamily="34" charset="0"/>
              </a:rPr>
              <a:t> </a:t>
            </a:r>
            <a:r>
              <a:rPr lang="en-US" sz="1500" dirty="0" smtClean="0">
                <a:latin typeface="Arial Narrow" panose="020B0606020202030204" pitchFamily="34" charset="0"/>
              </a:rPr>
              <a:t>4,456 </a:t>
            </a:r>
            <a:r>
              <a:rPr lang="en-US" sz="1500" dirty="0">
                <a:latin typeface="Arial Narrow" panose="020B0606020202030204" pitchFamily="34" charset="0"/>
              </a:rPr>
              <a:t>actions for services for $</a:t>
            </a:r>
            <a:r>
              <a:rPr lang="en-US" sz="1500" dirty="0" err="1" smtClean="0">
                <a:latin typeface="Arial Narrow" panose="020B0606020202030204" pitchFamily="34" charset="0"/>
              </a:rPr>
              <a:t>1.85B</a:t>
            </a:r>
            <a:r>
              <a:rPr lang="en-US" sz="1500" dirty="0">
                <a:latin typeface="Arial Narrow" panose="020B0606020202030204" pitchFamily="34" charset="0"/>
              </a:rPr>
              <a:t>)</a:t>
            </a:r>
          </a:p>
        </p:txBody>
      </p:sp>
      <p:cxnSp>
        <p:nvCxnSpPr>
          <p:cNvPr id="7" name="Straight Connector 6"/>
          <p:cNvCxnSpPr/>
          <p:nvPr/>
        </p:nvCxnSpPr>
        <p:spPr>
          <a:xfrm>
            <a:off x="3495675" y="814388"/>
            <a:ext cx="0" cy="5662612"/>
          </a:xfrm>
          <a:prstGeom prst="line">
            <a:avLst/>
          </a:prstGeom>
          <a:ln w="12700">
            <a:solidFill>
              <a:schemeClr val="bg2">
                <a:lumMod val="25000"/>
              </a:schemeClr>
            </a:solidFill>
            <a:prstDash val="sysDot"/>
          </a:ln>
        </p:spPr>
        <p:style>
          <a:lnRef idx="1">
            <a:schemeClr val="accent2"/>
          </a:lnRef>
          <a:fillRef idx="0">
            <a:schemeClr val="accent2"/>
          </a:fillRef>
          <a:effectRef idx="0">
            <a:schemeClr val="accent2"/>
          </a:effectRef>
          <a:fontRef idx="minor">
            <a:schemeClr val="tx1"/>
          </a:fontRef>
        </p:style>
      </p:cxnSp>
      <p:sp>
        <p:nvSpPr>
          <p:cNvPr id="8" name="TextBox 61"/>
          <p:cNvSpPr txBox="1">
            <a:spLocks noChangeArrowheads="1"/>
          </p:cNvSpPr>
          <p:nvPr/>
        </p:nvSpPr>
        <p:spPr bwMode="auto">
          <a:xfrm>
            <a:off x="3581400" y="701675"/>
            <a:ext cx="5562600" cy="591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14400" indent="-914400" eaLnBrk="0" hangingPunct="0">
              <a:spcBef>
                <a:spcPct val="20000"/>
              </a:spcBef>
              <a:buFont typeface="Arial" charset="0"/>
              <a:buChar char="•"/>
              <a:tabLst>
                <a:tab pos="914400" algn="l"/>
              </a:tabLst>
              <a:defRPr sz="3200">
                <a:solidFill>
                  <a:schemeClr val="tx1"/>
                </a:solidFill>
                <a:latin typeface="Calibri" pitchFamily="34" charset="0"/>
              </a:defRPr>
            </a:lvl1pPr>
            <a:lvl2pPr marL="742950" indent="-285750" eaLnBrk="0" hangingPunct="0">
              <a:spcBef>
                <a:spcPct val="20000"/>
              </a:spcBef>
              <a:buFont typeface="Arial" charset="0"/>
              <a:buChar char="–"/>
              <a:tabLst>
                <a:tab pos="914400" algn="l"/>
              </a:tabLst>
              <a:defRPr sz="2800">
                <a:solidFill>
                  <a:schemeClr val="tx1"/>
                </a:solidFill>
                <a:latin typeface="Calibri" pitchFamily="34" charset="0"/>
              </a:defRPr>
            </a:lvl2pPr>
            <a:lvl3pPr marL="1143000" indent="-228600" eaLnBrk="0" hangingPunct="0">
              <a:spcBef>
                <a:spcPct val="20000"/>
              </a:spcBef>
              <a:buFont typeface="Arial" charset="0"/>
              <a:buChar char="•"/>
              <a:tabLst>
                <a:tab pos="914400" algn="l"/>
              </a:tabLst>
              <a:defRPr sz="2400">
                <a:solidFill>
                  <a:schemeClr val="tx1"/>
                </a:solidFill>
                <a:latin typeface="Calibri" pitchFamily="34" charset="0"/>
              </a:defRPr>
            </a:lvl3pPr>
            <a:lvl4pPr marL="1600200" indent="-228600" eaLnBrk="0" hangingPunct="0">
              <a:spcBef>
                <a:spcPct val="20000"/>
              </a:spcBef>
              <a:buFont typeface="Arial" charset="0"/>
              <a:buChar char="–"/>
              <a:tabLst>
                <a:tab pos="914400" algn="l"/>
              </a:tabLst>
              <a:defRPr sz="2000">
                <a:solidFill>
                  <a:schemeClr val="tx1"/>
                </a:solidFill>
                <a:latin typeface="Calibri" pitchFamily="34" charset="0"/>
              </a:defRPr>
            </a:lvl4pPr>
            <a:lvl5pPr marL="2057400" indent="-228600" eaLnBrk="0" hangingPunct="0">
              <a:spcBef>
                <a:spcPct val="20000"/>
              </a:spcBef>
              <a:buFont typeface="Arial" charset="0"/>
              <a:buChar char="»"/>
              <a:tabLst>
                <a:tab pos="914400"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tabLst>
                <a:tab pos="914400"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tabLst>
                <a:tab pos="914400"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tabLst>
                <a:tab pos="914400"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tabLst>
                <a:tab pos="914400" algn="l"/>
              </a:tabLst>
              <a:defRPr sz="2000">
                <a:solidFill>
                  <a:schemeClr val="tx1"/>
                </a:solidFill>
                <a:latin typeface="Calibri" pitchFamily="34" charset="0"/>
              </a:defRPr>
            </a:lvl9pPr>
          </a:lstStyle>
          <a:p>
            <a:pPr eaLnBrk="1" fontAlgn="auto" hangingPunct="1">
              <a:lnSpc>
                <a:spcPts val="1850"/>
              </a:lnSpc>
              <a:spcBef>
                <a:spcPts val="200"/>
              </a:spcBef>
              <a:spcAft>
                <a:spcPts val="200"/>
              </a:spcAft>
              <a:buFont typeface="Arial" charset="0"/>
              <a:buNone/>
              <a:defRPr/>
            </a:pPr>
            <a:r>
              <a:rPr lang="en-US" altLang="en-US" sz="2000" b="1" dirty="0" smtClean="0">
                <a:solidFill>
                  <a:schemeClr val="bg1">
                    <a:lumMod val="50000"/>
                  </a:schemeClr>
                </a:solidFill>
                <a:latin typeface="Arial" charset="0"/>
                <a:cs typeface="Arial" charset="0"/>
              </a:rPr>
              <a:t>98</a:t>
            </a:r>
            <a:r>
              <a:rPr lang="en-US" altLang="en-US" sz="2000" b="1" dirty="0" smtClean="0">
                <a:solidFill>
                  <a:schemeClr val="bg1">
                    <a:lumMod val="50000"/>
                  </a:schemeClr>
                </a:solidFill>
                <a:latin typeface="Arial" charset="0"/>
                <a:cs typeface="+mn-cs"/>
              </a:rPr>
              <a:t>M</a:t>
            </a:r>
            <a:r>
              <a:rPr lang="en-US" altLang="en-US" sz="1600" dirty="0" smtClean="0">
                <a:solidFill>
                  <a:srgbClr val="FF0000"/>
                </a:solidFill>
                <a:latin typeface="Arial" charset="0"/>
                <a:cs typeface="+mn-cs"/>
              </a:rPr>
              <a:t> </a:t>
            </a:r>
            <a:r>
              <a:rPr lang="en-US" altLang="en-US" sz="1600" dirty="0">
                <a:solidFill>
                  <a:srgbClr val="FF0000"/>
                </a:solidFill>
                <a:latin typeface="Arial" charset="0"/>
                <a:cs typeface="+mn-cs"/>
              </a:rPr>
              <a:t>	</a:t>
            </a:r>
            <a:r>
              <a:rPr lang="en-US" altLang="en-US" sz="1600" dirty="0">
                <a:solidFill>
                  <a:prstClr val="black"/>
                </a:solidFill>
                <a:latin typeface="Arial Narrow" pitchFamily="34" charset="0"/>
                <a:cs typeface="+mn-cs"/>
              </a:rPr>
              <a:t>Rounds of ammunition</a:t>
            </a:r>
          </a:p>
          <a:p>
            <a:pPr eaLnBrk="1" fontAlgn="auto" hangingPunct="1">
              <a:lnSpc>
                <a:spcPts val="1850"/>
              </a:lnSpc>
              <a:spcBef>
                <a:spcPts val="200"/>
              </a:spcBef>
              <a:spcAft>
                <a:spcPts val="200"/>
              </a:spcAft>
              <a:buFontTx/>
              <a:buNone/>
              <a:defRPr/>
            </a:pPr>
            <a:r>
              <a:rPr lang="en-US" altLang="en-US" sz="2000" b="1" dirty="0" smtClean="0">
                <a:solidFill>
                  <a:schemeClr val="bg1">
                    <a:lumMod val="50000"/>
                  </a:schemeClr>
                </a:solidFill>
                <a:latin typeface="Arial" charset="0"/>
                <a:cs typeface="+mn-cs"/>
              </a:rPr>
              <a:t>42,334</a:t>
            </a:r>
            <a:r>
              <a:rPr lang="en-US" altLang="en-US" sz="1600" dirty="0" smtClean="0">
                <a:solidFill>
                  <a:srgbClr val="97885F"/>
                </a:solidFill>
                <a:latin typeface="Arial" charset="0"/>
                <a:cs typeface="+mn-cs"/>
              </a:rPr>
              <a:t> </a:t>
            </a:r>
            <a:r>
              <a:rPr lang="en-US" altLang="en-US" sz="1600" dirty="0">
                <a:solidFill>
                  <a:srgbClr val="FF0000"/>
                </a:solidFill>
                <a:latin typeface="Arial" charset="0"/>
                <a:cs typeface="+mn-cs"/>
              </a:rPr>
              <a:t>	</a:t>
            </a:r>
            <a:r>
              <a:rPr lang="en-US" altLang="en-US" sz="1600" dirty="0">
                <a:solidFill>
                  <a:prstClr val="black"/>
                </a:solidFill>
                <a:latin typeface="Arial Narrow" pitchFamily="34" charset="0"/>
                <a:cs typeface="+mn-cs"/>
              </a:rPr>
              <a:t>Weapons, accessories, lasers, &amp; visual </a:t>
            </a:r>
          </a:p>
          <a:p>
            <a:pPr eaLnBrk="1" fontAlgn="auto" hangingPunct="1">
              <a:lnSpc>
                <a:spcPts val="1850"/>
              </a:lnSpc>
              <a:spcBef>
                <a:spcPct val="0"/>
              </a:spcBef>
              <a:spcAft>
                <a:spcPts val="200"/>
              </a:spcAft>
              <a:buFontTx/>
              <a:buNone/>
              <a:defRPr/>
            </a:pPr>
            <a:r>
              <a:rPr lang="en-US" altLang="en-US" sz="1600" dirty="0">
                <a:solidFill>
                  <a:prstClr val="black"/>
                </a:solidFill>
                <a:latin typeface="Arial Narrow" pitchFamily="34" charset="0"/>
                <a:cs typeface="+mn-cs"/>
              </a:rPr>
              <a:t>	augmentation systems</a:t>
            </a:r>
          </a:p>
          <a:p>
            <a:pPr eaLnBrk="1" fontAlgn="auto" hangingPunct="1">
              <a:lnSpc>
                <a:spcPts val="1850"/>
              </a:lnSpc>
              <a:spcBef>
                <a:spcPts val="200"/>
              </a:spcBef>
              <a:spcAft>
                <a:spcPts val="200"/>
              </a:spcAft>
              <a:buFontTx/>
              <a:buNone/>
              <a:defRPr/>
            </a:pPr>
            <a:r>
              <a:rPr lang="en-US" sz="2000" b="1" dirty="0">
                <a:solidFill>
                  <a:schemeClr val="bg1">
                    <a:lumMod val="50000"/>
                  </a:schemeClr>
                </a:solidFill>
                <a:latin typeface="Arial" charset="0"/>
                <a:cs typeface="Arial" charset="0"/>
              </a:rPr>
              <a:t>1,874</a:t>
            </a:r>
            <a:r>
              <a:rPr lang="en-US" sz="2000" dirty="0">
                <a:cs typeface="Arial" charset="0"/>
              </a:rPr>
              <a:t> </a:t>
            </a:r>
            <a:r>
              <a:rPr lang="en-US" altLang="en-US" sz="1600" dirty="0" smtClean="0">
                <a:solidFill>
                  <a:srgbClr val="FF0000"/>
                </a:solidFill>
                <a:latin typeface="Arial" charset="0"/>
                <a:cs typeface="+mn-cs"/>
              </a:rPr>
              <a:t> </a:t>
            </a:r>
            <a:r>
              <a:rPr lang="en-US" altLang="en-US" sz="1600" dirty="0">
                <a:solidFill>
                  <a:srgbClr val="FF0000"/>
                </a:solidFill>
                <a:latin typeface="Arial" charset="0"/>
                <a:cs typeface="+mn-cs"/>
              </a:rPr>
              <a:t>	</a:t>
            </a:r>
            <a:r>
              <a:rPr lang="en-US" altLang="en-US" sz="1600" dirty="0">
                <a:solidFill>
                  <a:prstClr val="black"/>
                </a:solidFill>
                <a:latin typeface="Arial Narrow" pitchFamily="34" charset="0"/>
                <a:cs typeface="+mn-cs"/>
              </a:rPr>
              <a:t>Operator survival/equipment items</a:t>
            </a:r>
          </a:p>
          <a:p>
            <a:pPr eaLnBrk="1" hangingPunct="1">
              <a:lnSpc>
                <a:spcPts val="1850"/>
              </a:lnSpc>
              <a:spcBef>
                <a:spcPts val="200"/>
              </a:spcBef>
              <a:spcAft>
                <a:spcPts val="200"/>
              </a:spcAft>
              <a:buFont typeface="Arial" charset="0"/>
              <a:buNone/>
              <a:defRPr/>
            </a:pPr>
            <a:r>
              <a:rPr lang="en-US" altLang="en-US" sz="2000" b="1" dirty="0">
                <a:solidFill>
                  <a:schemeClr val="bg1">
                    <a:lumMod val="50000"/>
                  </a:schemeClr>
                </a:solidFill>
                <a:latin typeface="Arial" charset="0"/>
                <a:cs typeface="Arial" charset="0"/>
              </a:rPr>
              <a:t>4,909</a:t>
            </a:r>
            <a:r>
              <a:rPr lang="en-US" altLang="en-US" sz="2000" dirty="0">
                <a:solidFill>
                  <a:srgbClr val="FF0000"/>
                </a:solidFill>
                <a:latin typeface="Arial" charset="0"/>
                <a:cs typeface="Arial" charset="0"/>
              </a:rPr>
              <a:t> </a:t>
            </a:r>
            <a:r>
              <a:rPr lang="en-US" altLang="en-US" sz="2000" dirty="0">
                <a:solidFill>
                  <a:srgbClr val="97885F"/>
                </a:solidFill>
                <a:latin typeface="Arial" charset="0"/>
                <a:cs typeface="Arial" charset="0"/>
              </a:rPr>
              <a:t>	</a:t>
            </a:r>
            <a:r>
              <a:rPr lang="en-US" altLang="en-US" sz="1600" dirty="0">
                <a:solidFill>
                  <a:prstClr val="black"/>
                </a:solidFill>
                <a:latin typeface="Arial Narrow" pitchFamily="34" charset="0"/>
                <a:cs typeface="Arial" charset="0"/>
              </a:rPr>
              <a:t>Radios, SATCOM terminals, &amp; ancillary equipment</a:t>
            </a:r>
          </a:p>
          <a:p>
            <a:pPr eaLnBrk="1" hangingPunct="1">
              <a:lnSpc>
                <a:spcPts val="1850"/>
              </a:lnSpc>
              <a:spcBef>
                <a:spcPts val="200"/>
              </a:spcBef>
              <a:spcAft>
                <a:spcPts val="200"/>
              </a:spcAft>
              <a:buFont typeface="Arial" charset="0"/>
              <a:buNone/>
              <a:defRPr/>
            </a:pPr>
            <a:r>
              <a:rPr lang="en-US" altLang="en-US" sz="2000" b="1" dirty="0">
                <a:solidFill>
                  <a:schemeClr val="bg1">
                    <a:lumMod val="50000"/>
                  </a:schemeClr>
                </a:solidFill>
                <a:latin typeface="Arial" charset="0"/>
                <a:cs typeface="Arial" charset="0"/>
              </a:rPr>
              <a:t>28,590</a:t>
            </a:r>
            <a:r>
              <a:rPr lang="en-US" altLang="en-US" sz="2000" dirty="0">
                <a:solidFill>
                  <a:srgbClr val="FF0000"/>
                </a:solidFill>
                <a:latin typeface="Arial" charset="0"/>
                <a:cs typeface="Arial" charset="0"/>
              </a:rPr>
              <a:t> 	</a:t>
            </a:r>
            <a:r>
              <a:rPr lang="en-US" altLang="en-US" sz="1600" dirty="0">
                <a:solidFill>
                  <a:prstClr val="black"/>
                </a:solidFill>
                <a:latin typeface="Arial Narrow" pitchFamily="34" charset="0"/>
                <a:cs typeface="Arial" charset="0"/>
              </a:rPr>
              <a:t>Information Technology automation devices &amp; systems</a:t>
            </a:r>
          </a:p>
          <a:p>
            <a:pPr eaLnBrk="1" fontAlgn="auto" hangingPunct="1">
              <a:lnSpc>
                <a:spcPts val="1850"/>
              </a:lnSpc>
              <a:spcBef>
                <a:spcPts val="200"/>
              </a:spcBef>
              <a:spcAft>
                <a:spcPts val="200"/>
              </a:spcAft>
              <a:buFont typeface="Arial" charset="0"/>
              <a:buNone/>
              <a:defRPr/>
            </a:pPr>
            <a:r>
              <a:rPr lang="en-US" altLang="en-US" sz="2000" b="1" dirty="0" smtClean="0">
                <a:solidFill>
                  <a:schemeClr val="bg1">
                    <a:lumMod val="50000"/>
                  </a:schemeClr>
                </a:solidFill>
                <a:latin typeface="Arial" charset="0"/>
                <a:cs typeface="+mn-cs"/>
              </a:rPr>
              <a:t>2,187</a:t>
            </a:r>
            <a:r>
              <a:rPr lang="en-US" altLang="en-US" sz="1600" dirty="0" smtClean="0">
                <a:solidFill>
                  <a:srgbClr val="97885F"/>
                </a:solidFill>
                <a:latin typeface="Arial" charset="0"/>
                <a:cs typeface="+mn-cs"/>
              </a:rPr>
              <a:t> </a:t>
            </a:r>
            <a:r>
              <a:rPr lang="en-US" altLang="en-US" sz="1600" dirty="0">
                <a:solidFill>
                  <a:srgbClr val="FF0000"/>
                </a:solidFill>
                <a:latin typeface="Arial" charset="0"/>
                <a:cs typeface="+mn-cs"/>
              </a:rPr>
              <a:t>	</a:t>
            </a:r>
            <a:r>
              <a:rPr lang="en-US" altLang="en-US" sz="1600" dirty="0">
                <a:solidFill>
                  <a:prstClr val="black"/>
                </a:solidFill>
                <a:latin typeface="Arial Narrow" pitchFamily="34" charset="0"/>
                <a:cs typeface="+mn-cs"/>
              </a:rPr>
              <a:t>Operator &amp; Medic kits</a:t>
            </a:r>
          </a:p>
          <a:p>
            <a:pPr eaLnBrk="1" hangingPunct="1">
              <a:lnSpc>
                <a:spcPts val="1850"/>
              </a:lnSpc>
              <a:spcBef>
                <a:spcPts val="400"/>
              </a:spcBef>
              <a:spcAft>
                <a:spcPts val="400"/>
              </a:spcAft>
              <a:buFont typeface="Arial" charset="0"/>
              <a:buNone/>
              <a:defRPr/>
            </a:pPr>
            <a:r>
              <a:rPr lang="en-US" altLang="en-US" sz="2000" b="1" dirty="0" smtClean="0">
                <a:solidFill>
                  <a:schemeClr val="bg1">
                    <a:lumMod val="50000"/>
                  </a:schemeClr>
                </a:solidFill>
                <a:latin typeface="Arial" charset="0"/>
                <a:cs typeface="+mn-cs"/>
              </a:rPr>
              <a:t>1537* </a:t>
            </a:r>
            <a:r>
              <a:rPr lang="en-US" altLang="en-US" sz="2000" b="1" dirty="0">
                <a:solidFill>
                  <a:srgbClr val="97885F"/>
                </a:solidFill>
                <a:latin typeface="Arial" charset="0"/>
                <a:cs typeface="+mn-cs"/>
              </a:rPr>
              <a:t>	</a:t>
            </a:r>
            <a:r>
              <a:rPr lang="en-US" altLang="en-US" sz="1600" dirty="0">
                <a:solidFill>
                  <a:prstClr val="black"/>
                </a:solidFill>
                <a:latin typeface="Arial Narrow" pitchFamily="34" charset="0"/>
                <a:cs typeface="+mn-cs"/>
              </a:rPr>
              <a:t>Field Service Reps placed on contract * </a:t>
            </a:r>
            <a:br>
              <a:rPr lang="en-US" altLang="en-US" sz="1600" dirty="0">
                <a:solidFill>
                  <a:prstClr val="black"/>
                </a:solidFill>
                <a:latin typeface="Arial Narrow" pitchFamily="34" charset="0"/>
                <a:cs typeface="+mn-cs"/>
              </a:rPr>
            </a:br>
            <a:r>
              <a:rPr lang="en-US" altLang="en-US" sz="1400" dirty="0">
                <a:solidFill>
                  <a:prstClr val="black"/>
                </a:solidFill>
                <a:latin typeface="Arial Narrow" pitchFamily="34" charset="0"/>
                <a:cs typeface="+mn-cs"/>
              </a:rPr>
              <a:t>(provided to support USSOCOM via </a:t>
            </a:r>
            <a:r>
              <a:rPr lang="en-US" altLang="en-US" sz="1400" dirty="0">
                <a:solidFill>
                  <a:prstClr val="black"/>
                </a:solidFill>
                <a:latin typeface="Arial Narrow" pitchFamily="34" charset="0"/>
                <a:cs typeface="Arial" charset="0"/>
              </a:rPr>
              <a:t>PEO SOFSA</a:t>
            </a:r>
            <a:r>
              <a:rPr lang="en-US" altLang="en-US" sz="1400" dirty="0" smtClean="0">
                <a:solidFill>
                  <a:prstClr val="black"/>
                </a:solidFill>
                <a:latin typeface="Arial Narrow" pitchFamily="34" charset="0"/>
                <a:cs typeface="+mn-cs"/>
              </a:rPr>
              <a:t>)</a:t>
            </a:r>
            <a:endParaRPr lang="en-US" altLang="en-US" sz="1400" dirty="0">
              <a:solidFill>
                <a:prstClr val="black"/>
              </a:solidFill>
              <a:latin typeface="Arial Narrow" pitchFamily="34" charset="0"/>
              <a:cs typeface="+mn-cs"/>
            </a:endParaRPr>
          </a:p>
          <a:p>
            <a:pPr eaLnBrk="1" hangingPunct="1">
              <a:lnSpc>
                <a:spcPts val="1850"/>
              </a:lnSpc>
              <a:spcBef>
                <a:spcPts val="200"/>
              </a:spcBef>
              <a:spcAft>
                <a:spcPts val="200"/>
              </a:spcAft>
              <a:buFont typeface="Arial" charset="0"/>
              <a:buNone/>
              <a:defRPr/>
            </a:pPr>
            <a:r>
              <a:rPr lang="en-US" altLang="en-US" sz="2000" b="1" dirty="0">
                <a:solidFill>
                  <a:schemeClr val="bg1">
                    <a:lumMod val="50000"/>
                  </a:schemeClr>
                </a:solidFill>
                <a:latin typeface="Arial" charset="0"/>
                <a:cs typeface="Arial" charset="0"/>
              </a:rPr>
              <a:t>2,455</a:t>
            </a:r>
            <a:r>
              <a:rPr lang="en-US" altLang="en-US" sz="2000" b="1" dirty="0">
                <a:solidFill>
                  <a:srgbClr val="FF0000"/>
                </a:solidFill>
                <a:latin typeface="Arial" charset="0"/>
                <a:cs typeface="Arial" charset="0"/>
              </a:rPr>
              <a:t> </a:t>
            </a:r>
            <a:r>
              <a:rPr lang="en-US" altLang="en-US" sz="1600" dirty="0">
                <a:solidFill>
                  <a:srgbClr val="FF0000"/>
                </a:solidFill>
                <a:latin typeface="Arial" charset="0"/>
                <a:cs typeface="+mn-cs"/>
              </a:rPr>
              <a:t>	</a:t>
            </a:r>
            <a:r>
              <a:rPr lang="en-US" altLang="en-US" sz="1600" dirty="0">
                <a:solidFill>
                  <a:prstClr val="black"/>
                </a:solidFill>
                <a:latin typeface="Arial Narrow" pitchFamily="34" charset="0"/>
                <a:cs typeface="+mn-cs"/>
              </a:rPr>
              <a:t>ISR kits</a:t>
            </a:r>
          </a:p>
          <a:p>
            <a:pPr eaLnBrk="1" fontAlgn="auto" hangingPunct="1">
              <a:lnSpc>
                <a:spcPts val="1850"/>
              </a:lnSpc>
              <a:spcBef>
                <a:spcPts val="200"/>
              </a:spcBef>
              <a:spcAft>
                <a:spcPts val="200"/>
              </a:spcAft>
              <a:buFont typeface="Arial" charset="0"/>
              <a:buNone/>
              <a:defRPr/>
            </a:pPr>
            <a:r>
              <a:rPr lang="en-US" altLang="en-US" sz="2000" b="1" dirty="0">
                <a:solidFill>
                  <a:schemeClr val="bg1">
                    <a:lumMod val="50000"/>
                  </a:schemeClr>
                </a:solidFill>
                <a:latin typeface="Arial" charset="0"/>
                <a:cs typeface="+mn-cs"/>
              </a:rPr>
              <a:t>627</a:t>
            </a:r>
            <a:r>
              <a:rPr lang="en-US" altLang="en-US" sz="2000" b="1" dirty="0">
                <a:solidFill>
                  <a:srgbClr val="FF0000"/>
                </a:solidFill>
                <a:latin typeface="Arial" charset="0"/>
                <a:cs typeface="+mn-cs"/>
              </a:rPr>
              <a:t> </a:t>
            </a:r>
            <a:r>
              <a:rPr lang="en-US" altLang="en-US" sz="1600" b="1" dirty="0">
                <a:solidFill>
                  <a:srgbClr val="FF0000"/>
                </a:solidFill>
                <a:latin typeface="Arial" charset="0"/>
                <a:cs typeface="+mn-cs"/>
              </a:rPr>
              <a:t>	</a:t>
            </a:r>
            <a:r>
              <a:rPr lang="en-US" altLang="en-US" sz="1600" dirty="0">
                <a:solidFill>
                  <a:prstClr val="black"/>
                </a:solidFill>
                <a:latin typeface="Arial Narrow" pitchFamily="34" charset="0"/>
                <a:cs typeface="+mn-cs"/>
              </a:rPr>
              <a:t>Vehicles</a:t>
            </a:r>
          </a:p>
          <a:p>
            <a:pPr eaLnBrk="1" hangingPunct="1">
              <a:lnSpc>
                <a:spcPts val="1850"/>
              </a:lnSpc>
              <a:spcBef>
                <a:spcPts val="200"/>
              </a:spcBef>
              <a:spcAft>
                <a:spcPts val="200"/>
              </a:spcAft>
              <a:buFont typeface="Arial" charset="0"/>
              <a:buNone/>
              <a:defRPr/>
            </a:pPr>
            <a:r>
              <a:rPr lang="en-US" altLang="en-US" sz="2000" b="1" dirty="0">
                <a:solidFill>
                  <a:schemeClr val="bg1">
                    <a:lumMod val="50000"/>
                  </a:schemeClr>
                </a:solidFill>
                <a:latin typeface="Arial" charset="0"/>
                <a:cs typeface="Arial" charset="0"/>
              </a:rPr>
              <a:t>2,769</a:t>
            </a:r>
            <a:r>
              <a:rPr lang="en-US" altLang="en-US" sz="2000" b="1" dirty="0" smtClean="0">
                <a:solidFill>
                  <a:srgbClr val="97885F"/>
                </a:solidFill>
                <a:latin typeface="Arial" charset="0"/>
                <a:cs typeface="+mn-cs"/>
              </a:rPr>
              <a:t> </a:t>
            </a:r>
            <a:r>
              <a:rPr lang="en-US" altLang="en-US" sz="2000" b="1" dirty="0">
                <a:solidFill>
                  <a:srgbClr val="97885F"/>
                </a:solidFill>
                <a:latin typeface="Arial" charset="0"/>
                <a:cs typeface="+mn-cs"/>
              </a:rPr>
              <a:t>	</a:t>
            </a:r>
            <a:r>
              <a:rPr lang="en-US" altLang="en-US" sz="1600" dirty="0">
                <a:solidFill>
                  <a:prstClr val="black"/>
                </a:solidFill>
                <a:latin typeface="Arial Narrow" pitchFamily="34" charset="0"/>
                <a:cs typeface="+mn-cs"/>
              </a:rPr>
              <a:t>TACLAN FoS equipment deliveries</a:t>
            </a:r>
          </a:p>
          <a:p>
            <a:pPr eaLnBrk="1" hangingPunct="1">
              <a:lnSpc>
                <a:spcPts val="1850"/>
              </a:lnSpc>
              <a:spcBef>
                <a:spcPts val="200"/>
              </a:spcBef>
              <a:spcAft>
                <a:spcPts val="200"/>
              </a:spcAft>
              <a:buFont typeface="Arial" charset="0"/>
              <a:buNone/>
              <a:defRPr/>
            </a:pPr>
            <a:r>
              <a:rPr lang="en-US" altLang="en-US" sz="2000" b="1" dirty="0">
                <a:solidFill>
                  <a:schemeClr val="bg1">
                    <a:lumMod val="50000"/>
                  </a:schemeClr>
                </a:solidFill>
                <a:latin typeface="Arial" charset="0"/>
                <a:cs typeface="Arial" charset="0"/>
              </a:rPr>
              <a:t>13</a:t>
            </a:r>
            <a:r>
              <a:rPr lang="en-US" altLang="en-US" sz="2000" b="1" dirty="0">
                <a:solidFill>
                  <a:srgbClr val="FF0000"/>
                </a:solidFill>
                <a:latin typeface="Arial" charset="0"/>
                <a:cs typeface="Arial" charset="0"/>
              </a:rPr>
              <a:t> </a:t>
            </a:r>
            <a:r>
              <a:rPr lang="en-US" altLang="en-US" sz="2000" b="1" dirty="0">
                <a:solidFill>
                  <a:prstClr val="white"/>
                </a:solidFill>
                <a:latin typeface="Arial" charset="0"/>
                <a:cs typeface="+mn-cs"/>
              </a:rPr>
              <a:t>	</a:t>
            </a:r>
            <a:r>
              <a:rPr lang="en-US" altLang="en-US" sz="1600" dirty="0">
                <a:solidFill>
                  <a:prstClr val="black"/>
                </a:solidFill>
                <a:latin typeface="Arial Narrow" pitchFamily="34" charset="0"/>
                <a:cs typeface="+mn-cs"/>
              </a:rPr>
              <a:t>SCAMPI node, SOCOM Strategic Entry Point, &amp; media ports</a:t>
            </a:r>
          </a:p>
          <a:p>
            <a:pPr eaLnBrk="1" hangingPunct="1">
              <a:lnSpc>
                <a:spcPts val="1850"/>
              </a:lnSpc>
              <a:spcBef>
                <a:spcPts val="200"/>
              </a:spcBef>
              <a:spcAft>
                <a:spcPts val="200"/>
              </a:spcAft>
              <a:buFont typeface="Arial" charset="0"/>
              <a:buNone/>
              <a:defRPr/>
            </a:pPr>
            <a:r>
              <a:rPr lang="en-US" altLang="en-US" sz="2000" b="1" dirty="0" smtClean="0">
                <a:solidFill>
                  <a:schemeClr val="bg1">
                    <a:lumMod val="50000"/>
                  </a:schemeClr>
                </a:solidFill>
                <a:latin typeface="Arial" charset="0"/>
                <a:cs typeface="Arial" charset="0"/>
              </a:rPr>
              <a:t>313</a:t>
            </a:r>
            <a:r>
              <a:rPr lang="en-US" altLang="en-US" sz="1600" dirty="0" smtClean="0">
                <a:solidFill>
                  <a:srgbClr val="97885F"/>
                </a:solidFill>
                <a:latin typeface="Arial" charset="0"/>
                <a:cs typeface="+mn-cs"/>
              </a:rPr>
              <a:t> </a:t>
            </a:r>
            <a:r>
              <a:rPr lang="en-US" altLang="en-US" sz="1600" dirty="0">
                <a:solidFill>
                  <a:srgbClr val="FF0000"/>
                </a:solidFill>
                <a:latin typeface="Arial" charset="0"/>
                <a:cs typeface="+mn-cs"/>
              </a:rPr>
              <a:t>	</a:t>
            </a:r>
            <a:r>
              <a:rPr lang="en-US" altLang="en-US" sz="1600" dirty="0">
                <a:solidFill>
                  <a:prstClr val="black"/>
                </a:solidFill>
                <a:latin typeface="Arial Narrow" pitchFamily="34" charset="0"/>
                <a:cs typeface="+mn-cs"/>
              </a:rPr>
              <a:t>CASEVAC kits</a:t>
            </a:r>
          </a:p>
          <a:p>
            <a:pPr eaLnBrk="1" fontAlgn="auto" hangingPunct="1">
              <a:lnSpc>
                <a:spcPts val="1850"/>
              </a:lnSpc>
              <a:spcBef>
                <a:spcPts val="200"/>
              </a:spcBef>
              <a:spcAft>
                <a:spcPts val="200"/>
              </a:spcAft>
              <a:buFont typeface="Arial" charset="0"/>
              <a:buNone/>
              <a:defRPr/>
            </a:pPr>
            <a:r>
              <a:rPr lang="en-US" altLang="en-US" sz="2000" b="1" dirty="0" smtClean="0">
                <a:solidFill>
                  <a:schemeClr val="bg1">
                    <a:lumMod val="50000"/>
                  </a:schemeClr>
                </a:solidFill>
                <a:latin typeface="Arial" charset="0"/>
                <a:cs typeface="+mn-cs"/>
              </a:rPr>
              <a:t>84</a:t>
            </a:r>
            <a:r>
              <a:rPr lang="en-US" altLang="en-US" sz="1600" dirty="0">
                <a:solidFill>
                  <a:srgbClr val="FF0000"/>
                </a:solidFill>
                <a:latin typeface="Arial" charset="0"/>
                <a:cs typeface="+mn-cs"/>
              </a:rPr>
              <a:t>	</a:t>
            </a:r>
            <a:r>
              <a:rPr lang="en-US" altLang="en-US" sz="1600" dirty="0">
                <a:solidFill>
                  <a:prstClr val="black"/>
                </a:solidFill>
                <a:latin typeface="Arial Narrow" pitchFamily="34" charset="0"/>
                <a:cs typeface="+mn-cs"/>
              </a:rPr>
              <a:t>Rotary Wing aircraft &amp; systems</a:t>
            </a:r>
          </a:p>
          <a:p>
            <a:pPr eaLnBrk="1" hangingPunct="1">
              <a:lnSpc>
                <a:spcPts val="1850"/>
              </a:lnSpc>
              <a:spcBef>
                <a:spcPts val="200"/>
              </a:spcBef>
              <a:spcAft>
                <a:spcPts val="200"/>
              </a:spcAft>
              <a:buFont typeface="Arial" charset="0"/>
              <a:buNone/>
              <a:defRPr/>
            </a:pPr>
            <a:r>
              <a:rPr lang="en-US" altLang="en-US" sz="2000" b="1" dirty="0">
                <a:solidFill>
                  <a:schemeClr val="bg1">
                    <a:lumMod val="50000"/>
                  </a:schemeClr>
                </a:solidFill>
                <a:latin typeface="Arial" charset="0"/>
                <a:cs typeface="Arial" charset="0"/>
              </a:rPr>
              <a:t>16</a:t>
            </a:r>
            <a:r>
              <a:rPr lang="en-US" altLang="en-US" sz="2000" b="1" dirty="0">
                <a:solidFill>
                  <a:srgbClr val="FF0000"/>
                </a:solidFill>
                <a:latin typeface="Arial" charset="0"/>
                <a:cs typeface="Arial" charset="0"/>
              </a:rPr>
              <a:t> </a:t>
            </a:r>
            <a:r>
              <a:rPr lang="en-US" altLang="en-US" sz="2000" dirty="0">
                <a:solidFill>
                  <a:srgbClr val="FF0000"/>
                </a:solidFill>
                <a:latin typeface="Arial" charset="0"/>
                <a:cs typeface="+mn-cs"/>
              </a:rPr>
              <a:t>	</a:t>
            </a:r>
            <a:r>
              <a:rPr lang="en-US" altLang="en-US" sz="1600" dirty="0">
                <a:solidFill>
                  <a:prstClr val="black"/>
                </a:solidFill>
                <a:latin typeface="Arial Narrow" pitchFamily="34" charset="0"/>
                <a:cs typeface="+mn-cs"/>
              </a:rPr>
              <a:t>Tactical MISO systems</a:t>
            </a:r>
          </a:p>
          <a:p>
            <a:pPr eaLnBrk="1" hangingPunct="1">
              <a:lnSpc>
                <a:spcPts val="1850"/>
              </a:lnSpc>
              <a:spcBef>
                <a:spcPts val="200"/>
              </a:spcBef>
              <a:spcAft>
                <a:spcPts val="200"/>
              </a:spcAft>
              <a:buFont typeface="Arial" charset="0"/>
              <a:buNone/>
              <a:defRPr/>
            </a:pPr>
            <a:r>
              <a:rPr lang="en-US" altLang="en-US" sz="2000" b="1" dirty="0">
                <a:solidFill>
                  <a:schemeClr val="bg1">
                    <a:lumMod val="50000"/>
                  </a:schemeClr>
                </a:solidFill>
                <a:latin typeface="Arial" charset="0"/>
                <a:cs typeface="Arial" charset="0"/>
              </a:rPr>
              <a:t>29</a:t>
            </a:r>
            <a:r>
              <a:rPr lang="en-US" altLang="en-US" sz="2000" b="1" dirty="0" smtClean="0">
                <a:solidFill>
                  <a:srgbClr val="C39A2D"/>
                </a:solidFill>
                <a:latin typeface="Arial" charset="0"/>
                <a:cs typeface="+mn-cs"/>
              </a:rPr>
              <a:t> </a:t>
            </a:r>
            <a:r>
              <a:rPr lang="en-US" altLang="en-US" sz="1600" dirty="0">
                <a:solidFill>
                  <a:prstClr val="white"/>
                </a:solidFill>
                <a:latin typeface="Arial" charset="0"/>
                <a:cs typeface="+mn-cs"/>
              </a:rPr>
              <a:t>	</a:t>
            </a:r>
            <a:r>
              <a:rPr lang="en-US" altLang="en-US" sz="1600" dirty="0">
                <a:solidFill>
                  <a:prstClr val="black"/>
                </a:solidFill>
                <a:latin typeface="Arial Narrow" pitchFamily="34" charset="0"/>
                <a:cs typeface="+mn-cs"/>
              </a:rPr>
              <a:t>Fixed Wing aircraft</a:t>
            </a:r>
          </a:p>
          <a:p>
            <a:pPr eaLnBrk="1" fontAlgn="auto" hangingPunct="1">
              <a:lnSpc>
                <a:spcPts val="1850"/>
              </a:lnSpc>
              <a:spcBef>
                <a:spcPts val="200"/>
              </a:spcBef>
              <a:spcAft>
                <a:spcPts val="200"/>
              </a:spcAft>
              <a:buFontTx/>
              <a:buNone/>
              <a:defRPr/>
            </a:pPr>
            <a:r>
              <a:rPr lang="en-US" altLang="en-US" sz="2000" b="1" dirty="0" smtClean="0">
                <a:solidFill>
                  <a:schemeClr val="bg1">
                    <a:lumMod val="50000"/>
                  </a:schemeClr>
                </a:solidFill>
                <a:latin typeface="Arial" charset="0"/>
                <a:cs typeface="+mn-cs"/>
              </a:rPr>
              <a:t>12</a:t>
            </a:r>
            <a:r>
              <a:rPr lang="en-US" altLang="en-US" sz="1600" b="1" dirty="0">
                <a:solidFill>
                  <a:srgbClr val="C39A2D"/>
                </a:solidFill>
                <a:latin typeface="Arial" charset="0"/>
                <a:cs typeface="+mn-cs"/>
              </a:rPr>
              <a:t>	</a:t>
            </a:r>
            <a:r>
              <a:rPr lang="en-US" altLang="en-US" sz="1600" dirty="0">
                <a:solidFill>
                  <a:prstClr val="black"/>
                </a:solidFill>
                <a:latin typeface="Arial Narrow" pitchFamily="34" charset="0"/>
                <a:cs typeface="+mn-cs"/>
              </a:rPr>
              <a:t>Mobile Technology and Repair Centers </a:t>
            </a:r>
            <a:r>
              <a:rPr lang="en-US" altLang="en-US" sz="1600" dirty="0" smtClean="0">
                <a:solidFill>
                  <a:prstClr val="black"/>
                </a:solidFill>
                <a:latin typeface="Arial Narrow" pitchFamily="34" charset="0"/>
                <a:cs typeface="+mn-cs"/>
              </a:rPr>
              <a:t>deployed</a:t>
            </a:r>
            <a:endParaRPr lang="en-US" altLang="en-US" sz="1600" dirty="0">
              <a:solidFill>
                <a:prstClr val="black"/>
              </a:solidFill>
              <a:latin typeface="Arial Narrow" pitchFamily="34" charset="0"/>
              <a:cs typeface="+mn-cs"/>
            </a:endParaRPr>
          </a:p>
          <a:p>
            <a:pPr eaLnBrk="1" fontAlgn="auto" hangingPunct="1">
              <a:lnSpc>
                <a:spcPts val="1850"/>
              </a:lnSpc>
              <a:spcBef>
                <a:spcPts val="200"/>
              </a:spcBef>
              <a:spcAft>
                <a:spcPts val="200"/>
              </a:spcAft>
              <a:buFontTx/>
              <a:buNone/>
              <a:defRPr/>
            </a:pPr>
            <a:r>
              <a:rPr lang="en-US" altLang="en-US" sz="2000" b="1" dirty="0" smtClean="0">
                <a:solidFill>
                  <a:schemeClr val="bg1">
                    <a:lumMod val="50000"/>
                  </a:schemeClr>
                </a:solidFill>
                <a:latin typeface="Arial Narrow" pitchFamily="34" charset="0"/>
                <a:cs typeface="Arial" charset="0"/>
              </a:rPr>
              <a:t>8</a:t>
            </a:r>
            <a:r>
              <a:rPr lang="en-US" altLang="en-US" sz="2000" b="1" dirty="0" smtClean="0">
                <a:solidFill>
                  <a:srgbClr val="FF0000"/>
                </a:solidFill>
                <a:latin typeface="Arial Narrow" pitchFamily="34" charset="0"/>
                <a:cs typeface="Arial" charset="0"/>
              </a:rPr>
              <a:t> </a:t>
            </a:r>
            <a:r>
              <a:rPr lang="en-US" altLang="en-US" sz="2000" b="1" dirty="0" smtClean="0">
                <a:solidFill>
                  <a:srgbClr val="FF0000"/>
                </a:solidFill>
                <a:latin typeface="Arial Narrow" pitchFamily="34" charset="0"/>
                <a:cs typeface="+mn-cs"/>
              </a:rPr>
              <a:t>	</a:t>
            </a:r>
            <a:r>
              <a:rPr lang="en-US" altLang="en-US" sz="1600" dirty="0" smtClean="0">
                <a:solidFill>
                  <a:prstClr val="black"/>
                </a:solidFill>
                <a:latin typeface="Arial Narrow" pitchFamily="34" charset="0"/>
                <a:cs typeface="+mn-cs"/>
              </a:rPr>
              <a:t>Maritime </a:t>
            </a:r>
            <a:r>
              <a:rPr lang="en-US" altLang="en-US" sz="1600" dirty="0">
                <a:solidFill>
                  <a:prstClr val="black"/>
                </a:solidFill>
                <a:latin typeface="Arial Narrow" pitchFamily="34" charset="0"/>
                <a:cs typeface="+mn-cs"/>
              </a:rPr>
              <a:t>Surface </a:t>
            </a:r>
            <a:r>
              <a:rPr lang="en-US" altLang="en-US" sz="1600" dirty="0" smtClean="0">
                <a:solidFill>
                  <a:prstClr val="black"/>
                </a:solidFill>
                <a:latin typeface="Arial Narrow" pitchFamily="34" charset="0"/>
                <a:cs typeface="+mn-cs"/>
              </a:rPr>
              <a:t>Crafts</a:t>
            </a:r>
          </a:p>
          <a:p>
            <a:pPr eaLnBrk="1" fontAlgn="auto" hangingPunct="1">
              <a:lnSpc>
                <a:spcPts val="1850"/>
              </a:lnSpc>
              <a:spcBef>
                <a:spcPts val="200"/>
              </a:spcBef>
              <a:spcAft>
                <a:spcPts val="200"/>
              </a:spcAft>
              <a:buFontTx/>
              <a:buNone/>
              <a:defRPr/>
            </a:pPr>
            <a:r>
              <a:rPr lang="en-US" altLang="en-US" sz="2000" b="1" dirty="0">
                <a:solidFill>
                  <a:schemeClr val="bg1">
                    <a:lumMod val="50000"/>
                  </a:schemeClr>
                </a:solidFill>
                <a:latin typeface="Arial Narrow" pitchFamily="34" charset="0"/>
                <a:cs typeface="Arial" charset="0"/>
              </a:rPr>
              <a:t>3</a:t>
            </a:r>
            <a:r>
              <a:rPr lang="en-US" altLang="en-US" sz="1600" dirty="0" smtClean="0">
                <a:solidFill>
                  <a:prstClr val="black"/>
                </a:solidFill>
                <a:latin typeface="Arial Narrow" pitchFamily="34" charset="0"/>
                <a:cs typeface="+mn-cs"/>
              </a:rPr>
              <a:t>	</a:t>
            </a:r>
            <a:r>
              <a:rPr lang="en-US" sz="1600" dirty="0" smtClean="0">
                <a:latin typeface="Arial Narrow" pitchFamily="34" charset="0"/>
                <a:cs typeface="Arial" charset="0"/>
              </a:rPr>
              <a:t>Undersea Manned Submersible Prototypes</a:t>
            </a:r>
            <a:endParaRPr lang="en-US" altLang="en-US" sz="1600" dirty="0">
              <a:latin typeface="Arial Narrow" pitchFamily="34" charset="0"/>
              <a:cs typeface="Arial" charset="0"/>
            </a:endParaRPr>
          </a:p>
        </p:txBody>
      </p:sp>
    </p:spTree>
    <p:extLst>
      <p:ext uri="{BB962C8B-B14F-4D97-AF65-F5344CB8AC3E}">
        <p14:creationId xmlns:p14="http://schemas.microsoft.com/office/powerpoint/2010/main" val="16477449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bwMode="auto">
          <a:xfrm rot="16200000">
            <a:off x="-100012" y="3333750"/>
            <a:ext cx="1979612" cy="255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1400" b="1" smtClean="0">
                <a:latin typeface="Arial" pitchFamily="34" charset="0"/>
                <a:cs typeface="Arial" pitchFamily="34" charset="0"/>
              </a:rPr>
              <a:t>Competition Trends</a:t>
            </a:r>
          </a:p>
        </p:txBody>
      </p:sp>
      <p:sp>
        <p:nvSpPr>
          <p:cNvPr id="5" name="Rectangle 2"/>
          <p:cNvSpPr txBox="1">
            <a:spLocks noChangeArrowheads="1"/>
          </p:cNvSpPr>
          <p:nvPr/>
        </p:nvSpPr>
        <p:spPr>
          <a:xfrm>
            <a:off x="0" y="-63500"/>
            <a:ext cx="9144000" cy="7366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000" b="1" dirty="0" smtClean="0">
                <a:solidFill>
                  <a:srgbClr val="FFC000"/>
                </a:solidFill>
                <a:latin typeface="Vijaya" panose="020B0604020202020204" pitchFamily="34" charset="0"/>
                <a:ea typeface="+mn-ea"/>
                <a:cs typeface="Vijaya" panose="020B0604020202020204" pitchFamily="34" charset="0"/>
              </a:rPr>
              <a:t>Competitive Landscape</a:t>
            </a:r>
            <a:endParaRPr lang="en-US" sz="4000" b="1" dirty="0">
              <a:solidFill>
                <a:srgbClr val="FFC000"/>
              </a:solidFill>
              <a:latin typeface="Vijaya" panose="020B0604020202020204" pitchFamily="34" charset="0"/>
              <a:ea typeface="+mn-ea"/>
              <a:cs typeface="Vijaya" panose="020B0604020202020204" pitchFamily="34" charset="0"/>
            </a:endParaRPr>
          </a:p>
        </p:txBody>
      </p:sp>
      <p:graphicFrame>
        <p:nvGraphicFramePr>
          <p:cNvPr id="61444" name="Content Placeholder 3"/>
          <p:cNvGraphicFramePr>
            <a:graphicFrameLocks noGrp="1"/>
          </p:cNvGraphicFramePr>
          <p:nvPr>
            <p:ph idx="1"/>
          </p:nvPr>
        </p:nvGraphicFramePr>
        <p:xfrm>
          <a:off x="1143000" y="1404938"/>
          <a:ext cx="6792913" cy="4538662"/>
        </p:xfrm>
        <a:graphic>
          <a:graphicData uri="http://schemas.openxmlformats.org/presentationml/2006/ole">
            <mc:AlternateContent xmlns:mc="http://schemas.openxmlformats.org/markup-compatibility/2006">
              <mc:Choice xmlns:v="urn:schemas-microsoft-com:vml" Requires="v">
                <p:oleObj spid="_x0000_s1048" name="Chart" r:id="rId4" imgW="3962310" imgH="2971728" progId="Excel.Chart.8">
                  <p:embed/>
                </p:oleObj>
              </mc:Choice>
              <mc:Fallback>
                <p:oleObj name="Chart" r:id="rId4" imgW="3962310" imgH="2971728" progId="Excel.Chart.8">
                  <p:embed/>
                  <p:pic>
                    <p:nvPicPr>
                      <p:cNvPr id="0" name=""/>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404938"/>
                        <a:ext cx="6792913"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1688432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Diagonal Corner Rectangle 5"/>
          <p:cNvSpPr/>
          <p:nvPr/>
        </p:nvSpPr>
        <p:spPr>
          <a:xfrm rot="10800000">
            <a:off x="433388" y="968375"/>
            <a:ext cx="8305800" cy="4800600"/>
          </a:xfrm>
          <a:prstGeom prst="round2DiagRect">
            <a:avLst/>
          </a:prstGeom>
          <a:solidFill>
            <a:schemeClr val="bg1">
              <a:lumMod val="75000"/>
              <a:alpha val="25098"/>
            </a:schemeClr>
          </a:solidFill>
          <a:ln w="12700">
            <a:solidFill>
              <a:schemeClr val="bg2">
                <a:lumMod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05186" name="Rectangle 2"/>
          <p:cNvSpPr>
            <a:spLocks noGrp="1" noChangeArrowheads="1"/>
          </p:cNvSpPr>
          <p:nvPr>
            <p:ph type="title"/>
          </p:nvPr>
        </p:nvSpPr>
        <p:spPr>
          <a:xfrm>
            <a:off x="0" y="-42863"/>
            <a:ext cx="9144000" cy="609601"/>
          </a:xfrm>
        </p:spPr>
        <p:txBody>
          <a:bodyPr/>
          <a:lstStyle/>
          <a:p>
            <a:pPr eaLnBrk="1" hangingPunct="1">
              <a:defRPr/>
            </a:pPr>
            <a:r>
              <a:rPr lang="en-US" sz="4000" b="1" dirty="0">
                <a:solidFill>
                  <a:srgbClr val="FFC000"/>
                </a:solidFill>
                <a:latin typeface="Vijaya" panose="020B0604020202020204" pitchFamily="34" charset="0"/>
                <a:ea typeface="+mn-ea"/>
                <a:cs typeface="Vijaya" panose="020B0604020202020204" pitchFamily="34" charset="0"/>
              </a:rPr>
              <a:t>Small Business Program</a:t>
            </a:r>
            <a:br>
              <a:rPr lang="en-US" sz="4000" b="1" dirty="0">
                <a:solidFill>
                  <a:srgbClr val="FFC000"/>
                </a:solidFill>
                <a:latin typeface="Vijaya" panose="020B0604020202020204" pitchFamily="34" charset="0"/>
                <a:ea typeface="+mn-ea"/>
                <a:cs typeface="Vijaya" panose="020B0604020202020204" pitchFamily="34" charset="0"/>
              </a:rPr>
            </a:br>
            <a:r>
              <a:rPr lang="en-US" dirty="0" smtClean="0">
                <a:solidFill>
                  <a:srgbClr val="000000"/>
                </a:solidFill>
              </a:rPr>
              <a:t> </a:t>
            </a:r>
            <a:endParaRPr lang="en-US" sz="2000" dirty="0"/>
          </a:p>
        </p:txBody>
      </p:sp>
      <p:graphicFrame>
        <p:nvGraphicFramePr>
          <p:cNvPr id="20484" name="Object 16"/>
          <p:cNvGraphicFramePr>
            <a:graphicFrameLocks noGrp="1" noChangeAspect="1"/>
          </p:cNvGraphicFramePr>
          <p:nvPr>
            <p:ph type="chart" idx="1"/>
          </p:nvPr>
        </p:nvGraphicFramePr>
        <p:xfrm>
          <a:off x="-44450" y="1004888"/>
          <a:ext cx="8961438" cy="3686175"/>
        </p:xfrm>
        <a:graphic>
          <a:graphicData uri="http://schemas.openxmlformats.org/presentationml/2006/ole">
            <mc:AlternateContent xmlns:mc="http://schemas.openxmlformats.org/markup-compatibility/2006">
              <mc:Choice xmlns:v="urn:schemas-microsoft-com:vml" Requires="v">
                <p:oleObj spid="_x0000_s2068" name="Worksheet" r:id="rId4" imgW="8686827" imgH="3573720" progId="Excel.Sheet.8">
                  <p:embed/>
                </p:oleObj>
              </mc:Choice>
              <mc:Fallback>
                <p:oleObj name="Worksheet" r:id="rId4" imgW="8686827" imgH="3573720" progId="Excel.Sheet.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 y="1004888"/>
                        <a:ext cx="8961438"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485" name="Text Box 4"/>
          <p:cNvSpPr txBox="1">
            <a:spLocks noChangeArrowheads="1"/>
          </p:cNvSpPr>
          <p:nvPr/>
        </p:nvSpPr>
        <p:spPr bwMode="auto">
          <a:xfrm>
            <a:off x="433388" y="4854575"/>
            <a:ext cx="8305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546225" algn="l"/>
                <a:tab pos="2460625" algn="l"/>
                <a:tab pos="3032125" algn="l"/>
                <a:tab pos="4462463" algn="l"/>
                <a:tab pos="5884863" algn="l"/>
                <a:tab pos="7261225" algn="l"/>
              </a:tabLst>
              <a:defRPr>
                <a:solidFill>
                  <a:schemeClr val="tx1"/>
                </a:solidFill>
                <a:latin typeface="Arial" charset="0"/>
                <a:cs typeface="Arial" charset="0"/>
              </a:defRPr>
            </a:lvl1pPr>
            <a:lvl2pPr marL="742950" indent="-285750" eaLnBrk="0" hangingPunct="0">
              <a:tabLst>
                <a:tab pos="1546225" algn="l"/>
                <a:tab pos="2460625" algn="l"/>
                <a:tab pos="3032125" algn="l"/>
                <a:tab pos="4462463" algn="l"/>
                <a:tab pos="5884863" algn="l"/>
                <a:tab pos="7261225" algn="l"/>
              </a:tabLst>
              <a:defRPr>
                <a:solidFill>
                  <a:schemeClr val="tx1"/>
                </a:solidFill>
                <a:latin typeface="Arial" charset="0"/>
                <a:cs typeface="Arial" charset="0"/>
              </a:defRPr>
            </a:lvl2pPr>
            <a:lvl3pPr marL="1143000" indent="-228600" eaLnBrk="0" hangingPunct="0">
              <a:tabLst>
                <a:tab pos="1546225" algn="l"/>
                <a:tab pos="2460625" algn="l"/>
                <a:tab pos="3032125" algn="l"/>
                <a:tab pos="4462463" algn="l"/>
                <a:tab pos="5884863" algn="l"/>
                <a:tab pos="7261225" algn="l"/>
              </a:tabLst>
              <a:defRPr>
                <a:solidFill>
                  <a:schemeClr val="tx1"/>
                </a:solidFill>
                <a:latin typeface="Arial" charset="0"/>
                <a:cs typeface="Arial" charset="0"/>
              </a:defRPr>
            </a:lvl3pPr>
            <a:lvl4pPr marL="1600200" indent="-228600" eaLnBrk="0" hangingPunct="0">
              <a:tabLst>
                <a:tab pos="1546225" algn="l"/>
                <a:tab pos="2460625" algn="l"/>
                <a:tab pos="3032125" algn="l"/>
                <a:tab pos="4462463" algn="l"/>
                <a:tab pos="5884863" algn="l"/>
                <a:tab pos="7261225" algn="l"/>
              </a:tabLst>
              <a:defRPr>
                <a:solidFill>
                  <a:schemeClr val="tx1"/>
                </a:solidFill>
                <a:latin typeface="Arial" charset="0"/>
                <a:cs typeface="Arial" charset="0"/>
              </a:defRPr>
            </a:lvl4pPr>
            <a:lvl5pPr marL="2057400" indent="-228600" eaLnBrk="0" hangingPunct="0">
              <a:tabLst>
                <a:tab pos="1546225" algn="l"/>
                <a:tab pos="2460625" algn="l"/>
                <a:tab pos="3032125" algn="l"/>
                <a:tab pos="4462463" algn="l"/>
                <a:tab pos="5884863" algn="l"/>
                <a:tab pos="7261225"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546225" algn="l"/>
                <a:tab pos="2460625" algn="l"/>
                <a:tab pos="3032125" algn="l"/>
                <a:tab pos="4462463" algn="l"/>
                <a:tab pos="5884863" algn="l"/>
                <a:tab pos="7261225"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546225" algn="l"/>
                <a:tab pos="2460625" algn="l"/>
                <a:tab pos="3032125" algn="l"/>
                <a:tab pos="4462463" algn="l"/>
                <a:tab pos="5884863" algn="l"/>
                <a:tab pos="7261225"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546225" algn="l"/>
                <a:tab pos="2460625" algn="l"/>
                <a:tab pos="3032125" algn="l"/>
                <a:tab pos="4462463" algn="l"/>
                <a:tab pos="5884863" algn="l"/>
                <a:tab pos="7261225"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546225" algn="l"/>
                <a:tab pos="2460625" algn="l"/>
                <a:tab pos="3032125" algn="l"/>
                <a:tab pos="4462463" algn="l"/>
                <a:tab pos="5884863" algn="l"/>
                <a:tab pos="7261225" algn="l"/>
              </a:tabLst>
              <a:defRPr>
                <a:solidFill>
                  <a:schemeClr val="tx1"/>
                </a:solidFill>
                <a:latin typeface="Arial" charset="0"/>
                <a:cs typeface="Arial" charset="0"/>
              </a:defRPr>
            </a:lvl9pPr>
          </a:lstStyle>
          <a:p>
            <a:pPr eaLnBrk="1" hangingPunct="1"/>
            <a:r>
              <a:rPr lang="en-US" altLang="en-US" sz="1400" b="1">
                <a:solidFill>
                  <a:srgbClr val="000000"/>
                </a:solidFill>
              </a:rPr>
              <a:t>FY14 ($M)	 667.7 		 173.5 	 79.9 	 230.4 	12.8</a:t>
            </a:r>
          </a:p>
          <a:p>
            <a:pPr eaLnBrk="1" hangingPunct="1"/>
            <a:r>
              <a:rPr lang="en-US" altLang="en-US" sz="1400" b="1">
                <a:solidFill>
                  <a:srgbClr val="000000"/>
                </a:solidFill>
              </a:rPr>
              <a:t>FY15 ($M)	 905.0		 287.6	 124.5	 294.9	62.8</a:t>
            </a:r>
          </a:p>
          <a:p>
            <a:pPr eaLnBrk="1" hangingPunct="1"/>
            <a:endParaRPr lang="en-US" altLang="en-US" sz="1600" b="1">
              <a:solidFill>
                <a:srgbClr val="000000"/>
              </a:solidFill>
            </a:endParaRPr>
          </a:p>
        </p:txBody>
      </p:sp>
      <p:sp>
        <p:nvSpPr>
          <p:cNvPr id="20486" name="Footer Placeholder 3"/>
          <p:cNvSpPr>
            <a:spLocks noGrp="1"/>
          </p:cNvSpPr>
          <p:nvPr/>
        </p:nvSpPr>
        <p:spPr bwMode="auto">
          <a:xfrm>
            <a:off x="3211513" y="5505450"/>
            <a:ext cx="28956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200">
                <a:solidFill>
                  <a:srgbClr val="000000"/>
                </a:solidFill>
              </a:rPr>
              <a:t>Reporting Through 30 Sep 15</a:t>
            </a:r>
          </a:p>
        </p:txBody>
      </p:sp>
      <p:sp>
        <p:nvSpPr>
          <p:cNvPr id="20487" name="Rectangle 1"/>
          <p:cNvSpPr>
            <a:spLocks noChangeArrowheads="1"/>
          </p:cNvSpPr>
          <p:nvPr/>
        </p:nvSpPr>
        <p:spPr bwMode="auto">
          <a:xfrm>
            <a:off x="1558925" y="6021388"/>
            <a:ext cx="6032500" cy="461962"/>
          </a:xfrm>
          <a:prstGeom prst="rect">
            <a:avLst/>
          </a:prstGeom>
          <a:solidFill>
            <a:srgbClr val="C39A2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a:t>2015 CAOC Small Business Award Winner</a:t>
            </a:r>
          </a:p>
        </p:txBody>
      </p:sp>
    </p:spTree>
    <p:extLst>
      <p:ext uri="{BB962C8B-B14F-4D97-AF65-F5344CB8AC3E}">
        <p14:creationId xmlns:p14="http://schemas.microsoft.com/office/powerpoint/2010/main" val="244107380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0" y="-28575"/>
            <a:ext cx="9144000" cy="739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auto" hangingPunct="1">
              <a:spcBef>
                <a:spcPct val="0"/>
              </a:spcBef>
              <a:spcAft>
                <a:spcPts val="0"/>
              </a:spcAft>
              <a:buFontTx/>
              <a:buNone/>
              <a:defRPr/>
            </a:pPr>
            <a:r>
              <a:rPr lang="en-US" altLang="en-US" sz="4000" b="1" dirty="0" smtClean="0">
                <a:solidFill>
                  <a:srgbClr val="FFC000"/>
                </a:solidFill>
                <a:latin typeface="Vijaya" panose="020B0604020202020204" pitchFamily="34" charset="0"/>
                <a:cs typeface="Vijaya" panose="020B0604020202020204" pitchFamily="34" charset="0"/>
              </a:rPr>
              <a:t>Enabled by Tools</a:t>
            </a:r>
            <a:endParaRPr lang="en-US" altLang="en-US" sz="4000" b="1" dirty="0">
              <a:solidFill>
                <a:srgbClr val="FFC000"/>
              </a:solidFill>
              <a:latin typeface="Vijaya" panose="020B0604020202020204" pitchFamily="34" charset="0"/>
              <a:cs typeface="Vijaya" panose="020B0604020202020204" pitchFamily="34" charset="0"/>
            </a:endParaRPr>
          </a:p>
        </p:txBody>
      </p:sp>
      <p:grpSp>
        <p:nvGrpSpPr>
          <p:cNvPr id="72707" name="Group 4"/>
          <p:cNvGrpSpPr>
            <a:grpSpLocks/>
          </p:cNvGrpSpPr>
          <p:nvPr/>
        </p:nvGrpSpPr>
        <p:grpSpPr bwMode="auto">
          <a:xfrm>
            <a:off x="381000" y="1271588"/>
            <a:ext cx="2667000" cy="2519362"/>
            <a:chOff x="4924839" y="3018120"/>
            <a:chExt cx="3138833" cy="3136789"/>
          </a:xfrm>
        </p:grpSpPr>
        <p:pic>
          <p:nvPicPr>
            <p:cNvPr id="6" name="Picture 1" descr="Model_Graphic.png"/>
            <p:cNvPicPr>
              <a:picLocks noChangeAspect="1"/>
            </p:cNvPicPr>
            <p:nvPr/>
          </p:nvPicPr>
          <p:blipFill>
            <a:blip r:embed="rId3"/>
            <a:srcRect l="8264" t="16731" r="8603" b="27586"/>
            <a:stretch>
              <a:fillRect/>
            </a:stretch>
          </p:blipFill>
          <p:spPr bwMode="auto">
            <a:xfrm>
              <a:off x="5051887" y="3326462"/>
              <a:ext cx="2849239" cy="24687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27" name="TextBox 6"/>
            <p:cNvSpPr txBox="1">
              <a:spLocks noChangeArrowheads="1"/>
            </p:cNvSpPr>
            <p:nvPr/>
          </p:nvSpPr>
          <p:spPr bwMode="auto">
            <a:xfrm>
              <a:off x="5752548" y="3018120"/>
              <a:ext cx="1447800" cy="38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1400" b="1">
                  <a:solidFill>
                    <a:srgbClr val="10253F"/>
                  </a:solidFill>
                </a:rPr>
                <a:t>Needs</a:t>
              </a:r>
            </a:p>
          </p:txBody>
        </p:sp>
        <p:sp>
          <p:nvSpPr>
            <p:cNvPr id="72728" name="TextBox 7"/>
            <p:cNvSpPr txBox="1">
              <a:spLocks noChangeArrowheads="1"/>
            </p:cNvSpPr>
            <p:nvPr/>
          </p:nvSpPr>
          <p:spPr bwMode="auto">
            <a:xfrm>
              <a:off x="6615872" y="5771805"/>
              <a:ext cx="1447800" cy="38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1400" b="1">
                  <a:solidFill>
                    <a:srgbClr val="10253F"/>
                  </a:solidFill>
                </a:rPr>
                <a:t>Capital</a:t>
              </a:r>
            </a:p>
          </p:txBody>
        </p:sp>
        <p:sp>
          <p:nvSpPr>
            <p:cNvPr id="72729" name="TextBox 8"/>
            <p:cNvSpPr txBox="1">
              <a:spLocks noChangeArrowheads="1"/>
            </p:cNvSpPr>
            <p:nvPr/>
          </p:nvSpPr>
          <p:spPr bwMode="auto">
            <a:xfrm>
              <a:off x="4924839" y="5768631"/>
              <a:ext cx="1551608" cy="38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1400" b="1">
                  <a:solidFill>
                    <a:srgbClr val="10253F"/>
                  </a:solidFill>
                </a:rPr>
                <a:t>Technology</a:t>
              </a:r>
            </a:p>
          </p:txBody>
        </p:sp>
      </p:grpSp>
      <p:sp>
        <p:nvSpPr>
          <p:cNvPr id="10" name="TextBox 9"/>
          <p:cNvSpPr txBox="1"/>
          <p:nvPr/>
        </p:nvSpPr>
        <p:spPr>
          <a:xfrm>
            <a:off x="250825" y="636588"/>
            <a:ext cx="2895600" cy="63658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45718" tIns="45718" rIns="45718" bIns="45718" spcCol="38100"/>
          <a:lstStyle/>
          <a:p>
            <a:pPr algn="ctr" fontAlgn="auto" latinLnBrk="1" hangingPunct="0">
              <a:spcBef>
                <a:spcPts val="0"/>
              </a:spcBef>
              <a:spcAft>
                <a:spcPts val="0"/>
              </a:spcAft>
              <a:defRPr/>
            </a:pPr>
            <a:r>
              <a:rPr lang="en-US" sz="2200" b="1" dirty="0">
                <a:solidFill>
                  <a:srgbClr val="000000"/>
                </a:solidFill>
                <a:latin typeface="Arial" panose="020B0604020202020204" pitchFamily="34" charset="0"/>
                <a:cs typeface="Arial" panose="020B0604020202020204" pitchFamily="34" charset="0"/>
                <a:sym typeface="Avenir Roman"/>
              </a:rPr>
              <a:t>Project Vulcan</a:t>
            </a:r>
          </a:p>
          <a:p>
            <a:pPr algn="ctr" fontAlgn="auto" latinLnBrk="1" hangingPunct="0">
              <a:spcBef>
                <a:spcPts val="0"/>
              </a:spcBef>
              <a:spcAft>
                <a:spcPts val="0"/>
              </a:spcAft>
              <a:defRPr/>
            </a:pPr>
            <a:r>
              <a:rPr lang="en-US" sz="1600" b="1" i="1" dirty="0">
                <a:solidFill>
                  <a:srgbClr val="0070C0"/>
                </a:solidFill>
                <a:latin typeface="Arial" panose="020B0604020202020204" pitchFamily="34" charset="0"/>
                <a:cs typeface="Arial" panose="020B0604020202020204" pitchFamily="34" charset="0"/>
                <a:sym typeface="Avenir Roman"/>
              </a:rPr>
              <a:t>Turn Everyone into a Sensor</a:t>
            </a:r>
          </a:p>
          <a:p>
            <a:pPr algn="ctr" fontAlgn="auto" latinLnBrk="1" hangingPunct="0">
              <a:spcBef>
                <a:spcPts val="0"/>
              </a:spcBef>
              <a:spcAft>
                <a:spcPts val="0"/>
              </a:spcAft>
              <a:defRPr/>
            </a:pPr>
            <a:endParaRPr lang="en-US" sz="2400" b="1" dirty="0">
              <a:solidFill>
                <a:srgbClr val="000000"/>
              </a:solidFill>
              <a:latin typeface="Arial" panose="020B0604020202020204" pitchFamily="34" charset="0"/>
              <a:cs typeface="Arial" panose="020B0604020202020204" pitchFamily="34" charset="0"/>
              <a:sym typeface="Avenir Roman"/>
            </a:endParaRPr>
          </a:p>
        </p:txBody>
      </p:sp>
      <p:sp>
        <p:nvSpPr>
          <p:cNvPr id="11" name="TextBox 10"/>
          <p:cNvSpPr txBox="1"/>
          <p:nvPr/>
        </p:nvSpPr>
        <p:spPr>
          <a:xfrm>
            <a:off x="455613" y="3781425"/>
            <a:ext cx="2487612" cy="7794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45718" tIns="45718" rIns="45718" bIns="45718" spcCol="38100"/>
          <a:lstStyle/>
          <a:p>
            <a:pPr algn="ctr" fontAlgn="auto" latinLnBrk="1" hangingPunct="0">
              <a:lnSpc>
                <a:spcPts val="2400"/>
              </a:lnSpc>
              <a:spcBef>
                <a:spcPts val="0"/>
              </a:spcBef>
              <a:spcAft>
                <a:spcPts val="0"/>
              </a:spcAft>
              <a:defRPr/>
            </a:pPr>
            <a:r>
              <a:rPr lang="en-US" sz="2200" b="1" dirty="0">
                <a:solidFill>
                  <a:srgbClr val="000000"/>
                </a:solidFill>
                <a:latin typeface="Arial" panose="020B0604020202020204" pitchFamily="34" charset="0"/>
                <a:cs typeface="Arial" panose="020B0604020202020204" pitchFamily="34" charset="0"/>
                <a:sym typeface="Avenir Roman"/>
              </a:rPr>
              <a:t>Technical</a:t>
            </a:r>
            <a:r>
              <a:rPr lang="en-US" sz="2200" b="1" dirty="0">
                <a:solidFill>
                  <a:srgbClr val="000000"/>
                </a:solidFill>
                <a:sym typeface="Avenir Roman"/>
              </a:rPr>
              <a:t> </a:t>
            </a:r>
          </a:p>
          <a:p>
            <a:pPr algn="ctr" fontAlgn="auto" latinLnBrk="1" hangingPunct="0">
              <a:lnSpc>
                <a:spcPts val="2400"/>
              </a:lnSpc>
              <a:spcBef>
                <a:spcPts val="0"/>
              </a:spcBef>
              <a:spcAft>
                <a:spcPts val="0"/>
              </a:spcAft>
              <a:defRPr/>
            </a:pPr>
            <a:r>
              <a:rPr lang="en-US" sz="2200" b="1" dirty="0">
                <a:solidFill>
                  <a:srgbClr val="000000"/>
                </a:solidFill>
                <a:sym typeface="Avenir Roman"/>
              </a:rPr>
              <a:t>Experimentation</a:t>
            </a:r>
          </a:p>
        </p:txBody>
      </p:sp>
      <p:sp>
        <p:nvSpPr>
          <p:cNvPr id="13" name="TextBox 12"/>
          <p:cNvSpPr txBox="1"/>
          <p:nvPr/>
        </p:nvSpPr>
        <p:spPr>
          <a:xfrm>
            <a:off x="3941763" y="631825"/>
            <a:ext cx="4083050" cy="87471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45718" tIns="45718" rIns="45718" bIns="45718" spcCol="38100"/>
          <a:lstStyle/>
          <a:p>
            <a:pPr algn="ctr" fontAlgn="auto" latinLnBrk="1" hangingPunct="0">
              <a:spcBef>
                <a:spcPts val="0"/>
              </a:spcBef>
              <a:spcAft>
                <a:spcPts val="0"/>
              </a:spcAft>
              <a:defRPr/>
            </a:pPr>
            <a:r>
              <a:rPr lang="en-US" sz="2200" b="1" dirty="0">
                <a:solidFill>
                  <a:srgbClr val="000000"/>
                </a:solidFill>
                <a:latin typeface="Arial" panose="020B0604020202020204" pitchFamily="34" charset="0"/>
                <a:cs typeface="Arial" panose="020B0604020202020204" pitchFamily="34" charset="0"/>
                <a:sym typeface="Avenir Roman"/>
              </a:rPr>
              <a:t>SOFWERX</a:t>
            </a:r>
          </a:p>
          <a:p>
            <a:pPr algn="ctr" fontAlgn="auto" latinLnBrk="1" hangingPunct="0">
              <a:spcBef>
                <a:spcPts val="0"/>
              </a:spcBef>
              <a:spcAft>
                <a:spcPts val="0"/>
              </a:spcAft>
              <a:defRPr/>
            </a:pPr>
            <a:r>
              <a:rPr lang="en-US" sz="1600" b="1" i="1" dirty="0">
                <a:solidFill>
                  <a:srgbClr val="0070C0"/>
                </a:solidFill>
                <a:latin typeface="Arial" panose="020B0604020202020204" pitchFamily="34" charset="0"/>
                <a:cs typeface="Arial" panose="020B0604020202020204" pitchFamily="34" charset="0"/>
                <a:sym typeface="Avenir Roman"/>
              </a:rPr>
              <a:t>Create Venues for “Return on Collisions”</a:t>
            </a:r>
          </a:p>
          <a:p>
            <a:pPr algn="ctr" fontAlgn="auto" latinLnBrk="1" hangingPunct="0">
              <a:spcBef>
                <a:spcPts val="0"/>
              </a:spcBef>
              <a:spcAft>
                <a:spcPts val="0"/>
              </a:spcAft>
              <a:defRPr/>
            </a:pPr>
            <a:endParaRPr lang="en-US" sz="2400" b="1" dirty="0">
              <a:solidFill>
                <a:srgbClr val="000000"/>
              </a:solidFill>
              <a:latin typeface="Arial" panose="020B0604020202020204" pitchFamily="34" charset="0"/>
              <a:cs typeface="Arial" panose="020B0604020202020204" pitchFamily="34" charset="0"/>
              <a:sym typeface="Avenir Roman"/>
            </a:endParaRPr>
          </a:p>
        </p:txBody>
      </p:sp>
      <p:grpSp>
        <p:nvGrpSpPr>
          <p:cNvPr id="72711" name="Group 14"/>
          <p:cNvGrpSpPr>
            <a:grpSpLocks/>
          </p:cNvGrpSpPr>
          <p:nvPr/>
        </p:nvGrpSpPr>
        <p:grpSpPr bwMode="auto">
          <a:xfrm>
            <a:off x="2692400" y="4695825"/>
            <a:ext cx="1752600" cy="1452563"/>
            <a:chOff x="7451422" y="1651183"/>
            <a:chExt cx="1389066" cy="1126687"/>
          </a:xfrm>
        </p:grpSpPr>
        <p:sp>
          <p:nvSpPr>
            <p:cNvPr id="16" name="Oval 15"/>
            <p:cNvSpPr/>
            <p:nvPr/>
          </p:nvSpPr>
          <p:spPr>
            <a:xfrm>
              <a:off x="7772266" y="1752154"/>
              <a:ext cx="685725" cy="91489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17" name="Picture 9" descr="C:\Users\Craig.French\Desktop\SOFIC_logo.png"/>
            <p:cNvPicPr>
              <a:picLocks noChangeAspect="1" noChangeArrowheads="1"/>
            </p:cNvPicPr>
            <p:nvPr/>
          </p:nvPicPr>
          <p:blipFill>
            <a:blip r:embed="rId4"/>
            <a:srcRect/>
            <a:stretch>
              <a:fillRect/>
            </a:stretch>
          </p:blipFill>
          <p:spPr bwMode="auto">
            <a:xfrm>
              <a:off x="7451422" y="1651183"/>
              <a:ext cx="1389066" cy="11266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72712" name="Rectangle 1"/>
          <p:cNvSpPr>
            <a:spLocks noChangeArrowheads="1"/>
          </p:cNvSpPr>
          <p:nvPr/>
        </p:nvSpPr>
        <p:spPr bwMode="auto">
          <a:xfrm>
            <a:off x="2058988" y="6151563"/>
            <a:ext cx="22812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latinLnBrk="1"/>
            <a:r>
              <a:rPr lang="en-US" altLang="en-US" sz="1600" b="1" i="1" dirty="0">
                <a:solidFill>
                  <a:srgbClr val="0070C0"/>
                </a:solidFill>
                <a:sym typeface="Avenir Roman"/>
              </a:rPr>
              <a:t>Industry Engagement</a:t>
            </a:r>
          </a:p>
        </p:txBody>
      </p:sp>
      <p:sp>
        <p:nvSpPr>
          <p:cNvPr id="18" name="TextBox 17"/>
          <p:cNvSpPr txBox="1"/>
          <p:nvPr/>
        </p:nvSpPr>
        <p:spPr>
          <a:xfrm>
            <a:off x="4413250" y="4333875"/>
            <a:ext cx="1212850" cy="3698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45718" tIns="45718" rIns="45718" bIns="45718" spcCol="38100"/>
          <a:lstStyle/>
          <a:p>
            <a:pPr algn="ctr" fontAlgn="auto" latinLnBrk="1" hangingPunct="0">
              <a:spcBef>
                <a:spcPts val="0"/>
              </a:spcBef>
              <a:spcAft>
                <a:spcPts val="0"/>
              </a:spcAft>
              <a:defRPr/>
            </a:pPr>
            <a:r>
              <a:rPr lang="en-US" sz="2200" b="1" dirty="0">
                <a:solidFill>
                  <a:srgbClr val="000000"/>
                </a:solidFill>
                <a:latin typeface="Arial" panose="020B0604020202020204" pitchFamily="34" charset="0"/>
                <a:cs typeface="Arial" panose="020B0604020202020204" pitchFamily="34" charset="0"/>
                <a:sym typeface="Avenir Roman"/>
              </a:rPr>
              <a:t>TILO 2.0</a:t>
            </a:r>
          </a:p>
        </p:txBody>
      </p:sp>
      <p:sp>
        <p:nvSpPr>
          <p:cNvPr id="19" name="TextBox 18"/>
          <p:cNvSpPr txBox="1"/>
          <p:nvPr/>
        </p:nvSpPr>
        <p:spPr>
          <a:xfrm>
            <a:off x="2968625" y="4333875"/>
            <a:ext cx="1071563" cy="6191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45718" tIns="45718" rIns="45718" bIns="45718" spcCol="38100"/>
          <a:lstStyle/>
          <a:p>
            <a:pPr algn="ctr" fontAlgn="auto" latinLnBrk="1" hangingPunct="0">
              <a:spcBef>
                <a:spcPts val="0"/>
              </a:spcBef>
              <a:spcAft>
                <a:spcPts val="0"/>
              </a:spcAft>
              <a:defRPr/>
            </a:pPr>
            <a:r>
              <a:rPr lang="en-US" sz="2200" b="1" dirty="0">
                <a:solidFill>
                  <a:srgbClr val="000000"/>
                </a:solidFill>
                <a:latin typeface="Arial" panose="020B0604020202020204" pitchFamily="34" charset="0"/>
                <a:cs typeface="Arial" panose="020B0604020202020204" pitchFamily="34" charset="0"/>
                <a:sym typeface="Avenir Roman"/>
              </a:rPr>
              <a:t>SOFIC</a:t>
            </a:r>
          </a:p>
        </p:txBody>
      </p:sp>
      <p:sp>
        <p:nvSpPr>
          <p:cNvPr id="20" name="TextBox 19"/>
          <p:cNvSpPr txBox="1"/>
          <p:nvPr/>
        </p:nvSpPr>
        <p:spPr>
          <a:xfrm>
            <a:off x="5791200" y="5081588"/>
            <a:ext cx="3352800" cy="116681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45718" tIns="45718" rIns="45718" bIns="45718" spcCol="38100"/>
          <a:lstStyle/>
          <a:p>
            <a:pPr algn="ctr" fontAlgn="auto" latinLnBrk="1" hangingPunct="0">
              <a:spcBef>
                <a:spcPts val="0"/>
              </a:spcBef>
              <a:spcAft>
                <a:spcPts val="0"/>
              </a:spcAft>
              <a:defRPr/>
            </a:pPr>
            <a:r>
              <a:rPr lang="en-US" sz="2200" b="1" dirty="0">
                <a:solidFill>
                  <a:srgbClr val="000000"/>
                </a:solidFill>
                <a:latin typeface="Arial" panose="020B0604020202020204" pitchFamily="34" charset="0"/>
                <a:cs typeface="Arial" panose="020B0604020202020204" pitchFamily="34" charset="0"/>
                <a:sym typeface="Avenir Roman"/>
              </a:rPr>
              <a:t>PEO Technology                           Insertion Roadmaps</a:t>
            </a:r>
          </a:p>
          <a:p>
            <a:pPr algn="ctr" fontAlgn="auto" latinLnBrk="1" hangingPunct="0">
              <a:spcBef>
                <a:spcPts val="0"/>
              </a:spcBef>
              <a:spcAft>
                <a:spcPts val="0"/>
              </a:spcAft>
              <a:defRPr/>
            </a:pPr>
            <a:r>
              <a:rPr lang="en-US" sz="1600" b="1" i="1" dirty="0">
                <a:solidFill>
                  <a:srgbClr val="0070C0"/>
                </a:solidFill>
                <a:latin typeface="Arial" panose="020B0604020202020204" pitchFamily="34" charset="0"/>
                <a:cs typeface="Arial" panose="020B0604020202020204" pitchFamily="34" charset="0"/>
                <a:sym typeface="Avenir Roman"/>
              </a:rPr>
              <a:t>Link What Components </a:t>
            </a:r>
          </a:p>
          <a:p>
            <a:pPr algn="ctr" fontAlgn="auto" latinLnBrk="1" hangingPunct="0">
              <a:spcBef>
                <a:spcPts val="0"/>
              </a:spcBef>
              <a:spcAft>
                <a:spcPts val="0"/>
              </a:spcAft>
              <a:defRPr/>
            </a:pPr>
            <a:r>
              <a:rPr lang="en-US" sz="1600" b="1" i="1" dirty="0">
                <a:solidFill>
                  <a:srgbClr val="0070C0"/>
                </a:solidFill>
                <a:latin typeface="Arial" panose="020B0604020202020204" pitchFamily="34" charset="0"/>
                <a:cs typeface="Arial" panose="020B0604020202020204" pitchFamily="34" charset="0"/>
                <a:sym typeface="Avenir Roman"/>
              </a:rPr>
              <a:t>Need to Execution </a:t>
            </a:r>
          </a:p>
          <a:p>
            <a:pPr algn="ctr" fontAlgn="auto" latinLnBrk="1" hangingPunct="0">
              <a:spcBef>
                <a:spcPts val="0"/>
              </a:spcBef>
              <a:spcAft>
                <a:spcPts val="0"/>
              </a:spcAft>
              <a:defRPr/>
            </a:pPr>
            <a:endParaRPr lang="en-US" sz="1600" b="1" i="1" dirty="0">
              <a:solidFill>
                <a:srgbClr val="0070C0"/>
              </a:solidFill>
              <a:latin typeface="Arial" panose="020B0604020202020204" pitchFamily="34" charset="0"/>
              <a:cs typeface="Arial" panose="020B0604020202020204" pitchFamily="34" charset="0"/>
              <a:sym typeface="Avenir Roman"/>
            </a:endParaRPr>
          </a:p>
        </p:txBody>
      </p:sp>
      <p:sp>
        <p:nvSpPr>
          <p:cNvPr id="21" name="TextBox 20"/>
          <p:cNvSpPr txBox="1"/>
          <p:nvPr/>
        </p:nvSpPr>
        <p:spPr>
          <a:xfrm>
            <a:off x="3106738" y="3260725"/>
            <a:ext cx="2946400" cy="74930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45718" tIns="45718" rIns="45718" bIns="45718" spcCol="38100"/>
          <a:lstStyle/>
          <a:p>
            <a:pPr algn="ctr" fontAlgn="auto" latinLnBrk="1" hangingPunct="0">
              <a:spcBef>
                <a:spcPts val="0"/>
              </a:spcBef>
              <a:spcAft>
                <a:spcPts val="0"/>
              </a:spcAft>
              <a:defRPr/>
            </a:pPr>
            <a:r>
              <a:rPr lang="en-US" sz="2200" b="1" dirty="0">
                <a:solidFill>
                  <a:srgbClr val="000000"/>
                </a:solidFill>
                <a:latin typeface="Arial" panose="020B0604020202020204" pitchFamily="34" charset="0"/>
                <a:cs typeface="Arial" panose="020B0604020202020204" pitchFamily="34" charset="0"/>
                <a:sym typeface="Avenir Roman"/>
              </a:rPr>
              <a:t>S&amp;T Council</a:t>
            </a:r>
          </a:p>
          <a:p>
            <a:pPr algn="ctr" fontAlgn="auto" latinLnBrk="1" hangingPunct="0">
              <a:spcBef>
                <a:spcPts val="0"/>
              </a:spcBef>
              <a:spcAft>
                <a:spcPts val="0"/>
              </a:spcAft>
              <a:defRPr/>
            </a:pPr>
            <a:r>
              <a:rPr lang="en-US" sz="1600" b="1" i="1" dirty="0">
                <a:solidFill>
                  <a:srgbClr val="0070C0"/>
                </a:solidFill>
                <a:latin typeface="Arial" panose="020B0604020202020204" pitchFamily="34" charset="0"/>
                <a:cs typeface="Arial" panose="020B0604020202020204" pitchFamily="34" charset="0"/>
                <a:sym typeface="Avenir Roman"/>
              </a:rPr>
              <a:t>Voice of Components/TSOCs</a:t>
            </a:r>
          </a:p>
          <a:p>
            <a:pPr algn="ctr" fontAlgn="auto" latinLnBrk="1" hangingPunct="0">
              <a:spcBef>
                <a:spcPts val="0"/>
              </a:spcBef>
              <a:spcAft>
                <a:spcPts val="0"/>
              </a:spcAft>
              <a:defRPr/>
            </a:pPr>
            <a:endParaRPr lang="en-US" sz="1600" b="1" i="1" dirty="0">
              <a:solidFill>
                <a:srgbClr val="0070C0"/>
              </a:solidFill>
              <a:latin typeface="Arial" panose="020B0604020202020204" pitchFamily="34" charset="0"/>
              <a:cs typeface="Arial" panose="020B0604020202020204" pitchFamily="34" charset="0"/>
              <a:sym typeface="Avenir Roman"/>
            </a:endParaRPr>
          </a:p>
        </p:txBody>
      </p:sp>
      <p:pic>
        <p:nvPicPr>
          <p:cNvPr id="3075" name="Picture 3"/>
          <p:cNvPicPr>
            <a:picLocks noChangeAspect="1" noChangeArrowheads="1"/>
          </p:cNvPicPr>
          <p:nvPr/>
        </p:nvPicPr>
        <p:blipFill>
          <a:blip r:embed="rId5"/>
          <a:srcRect/>
          <a:stretch>
            <a:fillRect/>
          </a:stretch>
        </p:blipFill>
        <p:spPr bwMode="auto">
          <a:xfrm>
            <a:off x="6208713" y="3505200"/>
            <a:ext cx="2365375" cy="1470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rotWithShape="1">
          <a:blip r:embed="rId6"/>
          <a:srcRect b="15179"/>
          <a:stretch/>
        </p:blipFill>
        <p:spPr bwMode="auto">
          <a:xfrm>
            <a:off x="690563" y="4498975"/>
            <a:ext cx="2105025" cy="15636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7"/>
          <a:srcRect/>
          <a:stretch>
            <a:fillRect/>
          </a:stretch>
        </p:blipFill>
        <p:spPr bwMode="auto">
          <a:xfrm>
            <a:off x="6053138" y="1389063"/>
            <a:ext cx="2630487" cy="17541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6"/>
          <p:cNvPicPr>
            <a:picLocks noChangeAspect="1" noChangeArrowheads="1"/>
          </p:cNvPicPr>
          <p:nvPr/>
        </p:nvPicPr>
        <p:blipFill>
          <a:blip r:embed="rId8"/>
          <a:srcRect/>
          <a:stretch>
            <a:fillRect/>
          </a:stretch>
        </p:blipFill>
        <p:spPr bwMode="auto">
          <a:xfrm>
            <a:off x="3294063" y="1389063"/>
            <a:ext cx="2632075" cy="17541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p:nvPicPr>
        <p:blipFill rotWithShape="1">
          <a:blip r:embed="rId9"/>
          <a:srcRect b="23692"/>
          <a:stretch/>
        </p:blipFill>
        <p:spPr>
          <a:xfrm>
            <a:off x="4464050" y="4518025"/>
            <a:ext cx="1473200" cy="1751013"/>
          </a:xfrm>
          <a:prstGeom prst="rect">
            <a:avLst/>
          </a:prstGeom>
          <a:ln>
            <a:noFill/>
          </a:ln>
          <a:effectLst>
            <a:outerShdw blurRad="292100" dist="139700" dir="2700000" algn="tl" rotWithShape="0">
              <a:srgbClr val="333333">
                <a:alpha val="65000"/>
              </a:srgbClr>
            </a:outerShdw>
          </a:effectLst>
        </p:spPr>
      </p:pic>
      <p:sp>
        <p:nvSpPr>
          <p:cNvPr id="72722" name="TextBox 25"/>
          <p:cNvSpPr txBox="1">
            <a:spLocks noChangeArrowheads="1"/>
          </p:cNvSpPr>
          <p:nvPr/>
        </p:nvSpPr>
        <p:spPr bwMode="auto">
          <a:xfrm>
            <a:off x="8237538" y="-1588"/>
            <a:ext cx="9429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900"/>
              <a:t>UNCLASSIFIED</a:t>
            </a:r>
          </a:p>
        </p:txBody>
      </p:sp>
      <p:sp>
        <p:nvSpPr>
          <p:cNvPr id="72723" name="TextBox 27"/>
          <p:cNvSpPr txBox="1">
            <a:spLocks noChangeArrowheads="1"/>
          </p:cNvSpPr>
          <p:nvPr/>
        </p:nvSpPr>
        <p:spPr bwMode="auto">
          <a:xfrm>
            <a:off x="-49213" y="6643688"/>
            <a:ext cx="1038226"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900"/>
              <a:t>UNCLASSIFIE</a:t>
            </a:r>
            <a:r>
              <a:rPr lang="en-US" altLang="en-US" sz="900" b="1"/>
              <a:t>D</a:t>
            </a:r>
          </a:p>
        </p:txBody>
      </p:sp>
    </p:spTree>
    <p:extLst>
      <p:ext uri="{BB962C8B-B14F-4D97-AF65-F5344CB8AC3E}">
        <p14:creationId xmlns:p14="http://schemas.microsoft.com/office/powerpoint/2010/main" val="18730963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8853324B1CBC4D80D7B51AA9DAB698" ma:contentTypeVersion="3" ma:contentTypeDescription="Create a new document." ma:contentTypeScope="" ma:versionID="f61f077a37fd71e9dd463715ba25ba6b">
  <xsd:schema xmlns:xsd="http://www.w3.org/2001/XMLSchema" xmlns:xs="http://www.w3.org/2001/XMLSchema" xmlns:p="http://schemas.microsoft.com/office/2006/metadata/properties" xmlns:ns1="http://schemas.microsoft.com/sharepoint/v3" targetNamespace="http://schemas.microsoft.com/office/2006/metadata/properties" ma:root="true" ma:fieldsID="2292e01370a06b57d65de8bf0b95326f"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A64DD6BD-2E77-4A2E-9CB1-6D526FDDDFDB}"/>
</file>

<file path=customXml/itemProps2.xml><?xml version="1.0" encoding="utf-8"?>
<ds:datastoreItem xmlns:ds="http://schemas.openxmlformats.org/officeDocument/2006/customXml" ds:itemID="{014D4609-2635-4D10-9A0D-4F25394E37F6}"/>
</file>

<file path=customXml/itemProps3.xml><?xml version="1.0" encoding="utf-8"?>
<ds:datastoreItem xmlns:ds="http://schemas.openxmlformats.org/officeDocument/2006/customXml" ds:itemID="{588D28F0-CDC0-4157-B5E9-6293686DBF84}"/>
</file>

<file path=docProps/app.xml><?xml version="1.0" encoding="utf-8"?>
<Properties xmlns="http://schemas.openxmlformats.org/officeDocument/2006/extended-properties" xmlns:vt="http://schemas.openxmlformats.org/officeDocument/2006/docPropsVTypes">
  <Template/>
  <TotalTime>4253</TotalTime>
  <Words>5320</Words>
  <Application>Microsoft Office PowerPoint</Application>
  <PresentationFormat>On-screen Show (4:3)</PresentationFormat>
  <Paragraphs>822</Paragraphs>
  <Slides>58</Slides>
  <Notes>43</Notes>
  <HiddenSlides>3</HiddenSlides>
  <MMClips>0</MMClips>
  <ScaleCrop>false</ScaleCrop>
  <HeadingPairs>
    <vt:vector size="6" baseType="variant">
      <vt:variant>
        <vt:lpstr>Theme</vt:lpstr>
      </vt:variant>
      <vt:variant>
        <vt:i4>8</vt:i4>
      </vt:variant>
      <vt:variant>
        <vt:lpstr>Embedded OLE Servers</vt:lpstr>
      </vt:variant>
      <vt:variant>
        <vt:i4>3</vt:i4>
      </vt:variant>
      <vt:variant>
        <vt:lpstr>Slide Titles</vt:lpstr>
      </vt:variant>
      <vt:variant>
        <vt:i4>58</vt:i4>
      </vt:variant>
    </vt:vector>
  </HeadingPairs>
  <TitlesOfParts>
    <vt:vector size="69" baseType="lpstr">
      <vt:lpstr>Office Theme</vt:lpstr>
      <vt:lpstr>2_Office Theme</vt:lpstr>
      <vt:lpstr>1_Office Theme</vt:lpstr>
      <vt:lpstr>3_Office Theme</vt:lpstr>
      <vt:lpstr>4_Office Theme</vt:lpstr>
      <vt:lpstr>5_Office Theme</vt:lpstr>
      <vt:lpstr>6_Office Theme</vt:lpstr>
      <vt:lpstr>7_Office Theme</vt:lpstr>
      <vt:lpstr>Chart</vt:lpstr>
      <vt:lpstr>Worksheet</vt:lpstr>
      <vt:lpstr>Presentation</vt:lpstr>
      <vt:lpstr>SOFWIC ‘15 Agenda</vt:lpstr>
      <vt:lpstr>PowerPoint Presentation</vt:lpstr>
      <vt:lpstr>PowerPoint Presentation</vt:lpstr>
      <vt:lpstr>PowerPoint Presentation</vt:lpstr>
      <vt:lpstr>PowerPoint Presentation</vt:lpstr>
      <vt:lpstr>PowerPoint Presentation</vt:lpstr>
      <vt:lpstr>Competition Trends</vt:lpstr>
      <vt:lpstr>Small Business Program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Tactical Assault Light Operator Suit (TALOS)  SOFWIC</vt:lpstr>
      <vt:lpstr>Overview</vt:lpstr>
      <vt:lpstr>TALOS Priorities </vt:lpstr>
      <vt:lpstr>Functional Areas</vt:lpstr>
      <vt:lpstr>Technology Challenges</vt:lpstr>
      <vt:lpstr>Upcoming Events</vt:lpstr>
      <vt:lpstr>Partnership Opportunities</vt:lpstr>
      <vt:lpstr>Tactical Assault Light Operator Suit (TALOS)  </vt:lpstr>
      <vt:lpstr>PowerPoint Presentation</vt:lpstr>
      <vt:lpstr>PEO SW Video</vt:lpstr>
      <vt:lpstr>Why We Organized This Event</vt:lpstr>
      <vt:lpstr>PowerPoint Presentation</vt:lpstr>
      <vt:lpstr>SOFWIC METRICS</vt:lpstr>
      <vt:lpstr>METRICS</vt:lpstr>
      <vt:lpstr>METRICS</vt:lpstr>
      <vt:lpstr>ACCESS TO USSOCOM/SOF AT&amp;L How to get my “foot” in the door </vt:lpstr>
      <vt:lpstr>PowerPoint Presentation</vt:lpstr>
      <vt:lpstr>PowerPoint Presentation</vt:lpstr>
      <vt:lpstr>PowerPoint Presentation</vt:lpstr>
      <vt:lpstr>Questions?</vt:lpstr>
      <vt:lpstr>SOFWIC METRICS</vt:lpstr>
      <vt:lpstr>PowerPoint Presentation</vt:lpstr>
      <vt:lpstr>TIMES ARE CHANGING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2015 SOFWIC Compiled Brief</dc:title>
  <dc:creator>Miller, Jennifer A CTR USSOCOM HQ</dc:creator>
  <cp:lastModifiedBy>Jason L Christensen</cp:lastModifiedBy>
  <cp:revision>672</cp:revision>
  <cp:lastPrinted>2015-10-21T18:25:09Z</cp:lastPrinted>
  <dcterms:created xsi:type="dcterms:W3CDTF">2014-09-09T15:29:20Z</dcterms:created>
  <dcterms:modified xsi:type="dcterms:W3CDTF">2015-10-21T21:47:40Z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0x010100FD8853324B1CBC4D80D7B51AA9DAB698</vt:lpwstr>
  </property>
  <property fmtid="{D5CDD505-2E9C-101B-9397-08002B2CF9AE}" pid="3" name="Order">
    <vt:r8>600</vt:r8>
  </property>
  <property fmtid="{D5CDD505-2E9C-101B-9397-08002B2CF9AE}" pid="4" name="TemplateUrl">
    <vt:lpwstr/>
  </property>
  <property fmtid="{D5CDD505-2E9C-101B-9397-08002B2CF9AE}" pid="5" name="_SourceUrl">
    <vt:lpwstr/>
  </property>
  <property fmtid="{D5CDD505-2E9C-101B-9397-08002B2CF9AE}" pid="6" name="_SharedFileIndex">
    <vt:lpwstr/>
  </property>
  <property fmtid="{D5CDD505-2E9C-101B-9397-08002B2CF9AE}" pid="7" name="xd_Signature">
    <vt:bool>false</vt:bool>
  </property>
  <property fmtid="{D5CDD505-2E9C-101B-9397-08002B2CF9AE}" pid="8" name="xd_ProgID">
    <vt:lpwstr/>
  </property>
</Properties>
</file>